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8" r:id="rId3"/>
    <p:sldId id="262" r:id="rId4"/>
    <p:sldId id="259" r:id="rId5"/>
    <p:sldId id="260" r:id="rId6"/>
    <p:sldId id="264"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26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E41D0E-9D2C-42B5-AC46-03F8605DDDD3}" type="datetimeFigureOut">
              <a:rPr lang="en-GB" smtClean="0"/>
              <a:t>14/10/2016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408BC5-44B1-4E8F-B76F-196C5762155F}" type="slidenum">
              <a:rPr lang="en-GB" smtClean="0"/>
              <a:t>‹#›</a:t>
            </a:fld>
            <a:endParaRPr lang="en-GB"/>
          </a:p>
        </p:txBody>
      </p:sp>
    </p:spTree>
    <p:extLst>
      <p:ext uri="{BB962C8B-B14F-4D97-AF65-F5344CB8AC3E}">
        <p14:creationId xmlns:p14="http://schemas.microsoft.com/office/powerpoint/2010/main" val="3565857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76F228C4-49F8-41EF-8835-DA017F14024A}" type="slidenum">
              <a:rPr lang="en-GB" altLang="en-US" smtClean="0"/>
              <a:pPr eaLnBrk="1" hangingPunct="1">
                <a:spcBef>
                  <a:spcPct val="0"/>
                </a:spcBef>
              </a:pPr>
              <a:t>3</a:t>
            </a:fld>
            <a:endParaRPr lang="en-GB" altLang="en-US"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marL="247650" indent="-247650" eaLnBrk="1" hangingPunct="1"/>
            <a:r>
              <a:rPr lang="en-GB" altLang="en-US" sz="1000" smtClean="0"/>
              <a:t>Bloom would have liked this. </a:t>
            </a:r>
          </a:p>
          <a:p>
            <a:pPr marL="247650" indent="-247650" eaLnBrk="1" hangingPunct="1"/>
            <a:r>
              <a:rPr lang="en-GB" altLang="en-US" sz="1000" smtClean="0"/>
              <a:t>The words describing stages of learning are exactly the same but there are 2 huge differences. </a:t>
            </a:r>
          </a:p>
          <a:p>
            <a:pPr marL="247650" indent="-247650" eaLnBrk="1" hangingPunct="1"/>
            <a:r>
              <a:rPr lang="en-GB" altLang="en-US" sz="1000" smtClean="0"/>
              <a:t>This is a picture of </a:t>
            </a:r>
            <a:r>
              <a:rPr lang="en-GB" altLang="en-US" sz="1000" b="1" smtClean="0"/>
              <a:t>horizontal</a:t>
            </a:r>
            <a:r>
              <a:rPr lang="en-GB" altLang="en-US" sz="1000" smtClean="0"/>
              <a:t> learning. This was how Bloom intended his Taxonomy to be used. This sequence of learning is repeated over and over again - from reception to Y13 and beyond. Bloom and his successors always intended the taxonomy to be used over short periods of time. The idea is that every time you start to teach a new SoW/unit/topic, your pupils start by recalling and remembering factual information. You then introduce -not more facts/content - but more challenging tasks using the same content. You want pupils to </a:t>
            </a:r>
            <a:r>
              <a:rPr lang="en-GB" altLang="en-US" sz="1000" b="1" smtClean="0"/>
              <a:t>understand </a:t>
            </a:r>
            <a:r>
              <a:rPr lang="en-GB" altLang="en-US" sz="1000" smtClean="0"/>
              <a:t>what they are learning; to </a:t>
            </a:r>
            <a:r>
              <a:rPr lang="en-GB" altLang="en-US" sz="1000" b="1" smtClean="0"/>
              <a:t>analyse</a:t>
            </a:r>
            <a:r>
              <a:rPr lang="en-GB" altLang="en-US" sz="1000" smtClean="0"/>
              <a:t> the material. Bloom called this </a:t>
            </a:r>
            <a:r>
              <a:rPr lang="en-GB" altLang="en-US" sz="1000" b="1" smtClean="0"/>
              <a:t>deep learning. </a:t>
            </a:r>
            <a:r>
              <a:rPr lang="en-GB" altLang="en-US" sz="1000" smtClean="0"/>
              <a:t> Deep because you get to understand a limited amount of content from several different angles. He claimed that we retain deep learning - it stays with us -rather than superficial learning which is the result of rushing through a large quantity of content - giving pupils  only a few basic tasks to do. Think of all that last minute revision we all did for exams - we remembered it just long enough to write it all down - here today gone tomorrow. </a:t>
            </a:r>
          </a:p>
          <a:p>
            <a:pPr marL="247650" indent="-247650" eaLnBrk="1" hangingPunct="1"/>
            <a:r>
              <a:rPr lang="en-GB" altLang="en-US" sz="1000" smtClean="0"/>
              <a:t>The second big difference between our vertical and horizontal cones is that while the first assumes a constant moving forward, the second signifies that you move through this sequence </a:t>
            </a:r>
            <a:r>
              <a:rPr lang="en-GB" altLang="en-US" sz="1000" b="1" smtClean="0"/>
              <a:t>horizontally</a:t>
            </a:r>
            <a:r>
              <a:rPr lang="en-GB" altLang="en-US" sz="1000" smtClean="0"/>
              <a:t> thousands of times in a lifetime, as you learn new things.  The beauty of it is for the teacher that once you know the sequence and how to use it the system is the same for everything pupils learn -from reception to Y13.</a:t>
            </a:r>
          </a:p>
          <a:p>
            <a:pPr marL="247650" indent="-247650" eaLnBrk="1" hangingPunct="1"/>
            <a:endParaRPr lang="en-GB" altLang="en-US" sz="10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4B62D20-D316-490C-9631-1A2A3022805C}" type="datetimeFigureOut">
              <a:rPr lang="en-GB" smtClean="0"/>
              <a:t>14/10/2016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C62D4E-2479-4197-B712-05AC1098DF0F}" type="slidenum">
              <a:rPr lang="en-GB" smtClean="0"/>
              <a:t>‹#›</a:t>
            </a:fld>
            <a:endParaRPr lang="en-GB"/>
          </a:p>
        </p:txBody>
      </p:sp>
    </p:spTree>
    <p:extLst>
      <p:ext uri="{BB962C8B-B14F-4D97-AF65-F5344CB8AC3E}">
        <p14:creationId xmlns:p14="http://schemas.microsoft.com/office/powerpoint/2010/main" val="1844577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4B62D20-D316-490C-9631-1A2A3022805C}" type="datetimeFigureOut">
              <a:rPr lang="en-GB" smtClean="0"/>
              <a:t>14/10/2016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C62D4E-2479-4197-B712-05AC1098DF0F}" type="slidenum">
              <a:rPr lang="en-GB" smtClean="0"/>
              <a:t>‹#›</a:t>
            </a:fld>
            <a:endParaRPr lang="en-GB"/>
          </a:p>
        </p:txBody>
      </p:sp>
    </p:spTree>
    <p:extLst>
      <p:ext uri="{BB962C8B-B14F-4D97-AF65-F5344CB8AC3E}">
        <p14:creationId xmlns:p14="http://schemas.microsoft.com/office/powerpoint/2010/main" val="3226450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B62D20-D316-490C-9631-1A2A3022805C}" type="datetimeFigureOut">
              <a:rPr lang="en-GB" smtClean="0"/>
              <a:t>14/10/2016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C62D4E-2479-4197-B712-05AC1098DF0F}" type="slidenum">
              <a:rPr lang="en-GB" smtClean="0"/>
              <a:t>‹#›</a:t>
            </a:fld>
            <a:endParaRPr lang="en-GB"/>
          </a:p>
        </p:txBody>
      </p:sp>
    </p:spTree>
    <p:extLst>
      <p:ext uri="{BB962C8B-B14F-4D97-AF65-F5344CB8AC3E}">
        <p14:creationId xmlns:p14="http://schemas.microsoft.com/office/powerpoint/2010/main" val="7359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4B62D20-D316-490C-9631-1A2A3022805C}" type="datetimeFigureOut">
              <a:rPr lang="en-GB" smtClean="0"/>
              <a:t>14/10/2016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3C62D4E-2479-4197-B712-05AC1098DF0F}" type="slidenum">
              <a:rPr lang="en-GB" smtClean="0"/>
              <a:t>‹#›</a:t>
            </a:fld>
            <a:endParaRPr lang="en-GB"/>
          </a:p>
        </p:txBody>
      </p:sp>
    </p:spTree>
    <p:extLst>
      <p:ext uri="{BB962C8B-B14F-4D97-AF65-F5344CB8AC3E}">
        <p14:creationId xmlns:p14="http://schemas.microsoft.com/office/powerpoint/2010/main" val="4041665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4B62D20-D316-490C-9631-1A2A3022805C}" type="datetimeFigureOut">
              <a:rPr lang="en-GB" smtClean="0"/>
              <a:t>14/10/2016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3C62D4E-2479-4197-B712-05AC1098DF0F}" type="slidenum">
              <a:rPr lang="en-GB" smtClean="0"/>
              <a:t>‹#›</a:t>
            </a:fld>
            <a:endParaRPr lang="en-GB"/>
          </a:p>
        </p:txBody>
      </p:sp>
    </p:spTree>
    <p:extLst>
      <p:ext uri="{BB962C8B-B14F-4D97-AF65-F5344CB8AC3E}">
        <p14:creationId xmlns:p14="http://schemas.microsoft.com/office/powerpoint/2010/main" val="4006924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4B62D20-D316-490C-9631-1A2A3022805C}" type="datetimeFigureOut">
              <a:rPr lang="en-GB" smtClean="0"/>
              <a:t>14/10/2016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3C62D4E-2479-4197-B712-05AC1098DF0F}" type="slidenum">
              <a:rPr lang="en-GB" smtClean="0"/>
              <a:t>‹#›</a:t>
            </a:fld>
            <a:endParaRPr lang="en-GB"/>
          </a:p>
        </p:txBody>
      </p:sp>
    </p:spTree>
    <p:extLst>
      <p:ext uri="{BB962C8B-B14F-4D97-AF65-F5344CB8AC3E}">
        <p14:creationId xmlns:p14="http://schemas.microsoft.com/office/powerpoint/2010/main" val="3570893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B62D20-D316-490C-9631-1A2A3022805C}" type="datetimeFigureOut">
              <a:rPr lang="en-GB" smtClean="0"/>
              <a:t>14/10/2016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3C62D4E-2479-4197-B712-05AC1098DF0F}" type="slidenum">
              <a:rPr lang="en-GB" smtClean="0"/>
              <a:t>‹#›</a:t>
            </a:fld>
            <a:endParaRPr lang="en-GB"/>
          </a:p>
        </p:txBody>
      </p:sp>
    </p:spTree>
    <p:extLst>
      <p:ext uri="{BB962C8B-B14F-4D97-AF65-F5344CB8AC3E}">
        <p14:creationId xmlns:p14="http://schemas.microsoft.com/office/powerpoint/2010/main" val="3614333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B62D20-D316-490C-9631-1A2A3022805C}" type="datetimeFigureOut">
              <a:rPr lang="en-GB" smtClean="0"/>
              <a:t>14/10/2016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3C62D4E-2479-4197-B712-05AC1098DF0F}" type="slidenum">
              <a:rPr lang="en-GB" smtClean="0"/>
              <a:t>‹#›</a:t>
            </a:fld>
            <a:endParaRPr lang="en-GB"/>
          </a:p>
        </p:txBody>
      </p:sp>
    </p:spTree>
    <p:extLst>
      <p:ext uri="{BB962C8B-B14F-4D97-AF65-F5344CB8AC3E}">
        <p14:creationId xmlns:p14="http://schemas.microsoft.com/office/powerpoint/2010/main" val="1062100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B62D20-D316-490C-9631-1A2A3022805C}" type="datetimeFigureOut">
              <a:rPr lang="en-GB" smtClean="0"/>
              <a:t>14/10/2016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3C62D4E-2479-4197-B712-05AC1098DF0F}" type="slidenum">
              <a:rPr lang="en-GB" smtClean="0"/>
              <a:t>‹#›</a:t>
            </a:fld>
            <a:endParaRPr lang="en-GB"/>
          </a:p>
        </p:txBody>
      </p:sp>
    </p:spTree>
    <p:extLst>
      <p:ext uri="{BB962C8B-B14F-4D97-AF65-F5344CB8AC3E}">
        <p14:creationId xmlns:p14="http://schemas.microsoft.com/office/powerpoint/2010/main" val="2287009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4B62D20-D316-490C-9631-1A2A3022805C}" type="datetimeFigureOut">
              <a:rPr lang="en-GB" smtClean="0"/>
              <a:t>14/10/2016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C62D4E-2479-4197-B712-05AC1098DF0F}" type="slidenum">
              <a:rPr lang="en-GB" smtClean="0"/>
              <a:t>‹#›</a:t>
            </a:fld>
            <a:endParaRPr lang="en-GB"/>
          </a:p>
        </p:txBody>
      </p:sp>
    </p:spTree>
    <p:extLst>
      <p:ext uri="{BB962C8B-B14F-4D97-AF65-F5344CB8AC3E}">
        <p14:creationId xmlns:p14="http://schemas.microsoft.com/office/powerpoint/2010/main" val="3284575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4B62D20-D316-490C-9631-1A2A3022805C}" type="datetimeFigureOut">
              <a:rPr lang="en-GB" smtClean="0"/>
              <a:t>14/10/2016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C62D4E-2479-4197-B712-05AC1098DF0F}" type="slidenum">
              <a:rPr lang="en-GB" smtClean="0"/>
              <a:t>‹#›</a:t>
            </a:fld>
            <a:endParaRPr lang="en-GB"/>
          </a:p>
        </p:txBody>
      </p:sp>
    </p:spTree>
    <p:extLst>
      <p:ext uri="{BB962C8B-B14F-4D97-AF65-F5344CB8AC3E}">
        <p14:creationId xmlns:p14="http://schemas.microsoft.com/office/powerpoint/2010/main" val="3215846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B62D20-D316-490C-9631-1A2A3022805C}" type="datetimeFigureOut">
              <a:rPr lang="en-GB" smtClean="0"/>
              <a:t>14/10/2016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C62D4E-2479-4197-B712-05AC1098DF0F}" type="slidenum">
              <a:rPr lang="en-GB" smtClean="0"/>
              <a:t>‹#›</a:t>
            </a:fld>
            <a:endParaRPr lang="en-GB"/>
          </a:p>
        </p:txBody>
      </p:sp>
    </p:spTree>
    <p:extLst>
      <p:ext uri="{BB962C8B-B14F-4D97-AF65-F5344CB8AC3E}">
        <p14:creationId xmlns:p14="http://schemas.microsoft.com/office/powerpoint/2010/main" val="150378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2130425"/>
            <a:ext cx="8352928" cy="1470025"/>
          </a:xfrm>
        </p:spPr>
        <p:txBody>
          <a:bodyPr>
            <a:normAutofit fontScale="90000"/>
          </a:bodyPr>
          <a:lstStyle/>
          <a:p>
            <a:r>
              <a:rPr lang="en-GB" b="1" i="1" dirty="0" smtClean="0">
                <a:solidFill>
                  <a:srgbClr val="003572"/>
                </a:solidFill>
                <a:ea typeface="Calibri"/>
                <a:cs typeface="Times New Roman"/>
              </a:rPr>
              <a:t>Deepening enquiry through planning a coherent learning narrative</a:t>
            </a:r>
            <a:endParaRPr lang="en-GB" dirty="0"/>
          </a:p>
        </p:txBody>
      </p:sp>
      <p:sp>
        <p:nvSpPr>
          <p:cNvPr id="3" name="Subtitle 2"/>
          <p:cNvSpPr>
            <a:spLocks noGrp="1"/>
          </p:cNvSpPr>
          <p:nvPr>
            <p:ph type="subTitle" idx="1"/>
          </p:nvPr>
        </p:nvSpPr>
        <p:spPr/>
        <p:txBody>
          <a:bodyPr/>
          <a:lstStyle/>
          <a:p>
            <a:r>
              <a:rPr lang="en-GB" dirty="0" smtClean="0">
                <a:solidFill>
                  <a:schemeClr val="tx1"/>
                </a:solidFill>
              </a:rPr>
              <a:t>Corrine Guntrip and Tatiana Wilson</a:t>
            </a:r>
            <a:endParaRPr lang="en-GB" dirty="0">
              <a:solidFill>
                <a:schemeClr val="tx1"/>
              </a:solidFill>
            </a:endParaRPr>
          </a:p>
        </p:txBody>
      </p:sp>
    </p:spTree>
    <p:extLst>
      <p:ext uri="{BB962C8B-B14F-4D97-AF65-F5344CB8AC3E}">
        <p14:creationId xmlns:p14="http://schemas.microsoft.com/office/powerpoint/2010/main" val="4257162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143000"/>
          </a:xfrm>
        </p:spPr>
        <p:txBody>
          <a:bodyPr/>
          <a:lstStyle/>
          <a:p>
            <a:r>
              <a:rPr lang="en-GB" b="1" i="1" dirty="0" smtClean="0">
                <a:solidFill>
                  <a:schemeClr val="tx2"/>
                </a:solidFill>
              </a:rPr>
              <a:t>Bloom’s Misunderstood</a:t>
            </a:r>
            <a:endParaRPr lang="en-GB" b="1" i="1" dirty="0">
              <a:solidFill>
                <a:schemeClr val="tx2"/>
              </a:solidFill>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484784"/>
            <a:ext cx="173271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411760" y="1412776"/>
            <a:ext cx="4572000" cy="5299912"/>
          </a:xfrm>
          <a:prstGeom prst="rect">
            <a:avLst/>
          </a:prstGeom>
        </p:spPr>
        <p:txBody>
          <a:bodyPr>
            <a:spAutoFit/>
          </a:bodyPr>
          <a:lstStyle/>
          <a:p>
            <a:pPr marL="342900" lvl="0" indent="-342900">
              <a:spcBef>
                <a:spcPct val="20000"/>
              </a:spcBef>
              <a:buFont typeface="Arial" panose="020B0604020202020204" pitchFamily="34" charset="0"/>
              <a:buChar char="•"/>
            </a:pPr>
            <a:r>
              <a:rPr lang="en-GB" altLang="en-US" dirty="0">
                <a:solidFill>
                  <a:prstClr val="black"/>
                </a:solidFill>
              </a:rPr>
              <a:t>Creating</a:t>
            </a:r>
          </a:p>
          <a:p>
            <a:pPr marL="342900" lvl="0" indent="-342900">
              <a:spcBef>
                <a:spcPct val="20000"/>
              </a:spcBef>
              <a:buFont typeface="Arial" panose="020B0604020202020204" pitchFamily="34" charset="0"/>
              <a:buChar char="•"/>
            </a:pPr>
            <a:endParaRPr lang="en-GB" altLang="en-US" dirty="0">
              <a:solidFill>
                <a:prstClr val="black"/>
              </a:solidFill>
            </a:endParaRPr>
          </a:p>
          <a:p>
            <a:pPr marL="342900" lvl="0" indent="-342900">
              <a:spcBef>
                <a:spcPct val="20000"/>
              </a:spcBef>
              <a:buFont typeface="Arial" panose="020B0604020202020204" pitchFamily="34" charset="0"/>
              <a:buChar char="•"/>
            </a:pPr>
            <a:endParaRPr lang="en-GB" altLang="en-US" dirty="0">
              <a:solidFill>
                <a:prstClr val="black"/>
              </a:solidFill>
            </a:endParaRPr>
          </a:p>
          <a:p>
            <a:pPr marL="342900" lvl="0" indent="-342900">
              <a:spcBef>
                <a:spcPct val="20000"/>
              </a:spcBef>
              <a:buFont typeface="Arial" panose="020B0604020202020204" pitchFamily="34" charset="0"/>
              <a:buChar char="•"/>
            </a:pPr>
            <a:r>
              <a:rPr lang="en-GB" altLang="en-US" dirty="0">
                <a:solidFill>
                  <a:prstClr val="black"/>
                </a:solidFill>
              </a:rPr>
              <a:t>Evaluating</a:t>
            </a:r>
          </a:p>
          <a:p>
            <a:pPr marL="342900" lvl="0" indent="-342900">
              <a:spcBef>
                <a:spcPct val="20000"/>
              </a:spcBef>
            </a:pPr>
            <a:endParaRPr lang="en-GB" altLang="en-US" dirty="0">
              <a:solidFill>
                <a:prstClr val="black"/>
              </a:solidFill>
            </a:endParaRPr>
          </a:p>
          <a:p>
            <a:pPr marL="342900" lvl="0" indent="-342900">
              <a:spcBef>
                <a:spcPct val="20000"/>
              </a:spcBef>
              <a:buFont typeface="Arial" panose="020B0604020202020204" pitchFamily="34" charset="0"/>
              <a:buChar char="•"/>
            </a:pPr>
            <a:endParaRPr lang="en-GB" altLang="en-US" dirty="0">
              <a:solidFill>
                <a:prstClr val="black"/>
              </a:solidFill>
            </a:endParaRPr>
          </a:p>
          <a:p>
            <a:pPr marL="342900" lvl="0" indent="-342900">
              <a:spcBef>
                <a:spcPct val="20000"/>
              </a:spcBef>
              <a:buFont typeface="Arial" panose="020B0604020202020204" pitchFamily="34" charset="0"/>
              <a:buChar char="•"/>
            </a:pPr>
            <a:r>
              <a:rPr lang="en-GB" altLang="en-US" dirty="0">
                <a:solidFill>
                  <a:prstClr val="black"/>
                </a:solidFill>
              </a:rPr>
              <a:t>Analysing</a:t>
            </a:r>
          </a:p>
          <a:p>
            <a:pPr marL="342900" lvl="0" indent="-342900">
              <a:spcBef>
                <a:spcPct val="20000"/>
              </a:spcBef>
              <a:buFont typeface="Arial" panose="020B0604020202020204" pitchFamily="34" charset="0"/>
              <a:buChar char="•"/>
            </a:pPr>
            <a:endParaRPr lang="en-GB" altLang="en-US" dirty="0">
              <a:solidFill>
                <a:prstClr val="black"/>
              </a:solidFill>
            </a:endParaRPr>
          </a:p>
          <a:p>
            <a:pPr marL="342900" lvl="0" indent="-342900">
              <a:spcBef>
                <a:spcPct val="20000"/>
              </a:spcBef>
              <a:buFont typeface="Arial" panose="020B0604020202020204" pitchFamily="34" charset="0"/>
              <a:buChar char="•"/>
            </a:pPr>
            <a:endParaRPr lang="en-GB" altLang="en-US" dirty="0">
              <a:solidFill>
                <a:prstClr val="black"/>
              </a:solidFill>
            </a:endParaRPr>
          </a:p>
          <a:p>
            <a:pPr marL="342900" lvl="0" indent="-342900">
              <a:spcBef>
                <a:spcPct val="20000"/>
              </a:spcBef>
              <a:buFont typeface="Arial" panose="020B0604020202020204" pitchFamily="34" charset="0"/>
              <a:buChar char="•"/>
            </a:pPr>
            <a:r>
              <a:rPr lang="en-GB" altLang="en-US" dirty="0">
                <a:solidFill>
                  <a:prstClr val="black"/>
                </a:solidFill>
              </a:rPr>
              <a:t>Applying</a:t>
            </a:r>
          </a:p>
          <a:p>
            <a:pPr marL="342900" lvl="0" indent="-342900">
              <a:spcBef>
                <a:spcPct val="20000"/>
              </a:spcBef>
              <a:buFont typeface="Arial" panose="020B0604020202020204" pitchFamily="34" charset="0"/>
              <a:buChar char="•"/>
            </a:pPr>
            <a:endParaRPr lang="en-GB" altLang="en-US" dirty="0">
              <a:solidFill>
                <a:prstClr val="black"/>
              </a:solidFill>
            </a:endParaRPr>
          </a:p>
          <a:p>
            <a:pPr marL="342900" lvl="0" indent="-342900">
              <a:spcBef>
                <a:spcPct val="20000"/>
              </a:spcBef>
              <a:buFont typeface="Arial" panose="020B0604020202020204" pitchFamily="34" charset="0"/>
              <a:buChar char="•"/>
            </a:pPr>
            <a:endParaRPr lang="en-GB" altLang="en-US" dirty="0">
              <a:solidFill>
                <a:prstClr val="black"/>
              </a:solidFill>
            </a:endParaRPr>
          </a:p>
          <a:p>
            <a:pPr marL="342900" lvl="0" indent="-342900">
              <a:spcBef>
                <a:spcPct val="20000"/>
              </a:spcBef>
              <a:buFont typeface="Arial" panose="020B0604020202020204" pitchFamily="34" charset="0"/>
              <a:buChar char="•"/>
            </a:pPr>
            <a:r>
              <a:rPr lang="en-GB" altLang="en-US" dirty="0" smtClean="0">
                <a:solidFill>
                  <a:prstClr val="black"/>
                </a:solidFill>
              </a:rPr>
              <a:t>Understanding</a:t>
            </a:r>
            <a:br>
              <a:rPr lang="en-GB" altLang="en-US" dirty="0" smtClean="0">
                <a:solidFill>
                  <a:prstClr val="black"/>
                </a:solidFill>
              </a:rPr>
            </a:br>
            <a:endParaRPr lang="en-GB" altLang="en-US" dirty="0">
              <a:solidFill>
                <a:prstClr val="black"/>
              </a:solidFill>
            </a:endParaRPr>
          </a:p>
          <a:p>
            <a:pPr marL="342900" lvl="0" indent="-342900">
              <a:spcBef>
                <a:spcPct val="20000"/>
              </a:spcBef>
              <a:buFont typeface="Arial" panose="020B0604020202020204" pitchFamily="34" charset="0"/>
              <a:buChar char="•"/>
            </a:pPr>
            <a:endParaRPr lang="en-GB" altLang="en-US" dirty="0">
              <a:solidFill>
                <a:prstClr val="black"/>
              </a:solidFill>
            </a:endParaRPr>
          </a:p>
          <a:p>
            <a:pPr marL="342900" lvl="0" indent="-342900">
              <a:spcBef>
                <a:spcPct val="20000"/>
              </a:spcBef>
              <a:buFont typeface="Arial" panose="020B0604020202020204" pitchFamily="34" charset="0"/>
              <a:buChar char="•"/>
            </a:pPr>
            <a:r>
              <a:rPr lang="en-GB" altLang="en-US" dirty="0">
                <a:solidFill>
                  <a:prstClr val="black"/>
                </a:solidFill>
              </a:rPr>
              <a:t>Remembering</a:t>
            </a:r>
          </a:p>
        </p:txBody>
      </p:sp>
      <p:sp>
        <p:nvSpPr>
          <p:cNvPr id="5" name="Rectangle 4"/>
          <p:cNvSpPr/>
          <p:nvPr/>
        </p:nvSpPr>
        <p:spPr>
          <a:xfrm>
            <a:off x="2286000" y="1028343"/>
            <a:ext cx="4572000" cy="5078313"/>
          </a:xfrm>
          <a:prstGeom prst="rect">
            <a:avLst/>
          </a:prstGeom>
        </p:spPr>
        <p:txBody>
          <a:bodyPr>
            <a:spAutoFit/>
          </a:bodyPr>
          <a:lstStyle/>
          <a:p>
            <a:pPr lvl="0">
              <a:spcBef>
                <a:spcPct val="0"/>
              </a:spcBef>
            </a:pPr>
            <a:r>
              <a:rPr lang="en-GB" altLang="en-US" dirty="0" smtClean="0">
                <a:solidFill>
                  <a:prstClr val="black"/>
                </a:solidFill>
              </a:rPr>
              <a:t>KS4</a:t>
            </a:r>
            <a:endParaRPr lang="en-GB" altLang="en-US" dirty="0">
              <a:solidFill>
                <a:prstClr val="black"/>
              </a:solidFill>
            </a:endParaRPr>
          </a:p>
          <a:p>
            <a:pPr lvl="0">
              <a:spcBef>
                <a:spcPct val="0"/>
              </a:spcBef>
            </a:pPr>
            <a:endParaRPr lang="en-GB" altLang="en-US" dirty="0">
              <a:solidFill>
                <a:prstClr val="black"/>
              </a:solidFill>
            </a:endParaRPr>
          </a:p>
          <a:p>
            <a:pPr lvl="0">
              <a:spcBef>
                <a:spcPct val="0"/>
              </a:spcBef>
            </a:pPr>
            <a:endParaRPr lang="en-GB" altLang="en-US" dirty="0">
              <a:solidFill>
                <a:prstClr val="black"/>
              </a:solidFill>
            </a:endParaRPr>
          </a:p>
          <a:p>
            <a:pPr lvl="0">
              <a:spcBef>
                <a:spcPct val="0"/>
              </a:spcBef>
            </a:pPr>
            <a:endParaRPr lang="en-GB" altLang="en-US" dirty="0">
              <a:solidFill>
                <a:prstClr val="black"/>
              </a:solidFill>
            </a:endParaRPr>
          </a:p>
          <a:p>
            <a:pPr lvl="0">
              <a:spcBef>
                <a:spcPct val="0"/>
              </a:spcBef>
            </a:pPr>
            <a:endParaRPr lang="en-GB" altLang="en-US" dirty="0">
              <a:solidFill>
                <a:prstClr val="black"/>
              </a:solidFill>
            </a:endParaRPr>
          </a:p>
          <a:p>
            <a:pPr lvl="0">
              <a:spcBef>
                <a:spcPct val="0"/>
              </a:spcBef>
            </a:pPr>
            <a:endParaRPr lang="en-GB" altLang="en-US" dirty="0">
              <a:solidFill>
                <a:prstClr val="black"/>
              </a:solidFill>
            </a:endParaRPr>
          </a:p>
          <a:p>
            <a:pPr lvl="0">
              <a:spcBef>
                <a:spcPct val="0"/>
              </a:spcBef>
            </a:pPr>
            <a:r>
              <a:rPr lang="en-GB" altLang="en-US" dirty="0">
                <a:solidFill>
                  <a:prstClr val="black"/>
                </a:solidFill>
              </a:rPr>
              <a:t>KS3</a:t>
            </a:r>
          </a:p>
          <a:p>
            <a:pPr lvl="0">
              <a:spcBef>
                <a:spcPct val="0"/>
              </a:spcBef>
            </a:pPr>
            <a:endParaRPr lang="en-GB" altLang="en-US" dirty="0">
              <a:solidFill>
                <a:prstClr val="black"/>
              </a:solidFill>
            </a:endParaRPr>
          </a:p>
          <a:p>
            <a:pPr lvl="0">
              <a:spcBef>
                <a:spcPct val="0"/>
              </a:spcBef>
            </a:pPr>
            <a:endParaRPr lang="en-GB" altLang="en-US" dirty="0">
              <a:solidFill>
                <a:prstClr val="black"/>
              </a:solidFill>
            </a:endParaRPr>
          </a:p>
          <a:p>
            <a:pPr lvl="0">
              <a:spcBef>
                <a:spcPct val="0"/>
              </a:spcBef>
            </a:pPr>
            <a:endParaRPr lang="en-GB" altLang="en-US" dirty="0">
              <a:solidFill>
                <a:prstClr val="black"/>
              </a:solidFill>
            </a:endParaRPr>
          </a:p>
          <a:p>
            <a:pPr lvl="0">
              <a:spcBef>
                <a:spcPct val="0"/>
              </a:spcBef>
            </a:pPr>
            <a:endParaRPr lang="en-GB" altLang="en-US" dirty="0">
              <a:solidFill>
                <a:prstClr val="black"/>
              </a:solidFill>
            </a:endParaRPr>
          </a:p>
          <a:p>
            <a:pPr lvl="0">
              <a:spcBef>
                <a:spcPct val="0"/>
              </a:spcBef>
            </a:pPr>
            <a:endParaRPr lang="en-GB" altLang="en-US" dirty="0">
              <a:solidFill>
                <a:prstClr val="black"/>
              </a:solidFill>
            </a:endParaRPr>
          </a:p>
          <a:p>
            <a:pPr lvl="0">
              <a:spcBef>
                <a:spcPct val="0"/>
              </a:spcBef>
            </a:pPr>
            <a:endParaRPr lang="en-GB" altLang="en-US" dirty="0">
              <a:solidFill>
                <a:prstClr val="black"/>
              </a:solidFill>
            </a:endParaRPr>
          </a:p>
          <a:p>
            <a:pPr lvl="0">
              <a:spcBef>
                <a:spcPct val="0"/>
              </a:spcBef>
            </a:pPr>
            <a:endParaRPr lang="en-GB" altLang="en-US" dirty="0">
              <a:solidFill>
                <a:prstClr val="black"/>
              </a:solidFill>
            </a:endParaRPr>
          </a:p>
          <a:p>
            <a:pPr lvl="0">
              <a:spcBef>
                <a:spcPct val="0"/>
              </a:spcBef>
            </a:pPr>
            <a:r>
              <a:rPr lang="en-GB" altLang="en-US" dirty="0">
                <a:solidFill>
                  <a:prstClr val="black"/>
                </a:solidFill>
              </a:rPr>
              <a:t>KS2</a:t>
            </a:r>
          </a:p>
          <a:p>
            <a:pPr lvl="0">
              <a:spcBef>
                <a:spcPct val="0"/>
              </a:spcBef>
            </a:pPr>
            <a:endParaRPr lang="en-GB" altLang="en-US" dirty="0" smtClean="0">
              <a:solidFill>
                <a:prstClr val="black"/>
              </a:solidFill>
            </a:endParaRPr>
          </a:p>
          <a:p>
            <a:pPr lvl="0">
              <a:spcBef>
                <a:spcPct val="0"/>
              </a:spcBef>
            </a:pPr>
            <a:endParaRPr lang="en-GB" altLang="en-US" dirty="0">
              <a:solidFill>
                <a:prstClr val="black"/>
              </a:solidFill>
            </a:endParaRPr>
          </a:p>
          <a:p>
            <a:pPr lvl="0">
              <a:spcBef>
                <a:spcPct val="0"/>
              </a:spcBef>
            </a:pPr>
            <a:r>
              <a:rPr lang="en-GB" altLang="en-US" dirty="0">
                <a:solidFill>
                  <a:prstClr val="black"/>
                </a:solidFill>
              </a:rPr>
              <a:t>KS1</a:t>
            </a:r>
            <a:endParaRPr lang="en-GB" altLang="en-US" dirty="0">
              <a:solidFill>
                <a:prstClr val="black"/>
              </a:solidFill>
            </a:endParaRPr>
          </a:p>
        </p:txBody>
      </p:sp>
    </p:spTree>
    <p:extLst>
      <p:ext uri="{BB962C8B-B14F-4D97-AF65-F5344CB8AC3E}">
        <p14:creationId xmlns:p14="http://schemas.microsoft.com/office/powerpoint/2010/main" val="2461744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title"/>
          </p:nvPr>
        </p:nvSpPr>
        <p:spPr/>
        <p:txBody>
          <a:bodyPr>
            <a:normAutofit fontScale="90000"/>
          </a:bodyPr>
          <a:lstStyle/>
          <a:p>
            <a:pPr eaLnBrk="1" hangingPunct="1"/>
            <a:r>
              <a:rPr lang="en-GB" altLang="en-US" b="1" i="1" dirty="0" smtClean="0">
                <a:solidFill>
                  <a:schemeClr val="accent1">
                    <a:lumMod val="75000"/>
                  </a:schemeClr>
                </a:solidFill>
              </a:rPr>
              <a:t>Bloom’s T</a:t>
            </a:r>
            <a:r>
              <a:rPr lang="en-GB" altLang="en-US" b="1" i="1" dirty="0" smtClean="0">
                <a:solidFill>
                  <a:schemeClr val="accent1">
                    <a:lumMod val="75000"/>
                  </a:schemeClr>
                </a:solidFill>
              </a:rPr>
              <a:t>axonomy for a Unit of Study</a:t>
            </a:r>
            <a:endParaRPr lang="en-GB" altLang="en-US" b="1" i="1" dirty="0" smtClean="0">
              <a:solidFill>
                <a:schemeClr val="accent1">
                  <a:lumMod val="75000"/>
                </a:schemeClr>
              </a:solidFill>
            </a:endParaRPr>
          </a:p>
        </p:txBody>
      </p:sp>
      <p:pic>
        <p:nvPicPr>
          <p:cNvPr id="6147" name="Picture 9"/>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2627313" y="1844675"/>
            <a:ext cx="4249737" cy="17287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4283" name="Rectangle 11"/>
          <p:cNvSpPr>
            <a:spLocks noChangeArrowheads="1"/>
          </p:cNvSpPr>
          <p:nvPr/>
        </p:nvSpPr>
        <p:spPr bwMode="auto">
          <a:xfrm>
            <a:off x="1394356" y="3860800"/>
            <a:ext cx="6093976" cy="2304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a:spAutoFit/>
          </a:bodyPr>
          <a:lstStyle/>
          <a:p>
            <a:pPr>
              <a:defRPr/>
            </a:pPr>
            <a:r>
              <a:rPr lang="en-GB" altLang="en-US" sz="2400" u="none" dirty="0"/>
              <a:t>Creating</a:t>
            </a:r>
          </a:p>
          <a:p>
            <a:pPr>
              <a:defRPr/>
            </a:pPr>
            <a:endParaRPr lang="en-GB" altLang="en-US" sz="2400" u="none" dirty="0"/>
          </a:p>
          <a:p>
            <a:pPr>
              <a:defRPr/>
            </a:pPr>
            <a:endParaRPr lang="en-GB" altLang="en-US" sz="2400" u="none" dirty="0"/>
          </a:p>
          <a:p>
            <a:pPr>
              <a:defRPr/>
            </a:pPr>
            <a:r>
              <a:rPr lang="en-GB" altLang="en-US" sz="2400" u="none" dirty="0"/>
              <a:t>Evaluating</a:t>
            </a:r>
          </a:p>
          <a:p>
            <a:pPr>
              <a:defRPr/>
            </a:pPr>
            <a:endParaRPr lang="en-GB" altLang="en-US" sz="2400" u="none" dirty="0"/>
          </a:p>
          <a:p>
            <a:pPr>
              <a:defRPr/>
            </a:pPr>
            <a:endParaRPr lang="en-GB" altLang="en-US" sz="2400" u="none" dirty="0"/>
          </a:p>
          <a:p>
            <a:pPr>
              <a:defRPr/>
            </a:pPr>
            <a:r>
              <a:rPr lang="en-GB" altLang="en-US" sz="2400" u="none" dirty="0"/>
              <a:t>Analysing</a:t>
            </a:r>
          </a:p>
          <a:p>
            <a:pPr>
              <a:defRPr/>
            </a:pPr>
            <a:endParaRPr lang="en-GB" altLang="en-US" sz="2400" u="none" dirty="0"/>
          </a:p>
          <a:p>
            <a:pPr>
              <a:defRPr/>
            </a:pPr>
            <a:endParaRPr lang="en-GB" altLang="en-US" sz="2400" u="none" dirty="0"/>
          </a:p>
          <a:p>
            <a:pPr>
              <a:defRPr/>
            </a:pPr>
            <a:r>
              <a:rPr lang="en-GB" altLang="en-US" sz="2400" u="none" dirty="0"/>
              <a:t>Applying</a:t>
            </a:r>
          </a:p>
          <a:p>
            <a:pPr>
              <a:defRPr/>
            </a:pPr>
            <a:endParaRPr lang="en-GB" altLang="en-US" sz="2400" u="none" dirty="0"/>
          </a:p>
          <a:p>
            <a:pPr>
              <a:defRPr/>
            </a:pPr>
            <a:endParaRPr lang="en-GB" altLang="en-US" sz="2400" u="none" dirty="0"/>
          </a:p>
          <a:p>
            <a:pPr>
              <a:defRPr/>
            </a:pPr>
            <a:r>
              <a:rPr lang="en-GB" altLang="en-US" sz="2400" u="none" dirty="0"/>
              <a:t>Understanding</a:t>
            </a:r>
          </a:p>
          <a:p>
            <a:pPr>
              <a:defRPr/>
            </a:pPr>
            <a:endParaRPr lang="en-GB" altLang="en-US" sz="2400" u="none" dirty="0" smtClean="0"/>
          </a:p>
          <a:p>
            <a:pPr>
              <a:defRPr/>
            </a:pPr>
            <a:endParaRPr lang="en-GB" altLang="en-US" sz="2400" u="none" dirty="0"/>
          </a:p>
          <a:p>
            <a:pPr>
              <a:defRPr/>
            </a:pPr>
            <a:r>
              <a:rPr lang="en-GB" altLang="en-US" sz="2400" u="none" dirty="0"/>
              <a:t>Remembering</a:t>
            </a:r>
          </a:p>
        </p:txBody>
      </p:sp>
    </p:spTree>
    <p:extLst>
      <p:ext uri="{BB962C8B-B14F-4D97-AF65-F5344CB8AC3E}">
        <p14:creationId xmlns:p14="http://schemas.microsoft.com/office/powerpoint/2010/main" val="20866066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64904"/>
            <a:ext cx="8229600" cy="1143000"/>
          </a:xfrm>
        </p:spPr>
        <p:txBody>
          <a:bodyPr>
            <a:noAutofit/>
          </a:bodyPr>
          <a:lstStyle/>
          <a:p>
            <a:r>
              <a:rPr lang="en-GB" sz="3600" b="1" i="1" dirty="0" smtClean="0">
                <a:solidFill>
                  <a:schemeClr val="accent1">
                    <a:lumMod val="75000"/>
                  </a:schemeClr>
                </a:solidFill>
              </a:rPr>
              <a:t>Revisiting  Anderson and </a:t>
            </a:r>
            <a:r>
              <a:rPr lang="en-GB" sz="3600" b="1" i="1" dirty="0" err="1" smtClean="0">
                <a:solidFill>
                  <a:schemeClr val="accent1">
                    <a:lumMod val="75000"/>
                  </a:schemeClr>
                </a:solidFill>
              </a:rPr>
              <a:t>Krathwohl’s</a:t>
            </a:r>
            <a:r>
              <a:rPr lang="en-GB" sz="3600" b="1" i="1" dirty="0" smtClean="0">
                <a:solidFill>
                  <a:schemeClr val="accent1">
                    <a:lumMod val="75000"/>
                  </a:schemeClr>
                </a:solidFill>
              </a:rPr>
              <a:t> Taxonomy (BRT) 2001 Summary sheet</a:t>
            </a:r>
            <a:endParaRPr lang="en-GB" sz="3600" b="1" i="1" dirty="0">
              <a:solidFill>
                <a:schemeClr val="accent1">
                  <a:lumMod val="75000"/>
                </a:schemeClr>
              </a:solidFill>
            </a:endParaRPr>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lgn="r">
              <a:buNone/>
            </a:pPr>
            <a:r>
              <a:rPr lang="en-GB" sz="2800" i="1" dirty="0" smtClean="0"/>
              <a:t>(Handout)</a:t>
            </a:r>
            <a:endParaRPr lang="en-GB" sz="2800" i="1" dirty="0"/>
          </a:p>
        </p:txBody>
      </p:sp>
    </p:spTree>
    <p:extLst>
      <p:ext uri="{BB962C8B-B14F-4D97-AF65-F5344CB8AC3E}">
        <p14:creationId xmlns:p14="http://schemas.microsoft.com/office/powerpoint/2010/main" val="2055724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i="1" dirty="0" smtClean="0">
                <a:solidFill>
                  <a:schemeClr val="accent1">
                    <a:lumMod val="75000"/>
                  </a:schemeClr>
                </a:solidFill>
              </a:rPr>
              <a:t>Key points on Effective Assessment</a:t>
            </a:r>
            <a:endParaRPr lang="en-GB" b="1" i="1" dirty="0">
              <a:solidFill>
                <a:schemeClr val="accent1">
                  <a:lumMod val="75000"/>
                </a:schemeClr>
              </a:solidFill>
            </a:endParaRPr>
          </a:p>
        </p:txBody>
      </p:sp>
      <p:sp>
        <p:nvSpPr>
          <p:cNvPr id="3" name="Content Placeholder 2"/>
          <p:cNvSpPr>
            <a:spLocks noGrp="1"/>
          </p:cNvSpPr>
          <p:nvPr>
            <p:ph idx="1"/>
          </p:nvPr>
        </p:nvSpPr>
        <p:spPr/>
        <p:txBody>
          <a:bodyPr>
            <a:normAutofit lnSpcReduction="10000"/>
          </a:bodyPr>
          <a:lstStyle/>
          <a:p>
            <a:r>
              <a:rPr lang="en-GB" dirty="0" smtClean="0"/>
              <a:t>Use assessment to assess a variety of cognitive processes within a unit of work (not necessarily all)</a:t>
            </a:r>
          </a:p>
          <a:p>
            <a:r>
              <a:rPr lang="en-GB" dirty="0" smtClean="0"/>
              <a:t>Assess continuously (and encourage self-assessment) through your teaching unit to reshape planning </a:t>
            </a:r>
          </a:p>
          <a:p>
            <a:r>
              <a:rPr lang="en-GB" dirty="0" smtClean="0"/>
              <a:t>Assessment shouldn’t be repeated at the start and end of a unit of work – to be effective you need to offer a new activity or context.</a:t>
            </a:r>
            <a:endParaRPr lang="en-GB" dirty="0"/>
          </a:p>
        </p:txBody>
      </p:sp>
    </p:spTree>
    <p:extLst>
      <p:ext uri="{BB962C8B-B14F-4D97-AF65-F5344CB8AC3E}">
        <p14:creationId xmlns:p14="http://schemas.microsoft.com/office/powerpoint/2010/main" val="3703701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223" t="21781" r="10505" b="9851"/>
          <a:stretch/>
        </p:blipFill>
        <p:spPr bwMode="auto">
          <a:xfrm>
            <a:off x="251520" y="260648"/>
            <a:ext cx="8784976" cy="6138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9541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20888"/>
            <a:ext cx="8229600" cy="1143000"/>
          </a:xfrm>
        </p:spPr>
        <p:txBody>
          <a:bodyPr>
            <a:normAutofit fontScale="90000"/>
          </a:bodyPr>
          <a:lstStyle/>
          <a:p>
            <a:r>
              <a:rPr lang="en-GB" b="1" i="1" dirty="0" smtClean="0">
                <a:solidFill>
                  <a:schemeClr val="accent1">
                    <a:lumMod val="75000"/>
                  </a:schemeClr>
                </a:solidFill>
              </a:rPr>
              <a:t>Planning Exemplars with </a:t>
            </a:r>
            <a:br>
              <a:rPr lang="en-GB" b="1" i="1" dirty="0" smtClean="0">
                <a:solidFill>
                  <a:schemeClr val="accent1">
                    <a:lumMod val="75000"/>
                  </a:schemeClr>
                </a:solidFill>
              </a:rPr>
            </a:br>
            <a:r>
              <a:rPr lang="en-GB" b="1" i="1" dirty="0" smtClean="0">
                <a:solidFill>
                  <a:schemeClr val="accent1">
                    <a:lumMod val="75000"/>
                  </a:schemeClr>
                </a:solidFill>
              </a:rPr>
              <a:t>Corrine Guntrip</a:t>
            </a:r>
            <a:endParaRPr lang="en-GB" b="1" i="1" dirty="0">
              <a:solidFill>
                <a:schemeClr val="accent1">
                  <a:lumMod val="75000"/>
                </a:schemeClr>
              </a:solidFill>
            </a:endParaRPr>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lgn="r">
              <a:buNone/>
            </a:pPr>
            <a:r>
              <a:rPr lang="en-GB" i="1" dirty="0"/>
              <a:t>(</a:t>
            </a:r>
            <a:r>
              <a:rPr lang="en-GB" i="1" dirty="0" smtClean="0"/>
              <a:t>Handouts)</a:t>
            </a:r>
            <a:endParaRPr lang="en-GB" i="1" dirty="0"/>
          </a:p>
          <a:p>
            <a:pPr marL="0" indent="0" algn="r">
              <a:buNone/>
            </a:pPr>
            <a:endParaRPr lang="en-GB" dirty="0"/>
          </a:p>
        </p:txBody>
      </p:sp>
    </p:spTree>
    <p:extLst>
      <p:ext uri="{BB962C8B-B14F-4D97-AF65-F5344CB8AC3E}">
        <p14:creationId xmlns:p14="http://schemas.microsoft.com/office/powerpoint/2010/main" val="8490232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427</Words>
  <Application>Microsoft Office PowerPoint</Application>
  <PresentationFormat>On-screen Show (4:3)</PresentationFormat>
  <Paragraphs>74</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Deepening enquiry through planning a coherent learning narrative</vt:lpstr>
      <vt:lpstr>Bloom’s Misunderstood</vt:lpstr>
      <vt:lpstr>Bloom’s Taxonomy for a Unit of Study</vt:lpstr>
      <vt:lpstr>Revisiting  Anderson and Krathwohl’s Taxonomy (BRT) 2001 Summary sheet</vt:lpstr>
      <vt:lpstr>Key points on Effective Assessment</vt:lpstr>
      <vt:lpstr>PowerPoint Presentation</vt:lpstr>
      <vt:lpstr>Planning Exemplars with  Corrine Guntrip</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Deepening enquiry through planning a coherent learning narrative</dc:title>
  <dc:creator>Tatiana Wilson</dc:creator>
  <cp:lastModifiedBy>Tatiana Wilson</cp:lastModifiedBy>
  <cp:revision>5</cp:revision>
  <dcterms:created xsi:type="dcterms:W3CDTF">2016-10-05T13:28:03Z</dcterms:created>
  <dcterms:modified xsi:type="dcterms:W3CDTF">2016-10-14T09:29:13Z</dcterms:modified>
</cp:coreProperties>
</file>