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handoutMasterIdLst>
    <p:handoutMasterId r:id="rId39"/>
  </p:handoutMasterIdLst>
  <p:sldIdLst>
    <p:sldId id="270" r:id="rId2"/>
    <p:sldId id="274" r:id="rId3"/>
    <p:sldId id="273" r:id="rId4"/>
    <p:sldId id="275" r:id="rId5"/>
    <p:sldId id="277" r:id="rId6"/>
    <p:sldId id="278" r:id="rId7"/>
    <p:sldId id="260" r:id="rId8"/>
    <p:sldId id="263" r:id="rId9"/>
    <p:sldId id="264" r:id="rId10"/>
    <p:sldId id="265" r:id="rId11"/>
    <p:sldId id="266" r:id="rId12"/>
    <p:sldId id="267" r:id="rId13"/>
    <p:sldId id="318" r:id="rId14"/>
    <p:sldId id="321" r:id="rId15"/>
    <p:sldId id="322" r:id="rId16"/>
    <p:sldId id="323" r:id="rId17"/>
    <p:sldId id="324" r:id="rId18"/>
    <p:sldId id="325" r:id="rId19"/>
    <p:sldId id="289" r:id="rId20"/>
    <p:sldId id="295" r:id="rId21"/>
    <p:sldId id="296" r:id="rId22"/>
    <p:sldId id="297" r:id="rId23"/>
    <p:sldId id="298" r:id="rId24"/>
    <p:sldId id="299" r:id="rId25"/>
    <p:sldId id="332" r:id="rId26"/>
    <p:sldId id="327" r:id="rId27"/>
    <p:sldId id="328" r:id="rId28"/>
    <p:sldId id="329" r:id="rId29"/>
    <p:sldId id="330" r:id="rId30"/>
    <p:sldId id="331" r:id="rId31"/>
    <p:sldId id="309" r:id="rId32"/>
    <p:sldId id="312" r:id="rId33"/>
    <p:sldId id="313" r:id="rId34"/>
    <p:sldId id="314" r:id="rId35"/>
    <p:sldId id="316" r:id="rId36"/>
    <p:sldId id="315" r:id="rId37"/>
  </p:sldIdLst>
  <p:sldSz cx="9144000" cy="6858000" type="screen4x3"/>
  <p:notesSz cx="10020300" cy="68881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99"/>
    <a:srgbClr val="6699FF"/>
    <a:srgbClr val="CCFF33"/>
    <a:srgbClr val="FF5050"/>
    <a:srgbClr val="FFFF99"/>
    <a:srgbClr val="CC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53421" autoAdjust="0"/>
    <p:restoredTop sz="82160" autoAdjust="0"/>
  </p:normalViewPr>
  <p:slideViewPr>
    <p:cSldViewPr>
      <p:cViewPr>
        <p:scale>
          <a:sx n="40" d="100"/>
          <a:sy n="40" d="100"/>
        </p:scale>
        <p:origin x="-1056" y="-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172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42130" cy="344408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75851" y="0"/>
            <a:ext cx="4342130" cy="344408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F7C11887-0C2F-45EA-8C4C-A6B5C7DF22ED}" type="datetimeFigureOut">
              <a:rPr lang="en-GB" smtClean="0"/>
              <a:t>16/10/2016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42560"/>
            <a:ext cx="4342130" cy="344408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75851" y="6542560"/>
            <a:ext cx="4342130" cy="344408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E17C94DE-CB56-46D1-ACD2-070E747207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18794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42130" cy="344408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75851" y="0"/>
            <a:ext cx="4342130" cy="344408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82DBD00C-4723-4D3D-92CE-FFCCD34C8A88}" type="datetimeFigureOut">
              <a:rPr lang="en-GB" smtClean="0"/>
              <a:t>16/10/2016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287713" y="515938"/>
            <a:ext cx="3446462" cy="2584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002030" y="3271878"/>
            <a:ext cx="8016240" cy="3099673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42560"/>
            <a:ext cx="4342130" cy="344408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75851" y="6542560"/>
            <a:ext cx="4342130" cy="344408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3F04E28E-C522-4D46-988C-D8A9A46D14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78691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04E28E-C522-4D46-988C-D8A9A46D149C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95634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From the tiny ant is good because it is a call and copy</a:t>
            </a:r>
            <a:r>
              <a:rPr lang="en-GB" baseline="0" dirty="0" smtClean="0"/>
              <a:t> song – in Come and Praise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04E28E-C522-4D46-988C-D8A9A46D149C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30371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04E28E-C522-4D46-988C-D8A9A46D149C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30371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 smtClean="0"/>
              <a:t>Rendcomb</a:t>
            </a:r>
            <a:r>
              <a:rPr lang="en-GB" dirty="0" smtClean="0"/>
              <a:t> college photos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04E28E-C522-4D46-988C-D8A9A46D149C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35605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Making body shapes – bridges – can you make a bridge?</a:t>
            </a:r>
          </a:p>
          <a:p>
            <a:r>
              <a:rPr lang="en-GB" dirty="0" smtClean="0"/>
              <a:t>Can you make other shapes include different</a:t>
            </a:r>
            <a:r>
              <a:rPr lang="en-GB" baseline="0" dirty="0" smtClean="0"/>
              <a:t> </a:t>
            </a:r>
            <a:r>
              <a:rPr lang="en-GB" dirty="0" smtClean="0"/>
              <a:t>cross shape,</a:t>
            </a:r>
            <a:r>
              <a:rPr lang="en-GB" baseline="0" dirty="0" smtClean="0"/>
              <a:t> a kiss, a wrong mark, a Christian cross, a letter X</a:t>
            </a:r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Tom and Tess argue and have to make up – mum is like a bridge, mum is like a cross, mum is a peace-maker!</a:t>
            </a:r>
          </a:p>
          <a:p>
            <a:endParaRPr lang="en-GB" dirty="0" smtClean="0"/>
          </a:p>
          <a:p>
            <a:r>
              <a:rPr lang="en-GB" dirty="0" smtClean="0"/>
              <a:t>Tom and Tessa bring in crosses …. To look at and have to try to</a:t>
            </a:r>
            <a:r>
              <a:rPr lang="en-GB" baseline="0" dirty="0" smtClean="0"/>
              <a:t> make a cross out of two twigs or craft sticks</a:t>
            </a:r>
          </a:p>
          <a:p>
            <a:r>
              <a:rPr lang="en-GB" baseline="0" dirty="0" smtClean="0"/>
              <a:t>Making hot cross buns for Easter.  Crosses are important to Christians</a:t>
            </a:r>
          </a:p>
          <a:p>
            <a:r>
              <a:rPr lang="en-GB" baseline="0" dirty="0" smtClean="0"/>
              <a:t>Mark-making of crosses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04E28E-C522-4D46-988C-D8A9A46D149C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80829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04E28E-C522-4D46-988C-D8A9A46D149C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30371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From the tiny ant is good because it is a call and copy</a:t>
            </a:r>
            <a:r>
              <a:rPr lang="en-GB" baseline="0" dirty="0" smtClean="0"/>
              <a:t> song – in Come and Praise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04E28E-C522-4D46-988C-D8A9A46D149C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30371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04E28E-C522-4D46-988C-D8A9A46D149C}" type="slidenum">
              <a:rPr lang="en-GB" smtClean="0"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30371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2AA13-20B0-416A-872E-30EE6A4C38CD}" type="datetimeFigureOut">
              <a:rPr lang="en-GB" smtClean="0"/>
              <a:t>16/10/2016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3F650-CADC-45B6-8D18-443F8D2D2C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90387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2AA13-20B0-416A-872E-30EE6A4C38CD}" type="datetimeFigureOut">
              <a:rPr lang="en-GB" smtClean="0"/>
              <a:t>16/10/2016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3F650-CADC-45B6-8D18-443F8D2D2C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3537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2AA13-20B0-416A-872E-30EE6A4C38CD}" type="datetimeFigureOut">
              <a:rPr lang="en-GB" smtClean="0"/>
              <a:t>16/10/2016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3F650-CADC-45B6-8D18-443F8D2D2C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32272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2AA13-20B0-416A-872E-30EE6A4C38CD}" type="datetimeFigureOut">
              <a:rPr lang="en-GB" smtClean="0"/>
              <a:t>16/10/2016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3F650-CADC-45B6-8D18-443F8D2D2C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08086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2AA13-20B0-416A-872E-30EE6A4C38CD}" type="datetimeFigureOut">
              <a:rPr lang="en-GB" smtClean="0"/>
              <a:t>16/10/2016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3F650-CADC-45B6-8D18-443F8D2D2C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6186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2AA13-20B0-416A-872E-30EE6A4C38CD}" type="datetimeFigureOut">
              <a:rPr lang="en-GB" smtClean="0"/>
              <a:t>16/10/2016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3F650-CADC-45B6-8D18-443F8D2D2C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12752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2AA13-20B0-416A-872E-30EE6A4C38CD}" type="datetimeFigureOut">
              <a:rPr lang="en-GB" smtClean="0"/>
              <a:t>16/10/2016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3F650-CADC-45B6-8D18-443F8D2D2C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9982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2AA13-20B0-416A-872E-30EE6A4C38CD}" type="datetimeFigureOut">
              <a:rPr lang="en-GB" smtClean="0"/>
              <a:t>16/10/2016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3F650-CADC-45B6-8D18-443F8D2D2C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5040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2AA13-20B0-416A-872E-30EE6A4C38CD}" type="datetimeFigureOut">
              <a:rPr lang="en-GB" smtClean="0"/>
              <a:t>16/10/2016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3F650-CADC-45B6-8D18-443F8D2D2C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05944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2AA13-20B0-416A-872E-30EE6A4C38CD}" type="datetimeFigureOut">
              <a:rPr lang="en-GB" smtClean="0"/>
              <a:t>16/10/2016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3F650-CADC-45B6-8D18-443F8D2D2C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32764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2AA13-20B0-416A-872E-30EE6A4C38CD}" type="datetimeFigureOut">
              <a:rPr lang="en-GB" smtClean="0"/>
              <a:t>16/10/2016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3F650-CADC-45B6-8D18-443F8D2D2C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3986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52AA13-20B0-416A-872E-30EE6A4C38CD}" type="datetimeFigureOut">
              <a:rPr lang="en-GB" smtClean="0"/>
              <a:t>16/10/2016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63F650-CADC-45B6-8D18-443F8D2D2C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1745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ottersrcjs.primaryblogger.co.uk/uncategorized/building-bridges/attachment/imgp2736-medium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39.png"/><Relationship Id="rId4" Type="http://schemas.openxmlformats.org/officeDocument/2006/relationships/image" Target="../media/image3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gif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5" Type="http://schemas.openxmlformats.org/officeDocument/2006/relationships/image" Target="../media/image74.jpeg"/><Relationship Id="rId4" Type="http://schemas.openxmlformats.org/officeDocument/2006/relationships/image" Target="../media/image7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en-GB" b="1" dirty="0"/>
              <a:t>Why is the word ‘God’ so important to Christians? </a:t>
            </a:r>
            <a:endParaRPr lang="en-GB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916832"/>
            <a:ext cx="6076929" cy="4248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67544" y="6165303"/>
            <a:ext cx="16989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smtClean="0">
                <a:solidFill>
                  <a:srgbClr val="FF0000"/>
                </a:solidFill>
              </a:rPr>
              <a:t>CREATION 1</a:t>
            </a:r>
            <a:endParaRPr lang="en-GB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1351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b="1" dirty="0" smtClean="0">
                <a:solidFill>
                  <a:srgbClr val="FF0000"/>
                </a:solidFill>
              </a:rPr>
              <a:t>What’s inside the box?  Whose box is it?</a:t>
            </a:r>
            <a:endParaRPr lang="en-GB" sz="36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915000" cy="4525963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en-GB" sz="2800" dirty="0" smtClean="0"/>
              <a:t>Open the Treasure Box and look at the teacher’s treasures</a:t>
            </a:r>
            <a:endParaRPr lang="en-GB" sz="2800" dirty="0"/>
          </a:p>
          <a:p>
            <a:pPr>
              <a:spcBef>
                <a:spcPts val="1200"/>
              </a:spcBef>
            </a:pPr>
            <a:r>
              <a:rPr lang="en-GB" sz="2800" dirty="0" smtClean="0"/>
              <a:t>Start making your own treasure box and make your own name to label it.</a:t>
            </a:r>
          </a:p>
          <a:p>
            <a:pPr>
              <a:spcBef>
                <a:spcPts val="1200"/>
              </a:spcBef>
            </a:pPr>
            <a:r>
              <a:rPr lang="en-GB" sz="2800" dirty="0" smtClean="0"/>
              <a:t>Tom, Tessa and their Treasure Box – unpacking Christian things.</a:t>
            </a:r>
          </a:p>
          <a:p>
            <a:pPr>
              <a:spcBef>
                <a:spcPts val="1200"/>
              </a:spcBef>
            </a:pPr>
            <a:r>
              <a:rPr lang="en-GB" sz="2800" dirty="0" smtClean="0"/>
              <a:t>Do we know any Christians?</a:t>
            </a:r>
          </a:p>
          <a:p>
            <a:endParaRPr lang="en-GB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4185" y="4365104"/>
            <a:ext cx="2498226" cy="2167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3528" y="6047710"/>
            <a:ext cx="1443472" cy="523220"/>
          </a:xfrm>
          <a:prstGeom prst="rect">
            <a:avLst/>
          </a:prstGeom>
          <a:solidFill>
            <a:srgbClr val="CC99FF"/>
          </a:solidFill>
        </p:spPr>
        <p:txBody>
          <a:bodyPr wrap="none" rtlCol="0">
            <a:spAutoFit/>
          </a:bodyPr>
          <a:lstStyle/>
          <a:p>
            <a:r>
              <a:rPr lang="en-GB" sz="2800" b="1" dirty="0" smtClean="0"/>
              <a:t>ENGAGE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703068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100" b="1" dirty="0" smtClean="0">
                <a:solidFill>
                  <a:srgbClr val="FF0000"/>
                </a:solidFill>
              </a:rPr>
              <a:t>Who is special to you?  What are their names?  Why is God a VIP in a Christian family?</a:t>
            </a:r>
            <a:endParaRPr lang="en-GB" sz="31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5179633" cy="4525963"/>
          </a:xfrm>
        </p:spPr>
        <p:txBody>
          <a:bodyPr>
            <a:normAutofit fontScale="92500"/>
          </a:bodyPr>
          <a:lstStyle/>
          <a:p>
            <a:r>
              <a:rPr lang="en-GB" dirty="0"/>
              <a:t>W</a:t>
            </a:r>
            <a:r>
              <a:rPr lang="en-GB" dirty="0" smtClean="0"/>
              <a:t>e talk about VIPs.</a:t>
            </a:r>
          </a:p>
          <a:p>
            <a:r>
              <a:rPr lang="en-GB" dirty="0" smtClean="0"/>
              <a:t>We meet the word ‘G-O-D’.</a:t>
            </a:r>
          </a:p>
          <a:p>
            <a:pPr lvl="2"/>
            <a:r>
              <a:rPr lang="en-GB" dirty="0" smtClean="0"/>
              <a:t>King of the universe</a:t>
            </a:r>
          </a:p>
          <a:p>
            <a:pPr lvl="2"/>
            <a:r>
              <a:rPr lang="en-GB" dirty="0" smtClean="0"/>
              <a:t>Invisible</a:t>
            </a:r>
          </a:p>
          <a:p>
            <a:pPr lvl="2"/>
            <a:r>
              <a:rPr lang="en-GB" dirty="0" smtClean="0"/>
              <a:t>Friend</a:t>
            </a:r>
          </a:p>
          <a:p>
            <a:pPr lvl="2"/>
            <a:r>
              <a:rPr lang="en-GB" dirty="0" smtClean="0"/>
              <a:t>Everywhere</a:t>
            </a:r>
          </a:p>
          <a:p>
            <a:r>
              <a:rPr lang="en-GB" dirty="0" smtClean="0"/>
              <a:t>… and discover it is a ‘name’. </a:t>
            </a:r>
          </a:p>
          <a:p>
            <a:r>
              <a:rPr lang="en-GB" dirty="0" smtClean="0"/>
              <a:t>Jesus teaches Christians about God.</a:t>
            </a:r>
          </a:p>
          <a:p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323528" y="6047710"/>
            <a:ext cx="1550424" cy="523220"/>
          </a:xfrm>
          <a:prstGeom prst="rect">
            <a:avLst/>
          </a:prstGeom>
          <a:solidFill>
            <a:srgbClr val="CC99FF"/>
          </a:solidFill>
        </p:spPr>
        <p:txBody>
          <a:bodyPr wrap="none" rtlCol="0">
            <a:spAutoFit/>
          </a:bodyPr>
          <a:lstStyle/>
          <a:p>
            <a:r>
              <a:rPr lang="en-GB" sz="2800" b="1" dirty="0" smtClean="0"/>
              <a:t>ENQUIRE</a:t>
            </a:r>
            <a:endParaRPr lang="en-GB" sz="28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680579"/>
            <a:ext cx="2304255" cy="1766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644008" y="2996952"/>
            <a:ext cx="2376263" cy="1200329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Maybe children will meet the word ‘God’ in a new way for the first time in this lesson.</a:t>
            </a:r>
            <a:endParaRPr lang="en-GB" b="1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5" y="3933056"/>
            <a:ext cx="1656185" cy="2222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580112" y="5370601"/>
            <a:ext cx="2049264" cy="1200329"/>
          </a:xfrm>
          <a:prstGeom prst="rect">
            <a:avLst/>
          </a:prstGeom>
          <a:solidFill>
            <a:srgbClr val="CCFF33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Muslims like a baby to hear the name ‘God’ before any other word.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82296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600" b="1" dirty="0" smtClean="0">
                <a:solidFill>
                  <a:srgbClr val="FF0000"/>
                </a:solidFill>
              </a:rPr>
              <a:t>What Bible stories/ words do Tom and Tessa learn about?</a:t>
            </a:r>
            <a:endParaRPr lang="en-GB" sz="36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3528" y="6047710"/>
            <a:ext cx="4794198" cy="523220"/>
          </a:xfrm>
          <a:prstGeom prst="rect">
            <a:avLst/>
          </a:prstGeom>
          <a:solidFill>
            <a:srgbClr val="CC99FF"/>
          </a:solidFill>
        </p:spPr>
        <p:txBody>
          <a:bodyPr wrap="none" rtlCol="0">
            <a:spAutoFit/>
          </a:bodyPr>
          <a:lstStyle/>
          <a:p>
            <a:r>
              <a:rPr lang="en-GB" sz="2800" b="1" dirty="0" smtClean="0"/>
              <a:t>EXPLORE: BIBLICAL NARRATIVE</a:t>
            </a:r>
            <a:endParaRPr lang="en-GB" sz="2800" b="1" dirty="0"/>
          </a:p>
        </p:txBody>
      </p:sp>
      <p:pic>
        <p:nvPicPr>
          <p:cNvPr id="3076" name="Picture 4" descr="http://www.clipartbest.com/cliparts/Bdc/r9q/Bdcr9qdT9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23384">
            <a:off x="5127552" y="2534440"/>
            <a:ext cx="1631174" cy="1753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http://freightlinersf.com/wp-content/uploads/2014/08/peanut-butter-jelly-time-kid-7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987"/>
          <a:stretch/>
        </p:blipFill>
        <p:spPr bwMode="auto">
          <a:xfrm>
            <a:off x="6732240" y="1556793"/>
            <a:ext cx="2045571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67544" y="1720894"/>
            <a:ext cx="5040560" cy="3988338"/>
          </a:xfrm>
        </p:spPr>
        <p:txBody>
          <a:bodyPr>
            <a:normAutofit/>
          </a:bodyPr>
          <a:lstStyle/>
          <a:p>
            <a:r>
              <a:rPr lang="en-GB" sz="2800" dirty="0" smtClean="0"/>
              <a:t>Tom and Tessa wonder about jellies and jellyfish.</a:t>
            </a:r>
          </a:p>
          <a:p>
            <a:r>
              <a:rPr lang="en-GB" sz="2800" dirty="0" err="1" smtClean="0"/>
              <a:t>Grandad</a:t>
            </a:r>
            <a:r>
              <a:rPr lang="en-GB" sz="2800" dirty="0" smtClean="0"/>
              <a:t> reads about God making the world including sea-creatures.</a:t>
            </a:r>
          </a:p>
          <a:p>
            <a:r>
              <a:rPr lang="en-GB" sz="2800" dirty="0" smtClean="0"/>
              <a:t>Why did God make jellyfish?</a:t>
            </a:r>
          </a:p>
          <a:p>
            <a:r>
              <a:rPr lang="en-GB" sz="2800" dirty="0" smtClean="0"/>
              <a:t>Can we make a jellyfish?</a:t>
            </a:r>
          </a:p>
          <a:p>
            <a:r>
              <a:rPr lang="en-GB" sz="2800" dirty="0" smtClean="0"/>
              <a:t>God is the ‘giver of life’.</a:t>
            </a:r>
            <a:endParaRPr lang="en-GB" sz="2800" dirty="0"/>
          </a:p>
        </p:txBody>
      </p:sp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9951" y="3899128"/>
            <a:ext cx="1887860" cy="2671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1263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b="1" dirty="0" smtClean="0">
                <a:solidFill>
                  <a:srgbClr val="FF0000"/>
                </a:solidFill>
              </a:rPr>
              <a:t>What happens in Tom and Tessa’s church?</a:t>
            </a:r>
            <a:endParaRPr lang="en-GB" sz="36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340768"/>
            <a:ext cx="3682752" cy="4525963"/>
          </a:xfrm>
        </p:spPr>
        <p:txBody>
          <a:bodyPr>
            <a:normAutofit/>
          </a:bodyPr>
          <a:lstStyle/>
          <a:p>
            <a:r>
              <a:rPr lang="en-GB" sz="2800" b="1" dirty="0" smtClean="0"/>
              <a:t>Tom and Tessa get ready for a harvest service.</a:t>
            </a:r>
          </a:p>
          <a:p>
            <a:r>
              <a:rPr lang="en-GB" sz="2800" b="1" dirty="0" smtClean="0"/>
              <a:t>They thank God for their food.</a:t>
            </a:r>
          </a:p>
          <a:p>
            <a:r>
              <a:rPr lang="en-GB" sz="2800" b="1" dirty="0" smtClean="0"/>
              <a:t>They choose a harvest song.</a:t>
            </a:r>
          </a:p>
          <a:p>
            <a:r>
              <a:rPr lang="en-GB" sz="2800" b="1" dirty="0" smtClean="0"/>
              <a:t>They go to Harvest Messy Church.</a:t>
            </a:r>
            <a:endParaRPr lang="en-GB" sz="2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23528" y="6047710"/>
            <a:ext cx="2960169" cy="523220"/>
          </a:xfrm>
          <a:prstGeom prst="rect">
            <a:avLst/>
          </a:prstGeom>
          <a:solidFill>
            <a:srgbClr val="CC99FF"/>
          </a:solidFill>
        </p:spPr>
        <p:txBody>
          <a:bodyPr wrap="none" rtlCol="0">
            <a:spAutoFit/>
          </a:bodyPr>
          <a:lstStyle/>
          <a:p>
            <a:r>
              <a:rPr lang="en-GB" sz="2800" b="1" dirty="0" smtClean="0"/>
              <a:t>EXPLORE: CHURCH</a:t>
            </a:r>
            <a:endParaRPr lang="en-GB" sz="2800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7" t="20783"/>
          <a:stretch/>
        </p:blipFill>
        <p:spPr bwMode="auto">
          <a:xfrm>
            <a:off x="4283968" y="1700808"/>
            <a:ext cx="3511224" cy="2139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22751">
            <a:off x="6640330" y="3761361"/>
            <a:ext cx="2013966" cy="2873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19" r="10416"/>
          <a:stretch/>
        </p:blipFill>
        <p:spPr bwMode="auto">
          <a:xfrm>
            <a:off x="4716016" y="4126753"/>
            <a:ext cx="1793174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3376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600" b="1" dirty="0" smtClean="0">
                <a:solidFill>
                  <a:srgbClr val="FF0000"/>
                </a:solidFill>
              </a:rPr>
              <a:t>How are Tom and Tessa taught to live their lives?</a:t>
            </a:r>
            <a:endParaRPr lang="en-GB" sz="36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2817"/>
            <a:ext cx="4618856" cy="4047472"/>
          </a:xfrm>
        </p:spPr>
        <p:txBody>
          <a:bodyPr>
            <a:normAutofit/>
          </a:bodyPr>
          <a:lstStyle/>
          <a:p>
            <a:r>
              <a:rPr lang="en-GB" sz="2800" b="1" dirty="0" smtClean="0"/>
              <a:t>Tom and Tessa learn to use the name of God with care; it is precious and holy.</a:t>
            </a:r>
          </a:p>
          <a:p>
            <a:r>
              <a:rPr lang="en-GB" sz="2800" b="1" dirty="0" smtClean="0"/>
              <a:t>Mum’s pearls – and Jesus’ parable of pearls.</a:t>
            </a:r>
          </a:p>
          <a:p>
            <a:r>
              <a:rPr lang="en-GB" sz="2800" b="1" dirty="0" smtClean="0"/>
              <a:t>Jesus says God’s name is holy in the Lord’s Prayer – Hallowed be your name.</a:t>
            </a:r>
            <a:endParaRPr lang="en-GB" sz="2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23528" y="6047710"/>
            <a:ext cx="4408386" cy="523220"/>
          </a:xfrm>
          <a:prstGeom prst="rect">
            <a:avLst/>
          </a:prstGeom>
          <a:solidFill>
            <a:srgbClr val="CC99FF"/>
          </a:solidFill>
        </p:spPr>
        <p:txBody>
          <a:bodyPr wrap="none" rtlCol="0">
            <a:spAutoFit/>
          </a:bodyPr>
          <a:lstStyle/>
          <a:p>
            <a:r>
              <a:rPr lang="en-GB" sz="2800" b="1" dirty="0" smtClean="0"/>
              <a:t>EXPLORE: CHRISTIAN LIVING</a:t>
            </a:r>
            <a:endParaRPr lang="en-GB" sz="2800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56" r="7111"/>
          <a:stretch/>
        </p:blipFill>
        <p:spPr bwMode="auto">
          <a:xfrm>
            <a:off x="5398645" y="1700808"/>
            <a:ext cx="3016332" cy="4119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3376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>
            <a:normAutofit fontScale="90000"/>
          </a:bodyPr>
          <a:lstStyle/>
          <a:p>
            <a:r>
              <a:rPr lang="en-GB" b="1" dirty="0" smtClean="0"/>
              <a:t>How can we care for our wonderful </a:t>
            </a:r>
            <a:r>
              <a:rPr lang="en-GB" b="1" dirty="0"/>
              <a:t>w</a:t>
            </a:r>
            <a:r>
              <a:rPr lang="en-GB" b="1" dirty="0" smtClean="0"/>
              <a:t>orld?</a:t>
            </a:r>
            <a:endParaRPr lang="en-GB" b="1" dirty="0"/>
          </a:p>
        </p:txBody>
      </p:sp>
      <p:sp>
        <p:nvSpPr>
          <p:cNvPr id="4" name="TextBox 3"/>
          <p:cNvSpPr txBox="1"/>
          <p:nvPr/>
        </p:nvSpPr>
        <p:spPr>
          <a:xfrm>
            <a:off x="467544" y="6165303"/>
            <a:ext cx="16989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smtClean="0">
                <a:solidFill>
                  <a:srgbClr val="FF0000"/>
                </a:solidFill>
              </a:rPr>
              <a:t>CREATION 2</a:t>
            </a:r>
            <a:endParaRPr lang="en-GB" sz="2400" b="1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006" y="1556791"/>
            <a:ext cx="6423345" cy="4565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9327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b="1" dirty="0" smtClean="0">
                <a:solidFill>
                  <a:srgbClr val="FF0000"/>
                </a:solidFill>
              </a:rPr>
              <a:t>What is so wonderful about the world?</a:t>
            </a:r>
            <a:endParaRPr lang="en-GB" sz="36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5194920" cy="4061048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en-GB" sz="2800" b="1" dirty="0" smtClean="0"/>
              <a:t>Wonderful Earth – Butterworth and </a:t>
            </a:r>
            <a:r>
              <a:rPr lang="en-GB" sz="2800" b="1" dirty="0" err="1" smtClean="0"/>
              <a:t>Inkpen</a:t>
            </a:r>
            <a:endParaRPr lang="en-GB" sz="2800" b="1" dirty="0" smtClean="0"/>
          </a:p>
          <a:p>
            <a:pPr>
              <a:spcBef>
                <a:spcPts val="1800"/>
              </a:spcBef>
            </a:pPr>
            <a:r>
              <a:rPr lang="en-GB" sz="2800" b="1" dirty="0" smtClean="0"/>
              <a:t>Creation Calls link</a:t>
            </a:r>
          </a:p>
          <a:p>
            <a:pPr>
              <a:spcBef>
                <a:spcPts val="1800"/>
              </a:spcBef>
            </a:pPr>
            <a:r>
              <a:rPr lang="en-GB" sz="2800" b="1" dirty="0" smtClean="0"/>
              <a:t>Tom, Tessa and the Treasure Box</a:t>
            </a:r>
          </a:p>
          <a:p>
            <a:pPr>
              <a:spcBef>
                <a:spcPts val="1800"/>
              </a:spcBef>
            </a:pPr>
            <a:r>
              <a:rPr lang="en-GB" sz="2800" b="1" dirty="0" smtClean="0"/>
              <a:t>Revisiting the Creation Story</a:t>
            </a:r>
            <a:endParaRPr lang="en-GB" sz="2800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3894" y="3501008"/>
            <a:ext cx="1800200" cy="1719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46248">
            <a:off x="6774448" y="1412775"/>
            <a:ext cx="1547813" cy="1865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95536" y="6107695"/>
            <a:ext cx="3126625" cy="523220"/>
          </a:xfrm>
          <a:prstGeom prst="rect">
            <a:avLst/>
          </a:prstGeom>
          <a:solidFill>
            <a:srgbClr val="CC99FF"/>
          </a:solidFill>
        </p:spPr>
        <p:txBody>
          <a:bodyPr wrap="none" rtlCol="0">
            <a:spAutoFit/>
          </a:bodyPr>
          <a:lstStyle/>
          <a:p>
            <a:r>
              <a:rPr lang="en-GB" sz="2800" b="1" dirty="0" smtClean="0"/>
              <a:t>ENGAGE / ENQUIRE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1504211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88" r="6852" b="6954"/>
          <a:stretch/>
        </p:blipFill>
        <p:spPr bwMode="auto">
          <a:xfrm>
            <a:off x="6012160" y="1196752"/>
            <a:ext cx="2775695" cy="3922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Whose job is it to take care of things?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4906888" cy="3672408"/>
          </a:xfrm>
        </p:spPr>
        <p:txBody>
          <a:bodyPr>
            <a:normAutofit lnSpcReduction="10000"/>
          </a:bodyPr>
          <a:lstStyle/>
          <a:p>
            <a:pPr>
              <a:spcBef>
                <a:spcPts val="1200"/>
              </a:spcBef>
            </a:pPr>
            <a:r>
              <a:rPr lang="en-GB" sz="2400" b="1" dirty="0" smtClean="0"/>
              <a:t>Clearing up a mess and meeting the school caretaker – can we help put some things right?</a:t>
            </a:r>
          </a:p>
          <a:p>
            <a:pPr>
              <a:spcBef>
                <a:spcPts val="1200"/>
              </a:spcBef>
            </a:pPr>
            <a:r>
              <a:rPr lang="en-GB" sz="2400" b="1" dirty="0" smtClean="0"/>
              <a:t>How can we take care of the world?  Whose job is it to look after the whole world?</a:t>
            </a:r>
          </a:p>
          <a:p>
            <a:pPr>
              <a:spcBef>
                <a:spcPts val="1200"/>
              </a:spcBef>
            </a:pPr>
            <a:r>
              <a:rPr lang="en-GB" sz="2400" b="1" dirty="0" smtClean="0"/>
              <a:t>Tom and Tessa help in the garden.  </a:t>
            </a:r>
          </a:p>
          <a:p>
            <a:pPr>
              <a:spcBef>
                <a:spcPts val="1200"/>
              </a:spcBef>
            </a:pPr>
            <a:r>
              <a:rPr lang="en-GB" sz="2400" b="1" dirty="0" smtClean="0"/>
              <a:t>We hear about Jewish New Year for Trees.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41"/>
          <a:stretch/>
        </p:blipFill>
        <p:spPr bwMode="auto">
          <a:xfrm>
            <a:off x="5218082" y="4221088"/>
            <a:ext cx="1588156" cy="2449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95536" y="6107695"/>
            <a:ext cx="1550424" cy="523220"/>
          </a:xfrm>
          <a:prstGeom prst="rect">
            <a:avLst/>
          </a:prstGeom>
          <a:solidFill>
            <a:srgbClr val="CC99FF"/>
          </a:solidFill>
        </p:spPr>
        <p:txBody>
          <a:bodyPr wrap="none" rtlCol="0">
            <a:spAutoFit/>
          </a:bodyPr>
          <a:lstStyle/>
          <a:p>
            <a:r>
              <a:rPr lang="en-GB" sz="2800" b="1" dirty="0" smtClean="0"/>
              <a:t>ENQUIRE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2322974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600" b="1" dirty="0" smtClean="0">
                <a:solidFill>
                  <a:srgbClr val="FF0000"/>
                </a:solidFill>
              </a:rPr>
              <a:t>What Bible Stories/ words do Tom and Tessa learn about?</a:t>
            </a:r>
            <a:endParaRPr lang="en-GB" sz="36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16832"/>
            <a:ext cx="3970784" cy="4176464"/>
          </a:xfrm>
        </p:spPr>
        <p:txBody>
          <a:bodyPr>
            <a:normAutofit lnSpcReduction="10000"/>
          </a:bodyPr>
          <a:lstStyle/>
          <a:p>
            <a:r>
              <a:rPr lang="en-GB" sz="2600" dirty="0"/>
              <a:t>Tom and Tessa look at bugs.  They hear about Adam naming the animals.</a:t>
            </a:r>
          </a:p>
          <a:p>
            <a:r>
              <a:rPr lang="en-GB" sz="2600" dirty="0"/>
              <a:t>We sing a bug song from ‘Mini-Beasts’ (Out of the Ark): If I were a mini-beast </a:t>
            </a:r>
          </a:p>
          <a:p>
            <a:r>
              <a:rPr lang="en-GB" sz="2600" i="1" dirty="0"/>
              <a:t>http://</a:t>
            </a:r>
            <a:r>
              <a:rPr lang="en-GB" sz="2600" i="1" dirty="0" smtClean="0"/>
              <a:t>www.youtube.com/watch?v=n8bKBOhGpcI</a:t>
            </a:r>
            <a:endParaRPr lang="en-GB" sz="2600" i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0585" y="3789040"/>
            <a:ext cx="3595124" cy="2693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4770" y="1556792"/>
            <a:ext cx="3253654" cy="207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84552" y="6073897"/>
            <a:ext cx="4794198" cy="523220"/>
          </a:xfrm>
          <a:prstGeom prst="rect">
            <a:avLst/>
          </a:prstGeom>
          <a:solidFill>
            <a:srgbClr val="CC99FF"/>
          </a:solidFill>
        </p:spPr>
        <p:txBody>
          <a:bodyPr wrap="none" rtlCol="0">
            <a:spAutoFit/>
          </a:bodyPr>
          <a:lstStyle/>
          <a:p>
            <a:r>
              <a:rPr lang="en-GB" sz="2800" b="1" dirty="0" smtClean="0"/>
              <a:t>EXPLORE: BIBLICAL NARRATIVE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253863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b="1" dirty="0" smtClean="0">
                <a:solidFill>
                  <a:srgbClr val="FF0000"/>
                </a:solidFill>
              </a:rPr>
              <a:t>What happens in Tom and Tessa’s church?</a:t>
            </a:r>
            <a:endParaRPr lang="en-GB" sz="3600" b="1" dirty="0">
              <a:solidFill>
                <a:srgbClr val="FF0000"/>
              </a:solidFill>
            </a:endParaRPr>
          </a:p>
        </p:txBody>
      </p:sp>
      <p:pic>
        <p:nvPicPr>
          <p:cNvPr id="6148" name="Picture 4" descr="https://departedfriend.files.wordpress.com/2013/03/50-aswa-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4420153"/>
            <a:ext cx="2632793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11560" y="1399788"/>
            <a:ext cx="4680520" cy="5053548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en-GB" b="1" dirty="0" smtClean="0"/>
              <a:t>Tom and Tessa prepare for a pet service for Animal Welfare Sunday.</a:t>
            </a:r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en-GB" b="1" dirty="0" smtClean="0"/>
              <a:t>They learn ‘From the Tiny Ant’. </a:t>
            </a:r>
            <a:r>
              <a:rPr lang="en-GB" b="1" i="1" dirty="0"/>
              <a:t>http://www.youtube.com/watch?v=0sUPK7LqAj8</a:t>
            </a:r>
            <a:endParaRPr lang="en-GB" b="1" i="1" dirty="0" smtClean="0"/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en-GB" b="1" dirty="0" smtClean="0"/>
              <a:t>They make ‘creatures’ to go on a new church banner which says: </a:t>
            </a:r>
            <a:r>
              <a:rPr lang="en-GB" b="1" i="1" dirty="0" smtClean="0"/>
              <a:t>Lord you have made so many things! How wisely you made them! The earth is filled with your creatures! (Psalm 104 v.24)</a:t>
            </a:r>
            <a:endParaRPr lang="en-GB" b="1" i="1" dirty="0"/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177416"/>
            <a:ext cx="2281939" cy="3213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95536" y="6107695"/>
            <a:ext cx="2960169" cy="523220"/>
          </a:xfrm>
          <a:prstGeom prst="rect">
            <a:avLst/>
          </a:prstGeom>
          <a:solidFill>
            <a:srgbClr val="CC99FF"/>
          </a:solidFill>
        </p:spPr>
        <p:txBody>
          <a:bodyPr wrap="none" rtlCol="0">
            <a:spAutoFit/>
          </a:bodyPr>
          <a:lstStyle/>
          <a:p>
            <a:r>
              <a:rPr lang="en-GB" sz="2800" b="1" dirty="0" smtClean="0"/>
              <a:t>EXPLORE: CHURCH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2554713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568952" cy="922114"/>
          </a:xfrm>
        </p:spPr>
        <p:txBody>
          <a:bodyPr>
            <a:no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How are Tom and Tessa taught to live their lives?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196752"/>
            <a:ext cx="5184576" cy="3340968"/>
          </a:xfrm>
        </p:spPr>
        <p:txBody>
          <a:bodyPr>
            <a:normAutofit/>
          </a:bodyPr>
          <a:lstStyle/>
          <a:p>
            <a:r>
              <a:rPr lang="en-GB" sz="2400" b="1" dirty="0" smtClean="0"/>
              <a:t>Classroom tidy time for everyone</a:t>
            </a:r>
          </a:p>
          <a:p>
            <a:r>
              <a:rPr lang="en-GB" sz="2400" b="1" dirty="0" smtClean="0"/>
              <a:t>Tom and Tessa work in the church yard.</a:t>
            </a:r>
          </a:p>
          <a:p>
            <a:r>
              <a:rPr lang="en-GB" sz="2400" b="1" dirty="0" smtClean="0"/>
              <a:t>We find out about </a:t>
            </a:r>
            <a:r>
              <a:rPr lang="en-GB" sz="2400" b="1" dirty="0" err="1" smtClean="0"/>
              <a:t>Umuganda</a:t>
            </a:r>
            <a:r>
              <a:rPr lang="en-GB" sz="2400" b="1" dirty="0" smtClean="0"/>
              <a:t>.</a:t>
            </a:r>
          </a:p>
          <a:p>
            <a:r>
              <a:rPr lang="en-GB" sz="2400" b="1" dirty="0" smtClean="0"/>
              <a:t>Tom and Tessa write a Beasty Bugs Prayer and plan a ‘Wonderful World’ Messy Church</a:t>
            </a:r>
            <a:endParaRPr lang="en-GB" sz="2400" b="1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11"/>
          <a:stretch/>
        </p:blipFill>
        <p:spPr bwMode="auto">
          <a:xfrm>
            <a:off x="5940152" y="1305317"/>
            <a:ext cx="2772214" cy="2496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794603"/>
            <a:ext cx="2122718" cy="283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4105341"/>
            <a:ext cx="2629632" cy="1745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95536" y="5949280"/>
            <a:ext cx="4408386" cy="523220"/>
          </a:xfrm>
          <a:prstGeom prst="rect">
            <a:avLst/>
          </a:prstGeom>
          <a:solidFill>
            <a:srgbClr val="CC99FF"/>
          </a:solidFill>
        </p:spPr>
        <p:txBody>
          <a:bodyPr wrap="none" rtlCol="0">
            <a:spAutoFit/>
          </a:bodyPr>
          <a:lstStyle/>
          <a:p>
            <a:r>
              <a:rPr lang="en-GB" sz="2800" b="1" dirty="0" smtClean="0"/>
              <a:t>EXPLORE: CHRISTIAN LIVING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1132593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CCFF99"/>
          </a:solidFill>
        </p:spPr>
        <p:txBody>
          <a:bodyPr>
            <a:normAutofit fontScale="90000"/>
          </a:bodyPr>
          <a:lstStyle/>
          <a:p>
            <a:r>
              <a:rPr lang="en-GB" b="1" dirty="0" smtClean="0"/>
              <a:t>How can we help others when they need it?</a:t>
            </a:r>
            <a:endParaRPr lang="en-GB" b="1" dirty="0"/>
          </a:p>
        </p:txBody>
      </p:sp>
      <p:sp>
        <p:nvSpPr>
          <p:cNvPr id="4" name="Rectangle 3"/>
          <p:cNvSpPr/>
          <p:nvPr/>
        </p:nvSpPr>
        <p:spPr>
          <a:xfrm>
            <a:off x="395536" y="6237312"/>
            <a:ext cx="14078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SALVATION 1</a:t>
            </a:r>
            <a:endParaRPr lang="en-GB" b="1" dirty="0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/>
          <p:nvPr/>
        </p:nvPicPr>
        <p:blipFill>
          <a:blip r:embed="rId2">
            <a:lum bright="-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620788"/>
            <a:ext cx="6120680" cy="44644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89281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826768" cy="850106"/>
          </a:xfrm>
        </p:spPr>
        <p:txBody>
          <a:bodyPr>
            <a:normAutofit/>
          </a:bodyPr>
          <a:lstStyle/>
          <a:p>
            <a:r>
              <a:rPr lang="en-GB" sz="3600" b="1" dirty="0" smtClean="0">
                <a:solidFill>
                  <a:srgbClr val="FF0000"/>
                </a:solidFill>
              </a:rPr>
              <a:t>Can you help me?</a:t>
            </a:r>
            <a:endParaRPr lang="en-GB" sz="36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1124745"/>
            <a:ext cx="3600400" cy="4104456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en-GB" sz="2800" b="1" dirty="0" smtClean="0"/>
              <a:t>The superheroes visit our class.</a:t>
            </a:r>
          </a:p>
          <a:p>
            <a:pPr>
              <a:spcBef>
                <a:spcPts val="1200"/>
              </a:spcBef>
            </a:pPr>
            <a:r>
              <a:rPr lang="en-GB" sz="2800" b="1" dirty="0" smtClean="0"/>
              <a:t>We find out about a snail who is a hero!</a:t>
            </a:r>
          </a:p>
          <a:p>
            <a:pPr>
              <a:spcBef>
                <a:spcPts val="1200"/>
              </a:spcBef>
            </a:pPr>
            <a:r>
              <a:rPr lang="en-GB" sz="2800" b="1" dirty="0" smtClean="0"/>
              <a:t>We think how we can help.</a:t>
            </a:r>
          </a:p>
          <a:p>
            <a:pPr>
              <a:spcBef>
                <a:spcPts val="1200"/>
              </a:spcBef>
            </a:pPr>
            <a:r>
              <a:rPr lang="en-GB" sz="2800" b="1" dirty="0" smtClean="0"/>
              <a:t>We offer to be a hero for the day!</a:t>
            </a:r>
            <a:endParaRPr lang="en-GB" sz="2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23528" y="6047710"/>
            <a:ext cx="1443472" cy="523220"/>
          </a:xfrm>
          <a:prstGeom prst="rect">
            <a:avLst/>
          </a:prstGeom>
          <a:solidFill>
            <a:srgbClr val="CC99FF"/>
          </a:solidFill>
        </p:spPr>
        <p:txBody>
          <a:bodyPr wrap="none" rtlCol="0">
            <a:spAutoFit/>
          </a:bodyPr>
          <a:lstStyle/>
          <a:p>
            <a:r>
              <a:rPr lang="en-GB" sz="2800" b="1" dirty="0" smtClean="0"/>
              <a:t>ENGAGE</a:t>
            </a:r>
            <a:endParaRPr lang="en-GB" sz="2800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2230" y="334291"/>
            <a:ext cx="3498242" cy="31338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2616" y="3717032"/>
            <a:ext cx="2592288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3504" y="4677576"/>
            <a:ext cx="1354740" cy="13701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4630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Who do you talk to if you need help?  Who do </a:t>
            </a:r>
            <a:r>
              <a:rPr lang="en-GB" sz="3200" b="1" dirty="0">
                <a:solidFill>
                  <a:srgbClr val="FF0000"/>
                </a:solidFill>
              </a:rPr>
              <a:t>C</a:t>
            </a:r>
            <a:r>
              <a:rPr lang="en-GB" sz="3200" b="1" dirty="0" smtClean="0">
                <a:solidFill>
                  <a:srgbClr val="FF0000"/>
                </a:solidFill>
              </a:rPr>
              <a:t>hristians ask for help?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1"/>
            <a:ext cx="3898777" cy="4349080"/>
          </a:xfrm>
        </p:spPr>
        <p:txBody>
          <a:bodyPr>
            <a:normAutofit fontScale="92500"/>
          </a:bodyPr>
          <a:lstStyle/>
          <a:p>
            <a:r>
              <a:rPr lang="en-GB" sz="2800" dirty="0" smtClean="0"/>
              <a:t>How would we help the girl in ‘The Huge Bag of Worries’?</a:t>
            </a:r>
          </a:p>
          <a:p>
            <a:r>
              <a:rPr lang="en-GB" sz="2800" dirty="0" smtClean="0"/>
              <a:t>5 people to help – a helping hand!</a:t>
            </a:r>
          </a:p>
          <a:p>
            <a:r>
              <a:rPr lang="en-GB" sz="2800" dirty="0" smtClean="0"/>
              <a:t>Tom and Tessa ask God for help in a prayer.</a:t>
            </a:r>
          </a:p>
          <a:p>
            <a:r>
              <a:rPr lang="en-GB" sz="2800" dirty="0" smtClean="0"/>
              <a:t>We look at a prayer book and sing </a:t>
            </a:r>
            <a:r>
              <a:rPr lang="en-GB" sz="2800" dirty="0" err="1" smtClean="0"/>
              <a:t>Kumbayah</a:t>
            </a:r>
            <a:r>
              <a:rPr lang="en-GB" sz="2800" dirty="0"/>
              <a:t> </a:t>
            </a:r>
            <a:r>
              <a:rPr lang="en-GB" sz="2800" dirty="0" smtClean="0"/>
              <a:t>/ Talk to him.</a:t>
            </a:r>
          </a:p>
          <a:p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323528" y="6047710"/>
            <a:ext cx="1550424" cy="523220"/>
          </a:xfrm>
          <a:prstGeom prst="rect">
            <a:avLst/>
          </a:prstGeom>
          <a:solidFill>
            <a:srgbClr val="CC99FF"/>
          </a:solidFill>
        </p:spPr>
        <p:txBody>
          <a:bodyPr wrap="none" rtlCol="0">
            <a:spAutoFit/>
          </a:bodyPr>
          <a:lstStyle/>
          <a:p>
            <a:r>
              <a:rPr lang="en-GB" sz="2800" b="1" dirty="0" smtClean="0"/>
              <a:t>ENQUIRE</a:t>
            </a:r>
            <a:endParaRPr lang="en-GB" sz="2800" b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2632" y="1249448"/>
            <a:ext cx="1903288" cy="2360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0825" y="2060848"/>
            <a:ext cx="2274706" cy="1703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9666" y="3985470"/>
            <a:ext cx="2323850" cy="2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1236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600" b="1" dirty="0" smtClean="0">
                <a:solidFill>
                  <a:srgbClr val="FF0000"/>
                </a:solidFill>
              </a:rPr>
              <a:t>What stories do Tom and Tessa learn from the Bible about Jesus?</a:t>
            </a:r>
            <a:endParaRPr lang="en-GB" sz="36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844824"/>
            <a:ext cx="4032448" cy="3816424"/>
          </a:xfrm>
        </p:spPr>
        <p:txBody>
          <a:bodyPr>
            <a:normAutofit/>
          </a:bodyPr>
          <a:lstStyle/>
          <a:p>
            <a:r>
              <a:rPr lang="en-GB" sz="2600" b="1" dirty="0" smtClean="0"/>
              <a:t>We find someone who needs help lying on our floor!</a:t>
            </a:r>
          </a:p>
          <a:p>
            <a:r>
              <a:rPr lang="en-GB" sz="2600" b="1" dirty="0" smtClean="0"/>
              <a:t>Our teacher mimes a famous story.</a:t>
            </a:r>
          </a:p>
          <a:p>
            <a:r>
              <a:rPr lang="en-GB" sz="2600" b="1" dirty="0" smtClean="0"/>
              <a:t>We find out about the hero in this Bible story.</a:t>
            </a:r>
          </a:p>
          <a:p>
            <a:endParaRPr lang="en-GB" sz="2600" dirty="0"/>
          </a:p>
        </p:txBody>
      </p:sp>
      <p:sp>
        <p:nvSpPr>
          <p:cNvPr id="6" name="TextBox 5"/>
          <p:cNvSpPr txBox="1"/>
          <p:nvPr/>
        </p:nvSpPr>
        <p:spPr>
          <a:xfrm>
            <a:off x="284552" y="6073897"/>
            <a:ext cx="4794198" cy="523220"/>
          </a:xfrm>
          <a:prstGeom prst="rect">
            <a:avLst/>
          </a:prstGeom>
          <a:solidFill>
            <a:srgbClr val="CC99FF"/>
          </a:solidFill>
        </p:spPr>
        <p:txBody>
          <a:bodyPr wrap="none" rtlCol="0">
            <a:spAutoFit/>
          </a:bodyPr>
          <a:lstStyle/>
          <a:p>
            <a:r>
              <a:rPr lang="en-GB" sz="2800" b="1" dirty="0" smtClean="0"/>
              <a:t>EXPLORE: BIBLICAL NARRATIVE</a:t>
            </a:r>
            <a:endParaRPr lang="en-GB" sz="2800" b="1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2070" y="2564904"/>
            <a:ext cx="3762413" cy="315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5123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3600" b="1" dirty="0" smtClean="0">
                <a:solidFill>
                  <a:srgbClr val="FF0000"/>
                </a:solidFill>
              </a:rPr>
              <a:t>Why do Tom and Tessa light candles at </a:t>
            </a:r>
            <a:r>
              <a:rPr lang="en-GB" sz="3600" b="1" smtClean="0">
                <a:solidFill>
                  <a:srgbClr val="FF0000"/>
                </a:solidFill>
              </a:rPr>
              <a:t>the cathedral?</a:t>
            </a:r>
            <a:endParaRPr lang="en-GB" sz="3600" b="1" dirty="0">
              <a:solidFill>
                <a:srgbClr val="FF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95536" y="1628800"/>
            <a:ext cx="4392488" cy="4189452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en-GB" sz="2400" b="1" dirty="0" smtClean="0"/>
              <a:t>Tom and Tessa have brought candles to light.</a:t>
            </a:r>
          </a:p>
          <a:p>
            <a:pPr>
              <a:spcBef>
                <a:spcPts val="600"/>
              </a:spcBef>
            </a:pPr>
            <a:r>
              <a:rPr lang="en-GB" sz="2400" b="1" dirty="0" smtClean="0"/>
              <a:t>Sometimes the twins worry and need help.</a:t>
            </a:r>
          </a:p>
          <a:p>
            <a:pPr>
              <a:spcBef>
                <a:spcPts val="600"/>
              </a:spcBef>
            </a:pPr>
            <a:r>
              <a:rPr lang="en-GB" sz="2400" b="1" dirty="0" smtClean="0"/>
              <a:t>The Bible says: Don’t worry.</a:t>
            </a:r>
          </a:p>
          <a:p>
            <a:pPr>
              <a:spcBef>
                <a:spcPts val="600"/>
              </a:spcBef>
            </a:pPr>
            <a:r>
              <a:rPr lang="en-GB" sz="2400" b="1" dirty="0" err="1" smtClean="0"/>
              <a:t>Grandad</a:t>
            </a:r>
            <a:r>
              <a:rPr lang="en-GB" sz="2400" b="1" dirty="0" smtClean="0"/>
              <a:t> takes them to light candles in the cathedral as a sign of asking for God’s help.</a:t>
            </a:r>
            <a:endParaRPr lang="en-GB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95536" y="6107695"/>
            <a:ext cx="2960169" cy="523220"/>
          </a:xfrm>
          <a:prstGeom prst="rect">
            <a:avLst/>
          </a:prstGeom>
          <a:solidFill>
            <a:srgbClr val="CC99FF"/>
          </a:solidFill>
        </p:spPr>
        <p:txBody>
          <a:bodyPr wrap="none" rtlCol="0">
            <a:spAutoFit/>
          </a:bodyPr>
          <a:lstStyle/>
          <a:p>
            <a:r>
              <a:rPr lang="en-GB" sz="2800" b="1" dirty="0" smtClean="0"/>
              <a:t>EXPLORE: CHURCH</a:t>
            </a:r>
            <a:endParaRPr lang="en-GB" sz="28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556792"/>
            <a:ext cx="2977316" cy="2143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20" t="18092" r="15621"/>
          <a:stretch/>
        </p:blipFill>
        <p:spPr bwMode="auto">
          <a:xfrm>
            <a:off x="4993089" y="3719500"/>
            <a:ext cx="2819271" cy="2857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9653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568952" cy="922114"/>
          </a:xfrm>
        </p:spPr>
        <p:txBody>
          <a:bodyPr>
            <a:no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What special things do Tom and Tessa do to help others in Lent?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4704" y="1484784"/>
            <a:ext cx="4095288" cy="4032448"/>
          </a:xfrm>
        </p:spPr>
        <p:txBody>
          <a:bodyPr>
            <a:normAutofit fontScale="92500"/>
          </a:bodyPr>
          <a:lstStyle/>
          <a:p>
            <a:r>
              <a:rPr lang="en-GB" sz="2800" b="1" dirty="0" smtClean="0"/>
              <a:t>Tom and Tessa go to a pancake party.</a:t>
            </a:r>
          </a:p>
          <a:p>
            <a:r>
              <a:rPr lang="en-GB" sz="2800" b="1" dirty="0" smtClean="0"/>
              <a:t>The vicar announces the start of LENT. </a:t>
            </a:r>
            <a:r>
              <a:rPr lang="en-GB" sz="2800" b="1" dirty="0"/>
              <a:t> </a:t>
            </a:r>
            <a:endParaRPr lang="en-GB" sz="2800" b="1" dirty="0" smtClean="0"/>
          </a:p>
          <a:p>
            <a:r>
              <a:rPr lang="en-GB" sz="2800" b="1" dirty="0" smtClean="0"/>
              <a:t>40 days of doing good things even if we have to give up things we like. </a:t>
            </a:r>
          </a:p>
          <a:p>
            <a:r>
              <a:rPr lang="en-GB" sz="2800" b="1" dirty="0" smtClean="0"/>
              <a:t>‘Love Life Live Lent’ project</a:t>
            </a:r>
            <a:endParaRPr lang="en-GB" sz="28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95536" y="5949280"/>
            <a:ext cx="4408386" cy="523220"/>
          </a:xfrm>
          <a:prstGeom prst="rect">
            <a:avLst/>
          </a:prstGeom>
          <a:solidFill>
            <a:srgbClr val="CC99FF"/>
          </a:solidFill>
        </p:spPr>
        <p:txBody>
          <a:bodyPr wrap="none" rtlCol="0">
            <a:spAutoFit/>
          </a:bodyPr>
          <a:lstStyle/>
          <a:p>
            <a:r>
              <a:rPr lang="en-GB" sz="2800" b="1" dirty="0" smtClean="0"/>
              <a:t>EXPLORE: CHRISTIAN LIVING</a:t>
            </a:r>
            <a:endParaRPr lang="en-GB" sz="28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51" r="8919"/>
          <a:stretch/>
        </p:blipFill>
        <p:spPr bwMode="auto">
          <a:xfrm>
            <a:off x="4572000" y="1556792"/>
            <a:ext cx="1920631" cy="1838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58466">
            <a:off x="5618054" y="4715411"/>
            <a:ext cx="2805311" cy="1630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09405">
            <a:off x="6612367" y="2165396"/>
            <a:ext cx="1884161" cy="2083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7471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CCFF33"/>
          </a:solidFill>
        </p:spPr>
        <p:txBody>
          <a:bodyPr>
            <a:normAutofit fontScale="90000"/>
          </a:bodyPr>
          <a:lstStyle/>
          <a:p>
            <a:r>
              <a:rPr lang="en-GB" b="1" dirty="0" smtClean="0"/>
              <a:t>Why do Christians place a  cross in an Easter Garden?</a:t>
            </a:r>
            <a:endParaRPr lang="en-GB" b="1" dirty="0"/>
          </a:p>
        </p:txBody>
      </p:sp>
      <p:sp>
        <p:nvSpPr>
          <p:cNvPr id="4" name="Rectangle 3"/>
          <p:cNvSpPr/>
          <p:nvPr/>
        </p:nvSpPr>
        <p:spPr>
          <a:xfrm>
            <a:off x="395536" y="6237312"/>
            <a:ext cx="14078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SALVATION 2</a:t>
            </a:r>
            <a:endParaRPr lang="en-GB" b="1" dirty="0">
              <a:solidFill>
                <a:srgbClr val="FF0000"/>
              </a:solidFill>
            </a:endParaRPr>
          </a:p>
        </p:txBody>
      </p:sp>
      <p:pic>
        <p:nvPicPr>
          <p:cNvPr id="6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556792"/>
            <a:ext cx="5904656" cy="44644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14105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988675" cy="1143000"/>
          </a:xfrm>
        </p:spPr>
        <p:txBody>
          <a:bodyPr>
            <a:normAutofit fontScale="90000"/>
          </a:bodyPr>
          <a:lstStyle/>
          <a:p>
            <a:r>
              <a:rPr lang="en-GB" sz="3600" b="1" dirty="0" smtClean="0">
                <a:solidFill>
                  <a:srgbClr val="FF0000"/>
                </a:solidFill>
              </a:rPr>
              <a:t>What is a bridge and how can it help?</a:t>
            </a:r>
            <a:endParaRPr lang="en-GB" sz="3600" b="1" dirty="0">
              <a:solidFill>
                <a:srgbClr val="FF0000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600201"/>
            <a:ext cx="4186808" cy="4349080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en-GB" b="1" dirty="0"/>
              <a:t>We think about the bridge </a:t>
            </a:r>
            <a:r>
              <a:rPr lang="en-GB" b="1" dirty="0" smtClean="0"/>
              <a:t>in ‘The </a:t>
            </a:r>
            <a:r>
              <a:rPr lang="en-GB" b="1" dirty="0"/>
              <a:t>Three Billy </a:t>
            </a:r>
            <a:r>
              <a:rPr lang="en-GB" b="1" dirty="0" smtClean="0"/>
              <a:t>Goats Gruff’.</a:t>
            </a:r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en-GB" b="1" dirty="0" smtClean="0"/>
              <a:t>We </a:t>
            </a:r>
            <a:r>
              <a:rPr lang="en-GB" b="1" dirty="0"/>
              <a:t>build our own bridges</a:t>
            </a:r>
            <a:r>
              <a:rPr lang="en-GB" b="1" dirty="0" smtClean="0"/>
              <a:t>.</a:t>
            </a:r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en-GB" b="1" dirty="0" smtClean="0"/>
              <a:t>We </a:t>
            </a:r>
            <a:r>
              <a:rPr lang="en-GB" b="1" dirty="0"/>
              <a:t>use </a:t>
            </a:r>
            <a:r>
              <a:rPr lang="en-GB" b="1" dirty="0" smtClean="0"/>
              <a:t>special words: help, </a:t>
            </a:r>
            <a:r>
              <a:rPr lang="en-GB" b="1" dirty="0"/>
              <a:t>rescue and save</a:t>
            </a:r>
            <a:r>
              <a:rPr lang="en-GB" b="1" dirty="0" smtClean="0"/>
              <a:t>.</a:t>
            </a:r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en-GB" b="1" dirty="0" smtClean="0"/>
              <a:t>We </a:t>
            </a:r>
            <a:r>
              <a:rPr lang="en-GB" b="1" dirty="0"/>
              <a:t>may hear a Buddhist </a:t>
            </a:r>
            <a:r>
              <a:rPr lang="en-GB" b="1" dirty="0" smtClean="0"/>
              <a:t>story</a:t>
            </a:r>
            <a:r>
              <a:rPr lang="en-GB" b="1" dirty="0"/>
              <a:t> </a:t>
            </a:r>
            <a:r>
              <a:rPr lang="en-GB" b="1" dirty="0" smtClean="0"/>
              <a:t>about a bridge.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395536" y="6107695"/>
            <a:ext cx="1525226" cy="523220"/>
          </a:xfrm>
          <a:prstGeom prst="rect">
            <a:avLst/>
          </a:prstGeom>
          <a:solidFill>
            <a:srgbClr val="CC99FF"/>
          </a:solidFill>
        </p:spPr>
        <p:txBody>
          <a:bodyPr wrap="none" rtlCol="0">
            <a:spAutoFit/>
          </a:bodyPr>
          <a:lstStyle/>
          <a:p>
            <a:r>
              <a:rPr lang="en-GB" sz="2800" b="1" dirty="0" smtClean="0"/>
              <a:t>ENGAGE </a:t>
            </a:r>
            <a:endParaRPr lang="en-GB" sz="2800" b="1" dirty="0"/>
          </a:p>
        </p:txBody>
      </p:sp>
      <p:pic>
        <p:nvPicPr>
          <p:cNvPr id="6148" name="Picture 4" descr="P1030352 (Medium)">
            <a:hlinkClick r:id="rId3" tooltip="P1030352 (Medium)"/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46" t="10920"/>
          <a:stretch/>
        </p:blipFill>
        <p:spPr bwMode="auto">
          <a:xfrm>
            <a:off x="4885796" y="692696"/>
            <a:ext cx="3895499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37" b="9016"/>
          <a:stretch/>
        </p:blipFill>
        <p:spPr bwMode="auto">
          <a:xfrm>
            <a:off x="6730016" y="3909632"/>
            <a:ext cx="2051279" cy="2639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2" name="Picture 8" descr="P1030343 Medium 150x150 Building Bridges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74"/>
          <a:stretch/>
        </p:blipFill>
        <p:spPr bwMode="auto">
          <a:xfrm>
            <a:off x="4644008" y="3937609"/>
            <a:ext cx="1870551" cy="2611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5310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Autofit/>
          </a:bodyPr>
          <a:lstStyle/>
          <a:p>
            <a:r>
              <a:rPr lang="en-GB" sz="3600" b="1" dirty="0" smtClean="0">
                <a:solidFill>
                  <a:srgbClr val="FF0000"/>
                </a:solidFill>
              </a:rPr>
              <a:t>Why is a cross a special symbol for Christians?</a:t>
            </a:r>
            <a:endParaRPr lang="en-GB" sz="36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5536" y="6107695"/>
            <a:ext cx="1550424" cy="523220"/>
          </a:xfrm>
          <a:prstGeom prst="rect">
            <a:avLst/>
          </a:prstGeom>
          <a:solidFill>
            <a:srgbClr val="CC99FF"/>
          </a:solidFill>
        </p:spPr>
        <p:txBody>
          <a:bodyPr wrap="none" rtlCol="0">
            <a:spAutoFit/>
          </a:bodyPr>
          <a:lstStyle/>
          <a:p>
            <a:r>
              <a:rPr lang="en-GB" sz="2800" b="1" dirty="0" smtClean="0"/>
              <a:t>ENQUIRE</a:t>
            </a:r>
            <a:endParaRPr lang="en-GB" sz="2800" b="1" dirty="0"/>
          </a:p>
        </p:txBody>
      </p:sp>
      <p:pic>
        <p:nvPicPr>
          <p:cNvPr id="7172" name="Picture 4" descr="http://www.montgomery.devon.sch.uk/wp-content/uploads/2012/05/IMG_1877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75" b="25611"/>
          <a:stretch/>
        </p:blipFill>
        <p:spPr bwMode="auto">
          <a:xfrm>
            <a:off x="2278158" y="4149080"/>
            <a:ext cx="6313442" cy="2481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95536" y="1772816"/>
            <a:ext cx="6984776" cy="2304257"/>
          </a:xfrm>
        </p:spPr>
        <p:txBody>
          <a:bodyPr>
            <a:normAutofit lnSpcReduction="10000"/>
          </a:bodyPr>
          <a:lstStyle/>
          <a:p>
            <a:r>
              <a:rPr lang="en-GB" sz="2800" b="1" dirty="0" smtClean="0"/>
              <a:t>We make shapes with our bodies!</a:t>
            </a:r>
          </a:p>
          <a:p>
            <a:r>
              <a:rPr lang="en-GB" sz="2800" b="1" dirty="0" smtClean="0"/>
              <a:t>We try making a cross shape.</a:t>
            </a:r>
          </a:p>
          <a:p>
            <a:r>
              <a:rPr lang="en-GB" sz="2800" b="1" dirty="0" smtClean="0"/>
              <a:t>Tom and Tessa show us some crosses </a:t>
            </a:r>
          </a:p>
          <a:p>
            <a:r>
              <a:rPr lang="en-GB" sz="2800" b="1" dirty="0" smtClean="0"/>
              <a:t>We learn about making the sign of the cross</a:t>
            </a:r>
            <a:endParaRPr lang="en-GB" sz="2800" b="1" dirty="0"/>
          </a:p>
          <a:p>
            <a:endParaRPr lang="en-GB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83" t="10935" r="14000" b="10565"/>
          <a:stretch/>
        </p:blipFill>
        <p:spPr bwMode="auto">
          <a:xfrm>
            <a:off x="6679389" y="1412776"/>
            <a:ext cx="1940141" cy="244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6614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63272" cy="1143000"/>
          </a:xfrm>
        </p:spPr>
        <p:txBody>
          <a:bodyPr>
            <a:noAutofit/>
          </a:bodyPr>
          <a:lstStyle/>
          <a:p>
            <a:r>
              <a:rPr lang="en-GB" sz="3600" b="1" dirty="0" smtClean="0">
                <a:solidFill>
                  <a:srgbClr val="FF0000"/>
                </a:solidFill>
              </a:rPr>
              <a:t>What Bible Stories do Tom and Tessa hear?</a:t>
            </a:r>
            <a:endParaRPr lang="en-GB" sz="36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40831"/>
            <a:ext cx="4330824" cy="3976402"/>
          </a:xfrm>
        </p:spPr>
        <p:txBody>
          <a:bodyPr>
            <a:normAutofit lnSpcReduction="10000"/>
          </a:bodyPr>
          <a:lstStyle/>
          <a:p>
            <a:r>
              <a:rPr lang="en-GB" sz="2600" b="1" dirty="0" smtClean="0"/>
              <a:t>Tom and Tessa are given a palm cross at church.</a:t>
            </a:r>
          </a:p>
          <a:p>
            <a:r>
              <a:rPr lang="en-GB" sz="2600" b="1" dirty="0" smtClean="0"/>
              <a:t>We dress up and re-enact the story of Palm Sunday from the Bible.</a:t>
            </a:r>
          </a:p>
          <a:p>
            <a:r>
              <a:rPr lang="en-GB" sz="2600" b="1" dirty="0"/>
              <a:t>We try out a ‘hosanna’ song.</a:t>
            </a:r>
          </a:p>
          <a:p>
            <a:r>
              <a:rPr lang="en-GB" sz="2600" b="1" dirty="0" smtClean="0"/>
              <a:t>We learn of Jesus’ death and connect it to the cross symbol.</a:t>
            </a:r>
          </a:p>
          <a:p>
            <a:pPr marL="0" indent="0">
              <a:buNone/>
            </a:pPr>
            <a:endParaRPr lang="en-GB" sz="2600" i="1" dirty="0"/>
          </a:p>
        </p:txBody>
      </p:sp>
      <p:sp>
        <p:nvSpPr>
          <p:cNvPr id="6" name="TextBox 5"/>
          <p:cNvSpPr txBox="1"/>
          <p:nvPr/>
        </p:nvSpPr>
        <p:spPr>
          <a:xfrm>
            <a:off x="284552" y="6073897"/>
            <a:ext cx="4794198" cy="523220"/>
          </a:xfrm>
          <a:prstGeom prst="rect">
            <a:avLst/>
          </a:prstGeom>
          <a:solidFill>
            <a:srgbClr val="CC99FF"/>
          </a:solidFill>
        </p:spPr>
        <p:txBody>
          <a:bodyPr wrap="none" rtlCol="0">
            <a:spAutoFit/>
          </a:bodyPr>
          <a:lstStyle/>
          <a:p>
            <a:r>
              <a:rPr lang="en-GB" sz="2800" b="1" dirty="0" smtClean="0"/>
              <a:t>EXPLORE: BIBLICAL NARRATIVE</a:t>
            </a:r>
            <a:endParaRPr lang="en-GB" sz="2800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5783" y="1484784"/>
            <a:ext cx="2393739" cy="179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03" b="11827"/>
          <a:stretch/>
        </p:blipFill>
        <p:spPr bwMode="auto">
          <a:xfrm>
            <a:off x="5846564" y="4411001"/>
            <a:ext cx="3045916" cy="2298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http://img.ehowcdn.com/article-inline/ds-cdn-write/upload/image/9B/31/6CC991E4-7373-4EBC-AAB2-035EB86A319B/6CC991E4-7373-4EBC-AAB2-035EB86A319B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45524">
            <a:off x="6538456" y="2603129"/>
            <a:ext cx="2073842" cy="1553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2788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b="1" dirty="0" smtClean="0">
                <a:solidFill>
                  <a:srgbClr val="FF0000"/>
                </a:solidFill>
              </a:rPr>
              <a:t>What happens in Tom and Tessa’s church?</a:t>
            </a:r>
            <a:endParaRPr lang="en-GB" sz="3600" b="1" dirty="0">
              <a:solidFill>
                <a:srgbClr val="FF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11560" y="1520527"/>
            <a:ext cx="3816424" cy="4117444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en-GB" sz="2400" b="1" dirty="0" smtClean="0"/>
              <a:t>Good Friday and eating Hot </a:t>
            </a:r>
            <a:r>
              <a:rPr lang="en-GB" sz="2400" b="1" dirty="0"/>
              <a:t>C</a:t>
            </a:r>
            <a:r>
              <a:rPr lang="en-GB" sz="2400" b="1" dirty="0" smtClean="0"/>
              <a:t>ross buns </a:t>
            </a:r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en-GB" sz="2400" b="1" dirty="0" smtClean="0"/>
              <a:t>Easter Saturday and making Easter Gardens</a:t>
            </a:r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en-GB" sz="2400" b="1" dirty="0" smtClean="0"/>
              <a:t>Easter Sunday, the Easter shout and an egg hunt</a:t>
            </a:r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en-GB" sz="2400" b="1" dirty="0" smtClean="0"/>
              <a:t>Organising an Easter photo-shoot</a:t>
            </a:r>
            <a:endParaRPr lang="en-GB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95536" y="6107695"/>
            <a:ext cx="2960169" cy="523220"/>
          </a:xfrm>
          <a:prstGeom prst="rect">
            <a:avLst/>
          </a:prstGeom>
          <a:solidFill>
            <a:srgbClr val="CC99FF"/>
          </a:solidFill>
        </p:spPr>
        <p:txBody>
          <a:bodyPr wrap="none" rtlCol="0">
            <a:spAutoFit/>
          </a:bodyPr>
          <a:lstStyle/>
          <a:p>
            <a:r>
              <a:rPr lang="en-GB" sz="2800" b="1" dirty="0" smtClean="0"/>
              <a:t>EXPLORE: CHURCH</a:t>
            </a:r>
            <a:endParaRPr lang="en-GB" sz="28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609414"/>
            <a:ext cx="1583113" cy="1368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094"/>
          <a:stretch/>
        </p:blipFill>
        <p:spPr bwMode="auto">
          <a:xfrm>
            <a:off x="6228184" y="1609414"/>
            <a:ext cx="2483716" cy="2107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847678"/>
            <a:ext cx="2016224" cy="2688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84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568952" cy="922114"/>
          </a:xfrm>
        </p:spPr>
        <p:txBody>
          <a:bodyPr>
            <a:no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How are Tom and Tessa taught to live their lives?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87622"/>
            <a:ext cx="3744416" cy="3597562"/>
          </a:xfrm>
        </p:spPr>
        <p:txBody>
          <a:bodyPr>
            <a:normAutofit fontScale="92500" lnSpcReduction="10000"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 Easter Garden is broken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Whose fault is it? 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Mum acts as a bridge, like Jesus.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 cross is a symbol of forgiveness and fresh starts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Re-making the Easter Garden</a:t>
            </a:r>
          </a:p>
          <a:p>
            <a:endParaRPr lang="en-GB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95536" y="5949280"/>
            <a:ext cx="4408386" cy="523220"/>
          </a:xfrm>
          <a:prstGeom prst="rect">
            <a:avLst/>
          </a:prstGeom>
          <a:solidFill>
            <a:srgbClr val="CC99FF"/>
          </a:solidFill>
        </p:spPr>
        <p:txBody>
          <a:bodyPr wrap="none" rtlCol="0">
            <a:spAutoFit/>
          </a:bodyPr>
          <a:lstStyle/>
          <a:p>
            <a:r>
              <a:rPr lang="en-GB" sz="2800" b="1" dirty="0" smtClean="0"/>
              <a:t>EXPLORE: CHRISTIAN LIVING</a:t>
            </a:r>
            <a:endParaRPr lang="en-GB" sz="2800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412776"/>
            <a:ext cx="2615952" cy="1745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5048" y="3339430"/>
            <a:ext cx="2162175" cy="260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0897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5050"/>
          </a:solidFill>
        </p:spPr>
        <p:txBody>
          <a:bodyPr>
            <a:normAutofit fontScale="90000"/>
          </a:bodyPr>
          <a:lstStyle/>
          <a:p>
            <a:r>
              <a:rPr lang="en-GB" b="1" dirty="0" smtClean="0"/>
              <a:t>Why do Christians perform Nativity plays at Christmas?</a:t>
            </a:r>
            <a:endParaRPr lang="en-GB" b="1" dirty="0"/>
          </a:p>
        </p:txBody>
      </p:sp>
      <p:sp>
        <p:nvSpPr>
          <p:cNvPr id="4" name="Rectangle 3"/>
          <p:cNvSpPr/>
          <p:nvPr/>
        </p:nvSpPr>
        <p:spPr>
          <a:xfrm>
            <a:off x="395536" y="6237312"/>
            <a:ext cx="17680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INCARNATION  2</a:t>
            </a:r>
            <a:endParaRPr lang="en-GB" b="1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5" y="1628800"/>
            <a:ext cx="6072361" cy="46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7880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en-GB" sz="3600" b="1" dirty="0" smtClean="0">
                <a:solidFill>
                  <a:srgbClr val="FF0000"/>
                </a:solidFill>
              </a:rPr>
              <a:t>How do we know who someone is?</a:t>
            </a:r>
            <a:endParaRPr lang="en-GB" sz="36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744"/>
            <a:ext cx="5915000" cy="5001419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en-GB" sz="2800" dirty="0" smtClean="0"/>
              <a:t>Costumes and charades</a:t>
            </a:r>
          </a:p>
          <a:p>
            <a:pPr>
              <a:spcBef>
                <a:spcPts val="1200"/>
              </a:spcBef>
            </a:pPr>
            <a:r>
              <a:rPr lang="en-GB" sz="2800" dirty="0" smtClean="0"/>
              <a:t>Tom and Tessa bring in dressing up clothes for acting Bible stories.</a:t>
            </a:r>
          </a:p>
          <a:p>
            <a:pPr>
              <a:spcBef>
                <a:spcPts val="1200"/>
              </a:spcBef>
            </a:pPr>
            <a:r>
              <a:rPr lang="en-GB" sz="2800" dirty="0" smtClean="0"/>
              <a:t>Playing the part of Jesus – doing and saying amazing things</a:t>
            </a:r>
          </a:p>
          <a:p>
            <a:pPr>
              <a:spcBef>
                <a:spcPts val="1200"/>
              </a:spcBef>
            </a:pPr>
            <a:r>
              <a:rPr lang="en-GB" sz="2800" dirty="0" smtClean="0"/>
              <a:t>What is happening here?  Feeding of 5000 – John August Swanson</a:t>
            </a:r>
            <a:endParaRPr lang="en-GB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323528" y="6047710"/>
            <a:ext cx="1443472" cy="523220"/>
          </a:xfrm>
          <a:prstGeom prst="rect">
            <a:avLst/>
          </a:prstGeom>
          <a:solidFill>
            <a:srgbClr val="CC99FF"/>
          </a:solidFill>
        </p:spPr>
        <p:txBody>
          <a:bodyPr wrap="none" rtlCol="0">
            <a:spAutoFit/>
          </a:bodyPr>
          <a:lstStyle/>
          <a:p>
            <a:r>
              <a:rPr lang="en-GB" sz="2800" b="1" dirty="0" smtClean="0"/>
              <a:t>ENGAGE</a:t>
            </a:r>
            <a:endParaRPr lang="en-GB" sz="2800" b="1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02" t="18834" r="56212" b="8133"/>
          <a:stretch/>
        </p:blipFill>
        <p:spPr bwMode="auto">
          <a:xfrm>
            <a:off x="6729279" y="1268760"/>
            <a:ext cx="1920432" cy="2736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67" b="12402"/>
          <a:stretch/>
        </p:blipFill>
        <p:spPr bwMode="auto">
          <a:xfrm>
            <a:off x="5069477" y="4696258"/>
            <a:ext cx="3863091" cy="1882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350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How do Christians find out what Jesus is like?  Who do they think he is?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5179633" cy="4525963"/>
          </a:xfrm>
        </p:spPr>
        <p:txBody>
          <a:bodyPr>
            <a:normAutofit/>
          </a:bodyPr>
          <a:lstStyle/>
          <a:p>
            <a:r>
              <a:rPr lang="en-GB" dirty="0" smtClean="0"/>
              <a:t>Act the story of the Feeding of the 5000</a:t>
            </a:r>
          </a:p>
          <a:p>
            <a:r>
              <a:rPr lang="en-GB" dirty="0" smtClean="0"/>
              <a:t>Look at pictures of Jesus stories in a story-bible.</a:t>
            </a:r>
          </a:p>
          <a:p>
            <a:r>
              <a:rPr lang="en-GB" dirty="0" smtClean="0"/>
              <a:t>Jesus is God come to earth.</a:t>
            </a:r>
          </a:p>
          <a:p>
            <a:r>
              <a:rPr lang="en-GB" dirty="0" smtClean="0"/>
              <a:t>Interview an Open the Book team.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323528" y="6047710"/>
            <a:ext cx="1550424" cy="523220"/>
          </a:xfrm>
          <a:prstGeom prst="rect">
            <a:avLst/>
          </a:prstGeom>
          <a:solidFill>
            <a:srgbClr val="CC99FF"/>
          </a:solidFill>
        </p:spPr>
        <p:txBody>
          <a:bodyPr wrap="none" rtlCol="0">
            <a:spAutoFit/>
          </a:bodyPr>
          <a:lstStyle/>
          <a:p>
            <a:r>
              <a:rPr lang="en-GB" sz="2800" b="1" dirty="0" smtClean="0"/>
              <a:t>ENQUIRE</a:t>
            </a:r>
            <a:endParaRPr lang="en-GB" sz="2800" b="1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35" t="7264" r="22481" b="11909"/>
          <a:stretch/>
        </p:blipFill>
        <p:spPr bwMode="auto">
          <a:xfrm>
            <a:off x="5982780" y="3212976"/>
            <a:ext cx="2583704" cy="309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3388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600" b="1" dirty="0" smtClean="0">
                <a:solidFill>
                  <a:srgbClr val="FF0000"/>
                </a:solidFill>
              </a:rPr>
              <a:t>What stories do Tom and Tessa learn from the Bible about Jesus?</a:t>
            </a:r>
            <a:endParaRPr lang="en-GB" sz="36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16832"/>
            <a:ext cx="4978896" cy="3816424"/>
          </a:xfrm>
        </p:spPr>
        <p:txBody>
          <a:bodyPr>
            <a:normAutofit/>
          </a:bodyPr>
          <a:lstStyle/>
          <a:p>
            <a:r>
              <a:rPr lang="en-GB" sz="2600" b="1" dirty="0" smtClean="0"/>
              <a:t>What did the teachers look like when they were babies?</a:t>
            </a:r>
            <a:endParaRPr lang="en-GB" sz="2600" b="1" dirty="0"/>
          </a:p>
          <a:p>
            <a:r>
              <a:rPr lang="en-GB" sz="2600" b="1" dirty="0" smtClean="0"/>
              <a:t>Tom and Tessa bring in nativity figures.</a:t>
            </a:r>
          </a:p>
          <a:p>
            <a:r>
              <a:rPr lang="en-GB" sz="2600" b="1" dirty="0" smtClean="0"/>
              <a:t>We match the figures to the Christmas stories.</a:t>
            </a:r>
          </a:p>
          <a:p>
            <a:r>
              <a:rPr lang="en-GB" sz="2600" b="1" dirty="0" smtClean="0"/>
              <a:t>Jesus is like a treasure – he is God come to earth as a baby.</a:t>
            </a:r>
            <a:endParaRPr lang="en-GB" sz="2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84552" y="6073897"/>
            <a:ext cx="4794198" cy="523220"/>
          </a:xfrm>
          <a:prstGeom prst="rect">
            <a:avLst/>
          </a:prstGeom>
          <a:solidFill>
            <a:srgbClr val="CC99FF"/>
          </a:solidFill>
        </p:spPr>
        <p:txBody>
          <a:bodyPr wrap="none" rtlCol="0">
            <a:spAutoFit/>
          </a:bodyPr>
          <a:lstStyle/>
          <a:p>
            <a:r>
              <a:rPr lang="en-GB" sz="2800" b="1" dirty="0" smtClean="0"/>
              <a:t>EXPLORE: BIBLICAL NARRATIVE</a:t>
            </a:r>
            <a:endParaRPr lang="en-GB" sz="2800" b="1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07" r="17739"/>
          <a:stretch/>
        </p:blipFill>
        <p:spPr bwMode="auto">
          <a:xfrm>
            <a:off x="5580112" y="1628800"/>
            <a:ext cx="2324963" cy="2251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http://eng509d2734aa11b.img.mygostore.co.uk/80A623/cdn/media/en/g5/09/d2/73/4a/a1/1b/catalog/product/cache/1/image/57f0ff763f1a86807d5d4f1acdfb53df/0/0/007657-haba-small-world-play-wooden-nativity-playset-2.gif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13" r="11585" b="2309"/>
          <a:stretch/>
        </p:blipFill>
        <p:spPr bwMode="auto">
          <a:xfrm>
            <a:off x="6156176" y="3728939"/>
            <a:ext cx="2544336" cy="2606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7733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3600" b="1" dirty="0" smtClean="0">
                <a:solidFill>
                  <a:srgbClr val="FF0000"/>
                </a:solidFill>
              </a:rPr>
              <a:t>How do Tom and Tessa celebrate at church at Christmas-time?</a:t>
            </a:r>
            <a:endParaRPr lang="en-GB" sz="3600" b="1" dirty="0">
              <a:solidFill>
                <a:srgbClr val="FF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95536" y="1628800"/>
            <a:ext cx="4896544" cy="4189452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en-GB" sz="2800" b="1" dirty="0" smtClean="0"/>
              <a:t>Sing Happy Birthday to Tom and Tessa.</a:t>
            </a:r>
          </a:p>
          <a:p>
            <a:pPr>
              <a:spcBef>
                <a:spcPts val="600"/>
              </a:spcBef>
            </a:pPr>
            <a:r>
              <a:rPr lang="en-GB" sz="2800" b="1" dirty="0" smtClean="0"/>
              <a:t>Lots of people remember Jesus’ birthday</a:t>
            </a:r>
            <a:r>
              <a:rPr lang="en-GB" sz="2800" b="1" dirty="0"/>
              <a:t> </a:t>
            </a:r>
            <a:r>
              <a:rPr lang="en-GB" sz="2800" b="1" dirty="0" smtClean="0"/>
              <a:t>at Christmas.</a:t>
            </a:r>
          </a:p>
          <a:p>
            <a:pPr>
              <a:spcBef>
                <a:spcPts val="600"/>
              </a:spcBef>
            </a:pPr>
            <a:r>
              <a:rPr lang="en-GB" sz="2800" b="1" dirty="0" smtClean="0"/>
              <a:t>We help Tom and Tessa with their nativity play.</a:t>
            </a:r>
          </a:p>
          <a:p>
            <a:pPr>
              <a:spcBef>
                <a:spcPts val="600"/>
              </a:spcBef>
            </a:pPr>
            <a:r>
              <a:rPr lang="en-GB" sz="2800" b="1" dirty="0" smtClean="0"/>
              <a:t>We take photos of ourselves as nativity characters.</a:t>
            </a:r>
            <a:endParaRPr lang="en-GB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95536" y="6107695"/>
            <a:ext cx="2960169" cy="523220"/>
          </a:xfrm>
          <a:prstGeom prst="rect">
            <a:avLst/>
          </a:prstGeom>
          <a:solidFill>
            <a:srgbClr val="CC99FF"/>
          </a:solidFill>
        </p:spPr>
        <p:txBody>
          <a:bodyPr wrap="none" rtlCol="0">
            <a:spAutoFit/>
          </a:bodyPr>
          <a:lstStyle/>
          <a:p>
            <a:r>
              <a:rPr lang="en-GB" sz="2800" b="1" dirty="0" smtClean="0"/>
              <a:t>EXPLORE: CHURCH</a:t>
            </a:r>
            <a:endParaRPr lang="en-GB" sz="2800" b="1" dirty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30602">
            <a:off x="6426100" y="1389933"/>
            <a:ext cx="2113292" cy="2639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00" t="15333" r="6456" b="12667"/>
          <a:stretch/>
        </p:blipFill>
        <p:spPr bwMode="auto">
          <a:xfrm>
            <a:off x="5569956" y="4035203"/>
            <a:ext cx="3014469" cy="2072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3777" y="5311302"/>
            <a:ext cx="1272555" cy="111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5979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568952" cy="922114"/>
          </a:xfrm>
        </p:spPr>
        <p:txBody>
          <a:bodyPr>
            <a:no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What special things do Tom and Tessa do as Christians at Christmas?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4704" y="1772816"/>
            <a:ext cx="4399218" cy="3744416"/>
          </a:xfrm>
        </p:spPr>
        <p:txBody>
          <a:bodyPr>
            <a:normAutofit lnSpcReduction="10000"/>
          </a:bodyPr>
          <a:lstStyle/>
          <a:p>
            <a:r>
              <a:rPr lang="en-GB" sz="2800" b="1" dirty="0" smtClean="0"/>
              <a:t>We practise wrapping presents.</a:t>
            </a:r>
          </a:p>
          <a:p>
            <a:r>
              <a:rPr lang="en-GB" sz="2800" b="1" dirty="0" smtClean="0"/>
              <a:t>What is the best present at Christmas?</a:t>
            </a:r>
          </a:p>
          <a:p>
            <a:r>
              <a:rPr lang="en-GB" sz="2800" b="1" dirty="0" smtClean="0"/>
              <a:t>Tom and Tessa go carol-singing for charity.</a:t>
            </a:r>
          </a:p>
          <a:p>
            <a:r>
              <a:rPr lang="en-GB" sz="2800" b="1" dirty="0" smtClean="0"/>
              <a:t>We learn a carol too and talk about the words.</a:t>
            </a:r>
            <a:endParaRPr lang="en-GB" sz="28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95536" y="5949280"/>
            <a:ext cx="4408386" cy="523220"/>
          </a:xfrm>
          <a:prstGeom prst="rect">
            <a:avLst/>
          </a:prstGeom>
          <a:solidFill>
            <a:srgbClr val="CC99FF"/>
          </a:solidFill>
        </p:spPr>
        <p:txBody>
          <a:bodyPr wrap="none" rtlCol="0">
            <a:spAutoFit/>
          </a:bodyPr>
          <a:lstStyle/>
          <a:p>
            <a:r>
              <a:rPr lang="en-GB" sz="2800" b="1" dirty="0" smtClean="0"/>
              <a:t>EXPLORE: CHRISTIAN LIVING</a:t>
            </a:r>
            <a:endParaRPr lang="en-GB" sz="2800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67" t="19874" r="18800" b="18870"/>
          <a:stretch/>
        </p:blipFill>
        <p:spPr bwMode="auto">
          <a:xfrm>
            <a:off x="5292080" y="1628800"/>
            <a:ext cx="2543944" cy="2327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4269808"/>
            <a:ext cx="3073524" cy="2202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7894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6699FF"/>
          </a:solidFill>
        </p:spPr>
        <p:txBody>
          <a:bodyPr>
            <a:normAutofit fontScale="90000"/>
          </a:bodyPr>
          <a:lstStyle/>
          <a:p>
            <a:r>
              <a:rPr lang="en-GB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Why is every single person unique and precious?</a:t>
            </a:r>
            <a:endParaRPr lang="en-GB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7544" y="6165303"/>
            <a:ext cx="22236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smtClean="0">
                <a:solidFill>
                  <a:srgbClr val="FF0000"/>
                </a:solidFill>
              </a:rPr>
              <a:t>INCARNATION 2</a:t>
            </a:r>
            <a:endParaRPr lang="en-GB" sz="2400" b="1" dirty="0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99" r="9682" b="-540"/>
          <a:stretch>
            <a:fillRect/>
          </a:stretch>
        </p:blipFill>
        <p:spPr bwMode="auto">
          <a:xfrm>
            <a:off x="2483768" y="1631633"/>
            <a:ext cx="4528022" cy="453367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58003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en-GB" sz="3600" b="1" dirty="0" smtClean="0">
                <a:solidFill>
                  <a:srgbClr val="FF0000"/>
                </a:solidFill>
              </a:rPr>
              <a:t>What does the word ‘precious’ mean?</a:t>
            </a:r>
            <a:endParaRPr lang="en-GB" sz="36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785"/>
            <a:ext cx="3754760" cy="4320480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en-GB" sz="2800" dirty="0" smtClean="0"/>
              <a:t>I am holding something precious in my hand: what is it?</a:t>
            </a:r>
          </a:p>
          <a:p>
            <a:pPr>
              <a:spcBef>
                <a:spcPts val="1200"/>
              </a:spcBef>
            </a:pPr>
            <a:r>
              <a:rPr lang="en-GB" sz="2800" dirty="0" smtClean="0"/>
              <a:t>Tom and Tessa like hunting for things.</a:t>
            </a:r>
          </a:p>
          <a:p>
            <a:pPr>
              <a:spcBef>
                <a:spcPts val="1200"/>
              </a:spcBef>
            </a:pPr>
            <a:r>
              <a:rPr lang="en-GB" sz="2800" dirty="0" smtClean="0"/>
              <a:t>What did the woman in Jesus’ story need to find?</a:t>
            </a:r>
          </a:p>
          <a:p>
            <a:pPr>
              <a:spcBef>
                <a:spcPts val="1200"/>
              </a:spcBef>
            </a:pPr>
            <a:endParaRPr lang="en-GB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323528" y="6047710"/>
            <a:ext cx="1443472" cy="523220"/>
          </a:xfrm>
          <a:prstGeom prst="rect">
            <a:avLst/>
          </a:prstGeom>
          <a:solidFill>
            <a:srgbClr val="CC99FF"/>
          </a:solidFill>
        </p:spPr>
        <p:txBody>
          <a:bodyPr wrap="none" rtlCol="0">
            <a:spAutoFit/>
          </a:bodyPr>
          <a:lstStyle/>
          <a:p>
            <a:r>
              <a:rPr lang="en-GB" sz="2800" b="1" dirty="0" smtClean="0"/>
              <a:t>ENGAGE</a:t>
            </a:r>
            <a:endParaRPr lang="en-GB" sz="2800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199808"/>
            <a:ext cx="3528392" cy="2464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936681"/>
            <a:ext cx="3456384" cy="2592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5696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How </a:t>
            </a:r>
            <a:r>
              <a:rPr lang="en-GB" sz="3200" b="1" dirty="0" smtClean="0">
                <a:solidFill>
                  <a:srgbClr val="FF0000"/>
                </a:solidFill>
              </a:rPr>
              <a:t>precious is a baby?  Is everyone precious?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268760"/>
            <a:ext cx="3754761" cy="4464495"/>
          </a:xfrm>
        </p:spPr>
        <p:txBody>
          <a:bodyPr>
            <a:normAutofit fontScale="92500" lnSpcReduction="20000"/>
          </a:bodyPr>
          <a:lstStyle/>
          <a:p>
            <a:r>
              <a:rPr lang="en-GB" dirty="0" smtClean="0"/>
              <a:t>Meet a baby; it is precious.</a:t>
            </a:r>
          </a:p>
          <a:p>
            <a:r>
              <a:rPr lang="en-GB" dirty="0" smtClean="0"/>
              <a:t>We all grow older; we are still precious… and unique.</a:t>
            </a:r>
          </a:p>
          <a:p>
            <a:r>
              <a:rPr lang="en-GB" dirty="0" smtClean="0"/>
              <a:t>People look for us if we are lost.</a:t>
            </a:r>
          </a:p>
          <a:p>
            <a:r>
              <a:rPr lang="en-GB" dirty="0" smtClean="0"/>
              <a:t>Mary and Joseph looked for Jesus when he got lost.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323528" y="6047710"/>
            <a:ext cx="1550424" cy="523220"/>
          </a:xfrm>
          <a:prstGeom prst="rect">
            <a:avLst/>
          </a:prstGeom>
          <a:solidFill>
            <a:srgbClr val="CC99FF"/>
          </a:solidFill>
        </p:spPr>
        <p:txBody>
          <a:bodyPr wrap="none" rtlCol="0">
            <a:spAutoFit/>
          </a:bodyPr>
          <a:lstStyle/>
          <a:p>
            <a:r>
              <a:rPr lang="en-GB" sz="2800" b="1" dirty="0" smtClean="0"/>
              <a:t>ENQUIRE</a:t>
            </a:r>
            <a:endParaRPr lang="en-GB" sz="2800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268759"/>
            <a:ext cx="3384376" cy="2188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789040"/>
            <a:ext cx="1787092" cy="16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464" y="4101601"/>
            <a:ext cx="2191760" cy="2207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3129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600" b="1" dirty="0" smtClean="0">
                <a:solidFill>
                  <a:srgbClr val="FF0000"/>
                </a:solidFill>
              </a:rPr>
              <a:t>What stories do Tom and Tessa learn from the Bible about Jesus?</a:t>
            </a:r>
            <a:endParaRPr lang="en-GB" sz="36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16832"/>
            <a:ext cx="4114800" cy="3816424"/>
          </a:xfrm>
        </p:spPr>
        <p:txBody>
          <a:bodyPr>
            <a:normAutofit/>
          </a:bodyPr>
          <a:lstStyle/>
          <a:p>
            <a:r>
              <a:rPr lang="en-GB" sz="2600" dirty="0" smtClean="0"/>
              <a:t>Tom and Tessa need to practise acting a story of Jesus welcoming the children.</a:t>
            </a:r>
          </a:p>
          <a:p>
            <a:r>
              <a:rPr lang="en-GB" sz="2600" dirty="0" smtClean="0"/>
              <a:t>We think about how we welcome others.</a:t>
            </a:r>
          </a:p>
          <a:p>
            <a:r>
              <a:rPr lang="en-GB" sz="2600" dirty="0" smtClean="0"/>
              <a:t>We learn a welcoming song.</a:t>
            </a:r>
            <a:endParaRPr lang="en-GB" sz="2600" dirty="0"/>
          </a:p>
        </p:txBody>
      </p:sp>
      <p:sp>
        <p:nvSpPr>
          <p:cNvPr id="6" name="TextBox 5"/>
          <p:cNvSpPr txBox="1"/>
          <p:nvPr/>
        </p:nvSpPr>
        <p:spPr>
          <a:xfrm>
            <a:off x="284552" y="6073897"/>
            <a:ext cx="4794198" cy="523220"/>
          </a:xfrm>
          <a:prstGeom prst="rect">
            <a:avLst/>
          </a:prstGeom>
          <a:solidFill>
            <a:srgbClr val="CC99FF"/>
          </a:solidFill>
        </p:spPr>
        <p:txBody>
          <a:bodyPr wrap="none" rtlCol="0">
            <a:spAutoFit/>
          </a:bodyPr>
          <a:lstStyle/>
          <a:p>
            <a:r>
              <a:rPr lang="en-GB" sz="2800" b="1" dirty="0" smtClean="0"/>
              <a:t>EXPLORE: BIBLICAL NARRATIVE</a:t>
            </a:r>
            <a:endParaRPr lang="en-GB" sz="2800" b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628800"/>
            <a:ext cx="3276922" cy="25501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67" r="15001"/>
          <a:stretch/>
        </p:blipFill>
        <p:spPr bwMode="auto">
          <a:xfrm rot="349585">
            <a:off x="5796137" y="3995751"/>
            <a:ext cx="2543974" cy="2674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5552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568952" cy="922114"/>
          </a:xfrm>
        </p:spPr>
        <p:txBody>
          <a:bodyPr>
            <a:no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What happens in Tom and Tessa’s church?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4704" y="1412776"/>
            <a:ext cx="4399218" cy="4104456"/>
          </a:xfrm>
        </p:spPr>
        <p:txBody>
          <a:bodyPr>
            <a:normAutofit/>
          </a:bodyPr>
          <a:lstStyle/>
          <a:p>
            <a:r>
              <a:rPr lang="en-GB" sz="2800" b="1" dirty="0" smtClean="0"/>
              <a:t>Tom and Tessa go to a </a:t>
            </a:r>
            <a:br>
              <a:rPr lang="en-GB" sz="2800" b="1" dirty="0" smtClean="0"/>
            </a:br>
            <a:r>
              <a:rPr lang="en-GB" sz="2800" b="1" dirty="0" smtClean="0"/>
              <a:t>Thanksgiving for their baby cousin at church.</a:t>
            </a:r>
          </a:p>
          <a:p>
            <a:r>
              <a:rPr lang="en-GB" sz="2800" b="1" dirty="0" smtClean="0"/>
              <a:t>God welcomes everyone.</a:t>
            </a:r>
          </a:p>
          <a:p>
            <a:r>
              <a:rPr lang="en-GB" sz="2800" b="1" dirty="0" smtClean="0"/>
              <a:t>We make a church and act out a ‘Thanksgiving’.</a:t>
            </a:r>
          </a:p>
          <a:p>
            <a:r>
              <a:rPr lang="en-GB" sz="2800" b="1" dirty="0" smtClean="0"/>
              <a:t>We make a welcome banner.</a:t>
            </a:r>
          </a:p>
          <a:p>
            <a:endParaRPr lang="en-GB" sz="2800" b="1" dirty="0" smtClean="0"/>
          </a:p>
          <a:p>
            <a:endParaRPr lang="en-GB" sz="2800" b="1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805264"/>
            <a:ext cx="3187700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7" y="1484784"/>
            <a:ext cx="3360373" cy="252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293096"/>
            <a:ext cx="3339455" cy="2034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1436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568952" cy="850106"/>
          </a:xfrm>
        </p:spPr>
        <p:txBody>
          <a:bodyPr>
            <a:normAutofit fontScale="90000"/>
          </a:bodyPr>
          <a:lstStyle/>
          <a:p>
            <a:r>
              <a:rPr lang="en-GB" sz="3600" b="1" dirty="0" smtClean="0">
                <a:solidFill>
                  <a:srgbClr val="FF0000"/>
                </a:solidFill>
              </a:rPr>
              <a:t>How are Tom and Tessa taught to live their lives?</a:t>
            </a:r>
            <a:endParaRPr lang="en-GB" sz="3600" b="1" dirty="0">
              <a:solidFill>
                <a:srgbClr val="FF0000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4269" y="1140257"/>
            <a:ext cx="2600159" cy="1712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75" b="7231"/>
          <a:stretch/>
        </p:blipFill>
        <p:spPr bwMode="auto">
          <a:xfrm>
            <a:off x="5915984" y="4508907"/>
            <a:ext cx="2831927" cy="1860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6" descr="http://mcdn1.teacherspayteachers.com/thumbitem/Golden-Rule-Poster/original-289221-1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765"/>
          <a:stretch/>
        </p:blipFill>
        <p:spPr bwMode="auto">
          <a:xfrm rot="21074560">
            <a:off x="4932039" y="2420877"/>
            <a:ext cx="1967891" cy="2276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23744" y="1362804"/>
            <a:ext cx="3970784" cy="4392488"/>
          </a:xfrm>
        </p:spPr>
        <p:txBody>
          <a:bodyPr>
            <a:normAutofit fontScale="92500" lnSpcReduction="10000"/>
          </a:bodyPr>
          <a:lstStyle/>
          <a:p>
            <a:r>
              <a:rPr lang="en-GB" dirty="0" smtClean="0"/>
              <a:t>Tom and </a:t>
            </a:r>
            <a:r>
              <a:rPr lang="en-GB" dirty="0"/>
              <a:t>T</a:t>
            </a:r>
            <a:r>
              <a:rPr lang="en-GB" dirty="0" smtClean="0"/>
              <a:t>essa invite us to ice cakes.</a:t>
            </a:r>
          </a:p>
          <a:p>
            <a:r>
              <a:rPr lang="en-GB" dirty="0" smtClean="0"/>
              <a:t>We find out about ‘Bake and Brew’ for the Children’s Society.</a:t>
            </a:r>
          </a:p>
          <a:p>
            <a:r>
              <a:rPr lang="en-GB" dirty="0" smtClean="0"/>
              <a:t>We learn the Golden Rule…. and we remember everyone is precious and unique.</a:t>
            </a:r>
            <a:endParaRPr lang="en-GB" dirty="0"/>
          </a:p>
        </p:txBody>
      </p:sp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994655"/>
            <a:ext cx="4602163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37829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2737</TotalTime>
  <Words>1777</Words>
  <Application>Microsoft Office PowerPoint</Application>
  <PresentationFormat>On-screen Show (4:3)</PresentationFormat>
  <Paragraphs>210</Paragraphs>
  <Slides>36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Office Theme</vt:lpstr>
      <vt:lpstr>Why is the word ‘God’ so important to Christians? </vt:lpstr>
      <vt:lpstr>What’s inside the box?  Whose box is it?</vt:lpstr>
      <vt:lpstr>Who is special to you?  What are their names?  Why is God a VIP in a Christian family?</vt:lpstr>
      <vt:lpstr>What Bible stories/ words do Tom and Tessa learn about?</vt:lpstr>
      <vt:lpstr>What happens in Tom and Tessa’s church?</vt:lpstr>
      <vt:lpstr>How are Tom and Tessa taught to live their lives?</vt:lpstr>
      <vt:lpstr>How can we care for our wonderful world?</vt:lpstr>
      <vt:lpstr>What is so wonderful about the world?</vt:lpstr>
      <vt:lpstr>Whose job is it to take care of things?</vt:lpstr>
      <vt:lpstr>What Bible Stories/ words do Tom and Tessa learn about?</vt:lpstr>
      <vt:lpstr>What happens in Tom and Tessa’s church?</vt:lpstr>
      <vt:lpstr>How are Tom and Tessa taught to live their lives?</vt:lpstr>
      <vt:lpstr>How can we help others when they need it?</vt:lpstr>
      <vt:lpstr>Can you help me?</vt:lpstr>
      <vt:lpstr>Who do you talk to if you need help?  Who do Christians ask for help?</vt:lpstr>
      <vt:lpstr>What stories do Tom and Tessa learn from the Bible about Jesus?</vt:lpstr>
      <vt:lpstr>Why do Tom and Tessa light candles at the cathedral?</vt:lpstr>
      <vt:lpstr>What special things do Tom and Tessa do to help others in Lent?</vt:lpstr>
      <vt:lpstr>Why do Christians place a  cross in an Easter Garden?</vt:lpstr>
      <vt:lpstr>What is a bridge and how can it help?</vt:lpstr>
      <vt:lpstr>Why is a cross a special symbol for Christians?</vt:lpstr>
      <vt:lpstr>What Bible Stories do Tom and Tessa hear?</vt:lpstr>
      <vt:lpstr>What happens in Tom and Tessa’s church?</vt:lpstr>
      <vt:lpstr>How are Tom and Tessa taught to live their lives?</vt:lpstr>
      <vt:lpstr>Why do Christians perform Nativity plays at Christmas?</vt:lpstr>
      <vt:lpstr>How do we know who someone is?</vt:lpstr>
      <vt:lpstr>How do Christians find out what Jesus is like?  Who do they think he is?</vt:lpstr>
      <vt:lpstr>What stories do Tom and Tessa learn from the Bible about Jesus?</vt:lpstr>
      <vt:lpstr>How do Tom and Tessa celebrate at church at Christmas-time?</vt:lpstr>
      <vt:lpstr>What special things do Tom and Tessa do as Christians at Christmas?</vt:lpstr>
      <vt:lpstr>Why is every single person unique and precious?</vt:lpstr>
      <vt:lpstr>What does the word ‘precious’ mean?</vt:lpstr>
      <vt:lpstr>How precious is a baby?  Is everyone precious?</vt:lpstr>
      <vt:lpstr>What stories do Tom and Tessa learn from the Bible about Jesus?</vt:lpstr>
      <vt:lpstr>What happens in Tom and Tessa’s church?</vt:lpstr>
      <vt:lpstr>How are Tom and Tessa taught to live their lives?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EYFS units - trials</dc:title>
  <dc:creator>Helen Matter</dc:creator>
  <cp:lastModifiedBy>Helen Matter</cp:lastModifiedBy>
  <cp:revision>101</cp:revision>
  <cp:lastPrinted>2016-10-16T20:57:00Z</cp:lastPrinted>
  <dcterms:created xsi:type="dcterms:W3CDTF">2014-10-08T18:15:20Z</dcterms:created>
  <dcterms:modified xsi:type="dcterms:W3CDTF">2016-10-16T21:42:03Z</dcterms:modified>
</cp:coreProperties>
</file>