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72" r:id="rId3"/>
    <p:sldId id="277" r:id="rId4"/>
    <p:sldId id="264" r:id="rId5"/>
    <p:sldId id="278" r:id="rId6"/>
    <p:sldId id="256" r:id="rId7"/>
    <p:sldId id="257" r:id="rId8"/>
    <p:sldId id="258" r:id="rId9"/>
    <p:sldId id="267" r:id="rId10"/>
    <p:sldId id="268" r:id="rId11"/>
    <p:sldId id="269" r:id="rId12"/>
    <p:sldId id="270" r:id="rId13"/>
    <p:sldId id="271" r:id="rId14"/>
    <p:sldId id="265" r:id="rId15"/>
    <p:sldId id="266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3"/>
    <p:restoredTop sz="92954"/>
  </p:normalViewPr>
  <p:slideViewPr>
    <p:cSldViewPr snapToGrid="0" snapToObjects="1">
      <p:cViewPr>
        <p:scale>
          <a:sx n="88" d="100"/>
          <a:sy n="88" d="100"/>
        </p:scale>
        <p:origin x="2360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7B896-9DBB-CA40-92DA-C2D02E7CC1DC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C41B7-9644-CC46-A199-03F6CA84D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111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C41B7-9644-CC46-A199-03F6CA84D6E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131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C41B7-9644-CC46-A199-03F6CA84D6E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6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3F364-F23A-A847-B0EA-41DB89315F3B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B326D-A390-6F42-9B61-A1A833674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0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http://www.indybay.org/uploads/email0003.jpgzfe8ti.jpg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-a-ams.xx.fbcdn.net/hphotos-frc3/t1.0-9/1391520_653779644666395_121598622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128587"/>
            <a:ext cx="6858000" cy="630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93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 rotWithShape="1">
          <a:blip r:embed="rId2" cstate="email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1142997"/>
            <a:ext cx="6858001" cy="9144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0285" y="145144"/>
            <a:ext cx="860697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Developing skills in reading the picture</a:t>
            </a:r>
          </a:p>
          <a:p>
            <a:endParaRPr lang="en-GB" sz="3200" dirty="0"/>
          </a:p>
          <a:p>
            <a:r>
              <a:rPr lang="en-GB" sz="3200" dirty="0" smtClean="0"/>
              <a:t>Dwell</a:t>
            </a:r>
          </a:p>
          <a:p>
            <a:pPr marL="457200" indent="-457200">
              <a:buFont typeface="Arial" charset="0"/>
              <a:buChar char="•"/>
            </a:pPr>
            <a:r>
              <a:rPr lang="en-GB" sz="3200" dirty="0" smtClean="0"/>
              <a:t>What does the picture arouse in me?</a:t>
            </a:r>
          </a:p>
          <a:p>
            <a:endParaRPr lang="en-GB" sz="3200" dirty="0"/>
          </a:p>
          <a:p>
            <a:r>
              <a:rPr lang="en-GB" sz="3200" dirty="0" smtClean="0"/>
              <a:t>Analyse </a:t>
            </a:r>
          </a:p>
          <a:p>
            <a:pPr marL="457200" indent="-457200">
              <a:buFont typeface="Arial" charset="0"/>
              <a:buChar char="•"/>
            </a:pPr>
            <a:r>
              <a:rPr lang="en-GB" sz="3200" dirty="0"/>
              <a:t>W</a:t>
            </a:r>
            <a:r>
              <a:rPr lang="en-GB" sz="3200" dirty="0" smtClean="0"/>
              <a:t>ho, what, where, when, how?</a:t>
            </a:r>
          </a:p>
          <a:p>
            <a:pPr marL="457200" indent="-457200">
              <a:buFont typeface="Arial" charset="0"/>
              <a:buChar char="•"/>
            </a:pPr>
            <a:r>
              <a:rPr lang="en-GB" sz="3200" dirty="0" smtClean="0"/>
              <a:t>Observe, describe, explain, evaluate, interpret, critique</a:t>
            </a:r>
          </a:p>
          <a:p>
            <a:endParaRPr lang="en-GB" sz="3200" dirty="0"/>
          </a:p>
          <a:p>
            <a:r>
              <a:rPr lang="en-GB" sz="3200" dirty="0" smtClean="0"/>
              <a:t>Create</a:t>
            </a:r>
          </a:p>
          <a:p>
            <a:pPr marL="457200" indent="-457200">
              <a:buFont typeface="Arial" charset="0"/>
              <a:buChar char="•"/>
            </a:pPr>
            <a:r>
              <a:rPr lang="en-GB" sz="3200" dirty="0" smtClean="0"/>
              <a:t>What is my response?</a:t>
            </a:r>
          </a:p>
          <a:p>
            <a:pPr marL="457200" indent="-457200">
              <a:buFont typeface="Arial" charset="0"/>
              <a:buChar char="•"/>
            </a:pPr>
            <a:r>
              <a:rPr lang="en-GB" sz="3200" dirty="0" smtClean="0"/>
              <a:t>How can I express myself?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238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713" y="130629"/>
            <a:ext cx="828765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Class activities using pictures</a:t>
            </a:r>
          </a:p>
          <a:p>
            <a:endParaRPr lang="en-GB" sz="2800" b="1" dirty="0" smtClean="0"/>
          </a:p>
          <a:p>
            <a:r>
              <a:rPr lang="en-GB" sz="2800" b="1" dirty="0" smtClean="0"/>
              <a:t>Using pictures for a silent debate</a:t>
            </a:r>
            <a:endParaRPr lang="en-GB" sz="2400" dirty="0"/>
          </a:p>
          <a:p>
            <a:r>
              <a:rPr lang="en-GB" sz="2400" dirty="0" smtClean="0"/>
              <a:t>Print off an A4 copy of a number of pictures</a:t>
            </a:r>
          </a:p>
          <a:p>
            <a:r>
              <a:rPr lang="en-GB" sz="2400" dirty="0" smtClean="0"/>
              <a:t>Stick them on an A3 sheet</a:t>
            </a:r>
          </a:p>
          <a:p>
            <a:r>
              <a:rPr lang="en-GB" sz="2400" dirty="0" smtClean="0"/>
              <a:t>Pupils circulate the room annotating the images with comments and questions. Encourage a dialogue on the page</a:t>
            </a:r>
          </a:p>
          <a:p>
            <a:r>
              <a:rPr lang="en-GB" sz="2400" dirty="0" smtClean="0"/>
              <a:t>Allocate each picture to an individual and feedback to class</a:t>
            </a:r>
          </a:p>
          <a:p>
            <a:endParaRPr lang="en-GB" sz="2400" dirty="0"/>
          </a:p>
          <a:p>
            <a:r>
              <a:rPr lang="en-GB" sz="2800" b="1" dirty="0" smtClean="0"/>
              <a:t>Picture share</a:t>
            </a:r>
            <a:endParaRPr lang="en-GB" sz="2400" dirty="0" smtClean="0"/>
          </a:p>
          <a:p>
            <a:r>
              <a:rPr lang="en-GB" sz="2400" dirty="0" smtClean="0"/>
              <a:t>Print off a selection of 30 pictures (smaller than A4). </a:t>
            </a:r>
          </a:p>
          <a:p>
            <a:r>
              <a:rPr lang="en-GB" sz="2400" dirty="0" smtClean="0"/>
              <a:t>Pupils choose one they like. </a:t>
            </a:r>
          </a:p>
          <a:p>
            <a:r>
              <a:rPr lang="en-GB" sz="2400" dirty="0" smtClean="0"/>
              <a:t>Talk to a partner and explain why.</a:t>
            </a:r>
          </a:p>
          <a:p>
            <a:r>
              <a:rPr lang="en-GB" sz="2400" dirty="0" smtClean="0"/>
              <a:t>All stand up.</a:t>
            </a:r>
          </a:p>
          <a:p>
            <a:r>
              <a:rPr lang="en-GB" sz="2400" dirty="0" smtClean="0"/>
              <a:t>Wander around the room talking to others about your picture. Share something on common. Something different.</a:t>
            </a:r>
          </a:p>
          <a:p>
            <a:r>
              <a:rPr lang="en-GB" sz="2400" dirty="0" smtClean="0"/>
              <a:t>Feed back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3172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://www.indybay.org/uploads/email0003.jpgzfe8ti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44000" cy="636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64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0" y="566057"/>
            <a:ext cx="837474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you choose pictures for stimulus in enquiry-based learning?</a:t>
            </a:r>
          </a:p>
          <a:p>
            <a:endParaRPr lang="en-GB" sz="2400" dirty="0"/>
          </a:p>
          <a:p>
            <a:r>
              <a:rPr lang="en-GB" sz="2400" dirty="0" smtClean="0"/>
              <a:t>Consider the following criteria: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/>
              <a:t>A</a:t>
            </a:r>
            <a:r>
              <a:rPr lang="en-GB" sz="2400" dirty="0" smtClean="0"/>
              <a:t> hook or an impact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An aspect to create engagement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Something unusual (without being sensational)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A debating point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Opens up discussion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A contrast, similarity, inconsistency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A surprising or shocking detail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Links with prior or future learning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Emphasises a concept or key learning point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GB" sz="2400" dirty="0" smtClean="0"/>
              <a:t>Challenges pre-conceptions and prejudices</a:t>
            </a:r>
          </a:p>
          <a:p>
            <a:pPr marL="800100" lvl="1" indent="-342900">
              <a:buFont typeface="Wingdings" charset="2"/>
              <a:buChar char="Ø"/>
            </a:pPr>
            <a:endParaRPr lang="en-GB" sz="24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979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95009" y="897467"/>
            <a:ext cx="6812038" cy="510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4870"/>
            <a:ext cx="9144000" cy="512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0390"/>
            <a:ext cx="9144000" cy="609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1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93447" y="864036"/>
            <a:ext cx="7005562" cy="5254171"/>
          </a:xfrm>
        </p:spPr>
      </p:pic>
    </p:spTree>
    <p:extLst>
      <p:ext uri="{BB962C8B-B14F-4D97-AF65-F5344CB8AC3E}">
        <p14:creationId xmlns:p14="http://schemas.microsoft.com/office/powerpoint/2010/main" val="1951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0"/>
            <a:ext cx="5240337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54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304"/>
            <a:ext cx="9144000" cy="606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" descr="IMG_87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2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p.patheos.com.s3.amazonaws.com/blogs/kathyschiffer/files/2013/11/Jesus-the-Homeless-Statue-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916832"/>
            <a:ext cx="9144000" cy="305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515719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/>
            </a:r>
            <a:br>
              <a:rPr lang="en-GB" sz="2000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53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764704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Homeless Jesus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wp.patheos.com.s3.amazonaws.com/blogs/kathyschiffer/files/2013/11/Jesus-the-Homeless-Statue-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916832"/>
            <a:ext cx="9144000" cy="305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5157192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“Sculpture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of Jesus as a homeless man sleeping on a bench (that the Pope loved) sparks outrage in North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Carolina”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Daily Mail, Feb 2014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82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eravada-buddhism-1760268_960_720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heravada-buddhism-1760268_960_720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eravada-buddhism-1760268_960_720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3600" y="-125633"/>
            <a:ext cx="4789714" cy="706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49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30112" y="-1123712"/>
            <a:ext cx="6044575" cy="91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6114" y="377371"/>
            <a:ext cx="9289631" cy="615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0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600" y="798286"/>
            <a:ext cx="68362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Free download </a:t>
            </a:r>
            <a:r>
              <a:rPr lang="en-GB" sz="3600" dirty="0" err="1" smtClean="0"/>
              <a:t>pix</a:t>
            </a:r>
            <a:r>
              <a:rPr lang="en-GB" sz="3600" dirty="0" smtClean="0"/>
              <a:t>:</a:t>
            </a:r>
          </a:p>
          <a:p>
            <a:endParaRPr lang="en-GB" sz="3600" dirty="0"/>
          </a:p>
          <a:p>
            <a:r>
              <a:rPr lang="en-GB" sz="3600" dirty="0" smtClean="0"/>
              <a:t>https</a:t>
            </a:r>
            <a:r>
              <a:rPr lang="en-GB" sz="3600" dirty="0"/>
              <a:t>://</a:t>
            </a:r>
            <a:r>
              <a:rPr lang="en-GB" sz="3600" dirty="0" err="1"/>
              <a:t>pixabay.com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72629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258</Words>
  <Application>Microsoft Macintosh PowerPoint</Application>
  <PresentationFormat>On-screen Show (4:3)</PresentationFormat>
  <Paragraphs>48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36</cp:revision>
  <dcterms:created xsi:type="dcterms:W3CDTF">2016-10-17T15:49:34Z</dcterms:created>
  <dcterms:modified xsi:type="dcterms:W3CDTF">2016-11-28T11:21:38Z</dcterms:modified>
</cp:coreProperties>
</file>