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89" r:id="rId2"/>
    <p:sldId id="258" r:id="rId3"/>
    <p:sldId id="313" r:id="rId4"/>
    <p:sldId id="309" r:id="rId5"/>
    <p:sldId id="312" r:id="rId6"/>
    <p:sldId id="310" r:id="rId7"/>
    <p:sldId id="260" r:id="rId8"/>
    <p:sldId id="262" r:id="rId9"/>
    <p:sldId id="263" r:id="rId10"/>
    <p:sldId id="297" r:id="rId11"/>
    <p:sldId id="264" r:id="rId12"/>
    <p:sldId id="265" r:id="rId13"/>
    <p:sldId id="266" r:id="rId14"/>
    <p:sldId id="268" r:id="rId15"/>
    <p:sldId id="270" r:id="rId16"/>
    <p:sldId id="293" r:id="rId17"/>
    <p:sldId id="296" r:id="rId18"/>
    <p:sldId id="274" r:id="rId19"/>
    <p:sldId id="269" r:id="rId20"/>
    <p:sldId id="275" r:id="rId21"/>
    <p:sldId id="308" r:id="rId22"/>
    <p:sldId id="307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d Pawson" initials="EP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6433D"/>
    <a:srgbClr val="8616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897"/>
    <p:restoredTop sz="92932"/>
  </p:normalViewPr>
  <p:slideViewPr>
    <p:cSldViewPr snapToGrid="0" snapToObjects="1">
      <p:cViewPr>
        <p:scale>
          <a:sx n="80" d="100"/>
          <a:sy n="80" d="100"/>
        </p:scale>
        <p:origin x="1440" y="1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07-15T00:35:04.482" idx="1">
    <p:pos x="10" y="10"/>
    <p:text/>
    <p:extLst>
      <p:ext uri="{C676402C-5697-4E1C-873F-D02D1690AC5C}">
        <p15:threadingInfo xmlns:p15="http://schemas.microsoft.com/office/powerpoint/2012/main" timeZoneBias="-6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EF459-6214-794D-B4F8-A8284D885FEC}" type="datetimeFigureOut">
              <a:rPr lang="en-GB" smtClean="0"/>
              <a:t>17/06/2018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B56439-FEAA-C647-9050-72E9077296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0279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70947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08886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6F1A6-6905-494D-837C-38DFB1E28E5E}" type="datetimeFigureOut">
              <a:rPr lang="en-US" smtClean="0"/>
              <a:t>6/17/18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AD6CB-FCFE-F849-8C87-AE1B63B103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630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6F1A6-6905-494D-837C-38DFB1E28E5E}" type="datetimeFigureOut">
              <a:rPr lang="en-US" smtClean="0"/>
              <a:t>6/17/18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AD6CB-FCFE-F849-8C87-AE1B63B103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022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6F1A6-6905-494D-837C-38DFB1E28E5E}" type="datetimeFigureOut">
              <a:rPr lang="en-US" smtClean="0"/>
              <a:t>6/17/18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AD6CB-FCFE-F849-8C87-AE1B63B103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339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6F1A6-6905-494D-837C-38DFB1E28E5E}" type="datetimeFigureOut">
              <a:rPr lang="en-US" smtClean="0"/>
              <a:t>6/17/18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AD6CB-FCFE-F849-8C87-AE1B63B103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658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6F1A6-6905-494D-837C-38DFB1E28E5E}" type="datetimeFigureOut">
              <a:rPr lang="en-US" smtClean="0"/>
              <a:t>6/17/18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AD6CB-FCFE-F849-8C87-AE1B63B103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673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6F1A6-6905-494D-837C-38DFB1E28E5E}" type="datetimeFigureOut">
              <a:rPr lang="en-US" smtClean="0"/>
              <a:t>6/17/18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AD6CB-FCFE-F849-8C87-AE1B63B103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472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6F1A6-6905-494D-837C-38DFB1E28E5E}" type="datetimeFigureOut">
              <a:rPr lang="en-US" smtClean="0"/>
              <a:t>6/17/18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AD6CB-FCFE-F849-8C87-AE1B63B103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568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6F1A6-6905-494D-837C-38DFB1E28E5E}" type="datetimeFigureOut">
              <a:rPr lang="en-US" smtClean="0"/>
              <a:t>6/17/18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AD6CB-FCFE-F849-8C87-AE1B63B103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1577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6F1A6-6905-494D-837C-38DFB1E28E5E}" type="datetimeFigureOut">
              <a:rPr lang="en-US" smtClean="0"/>
              <a:t>6/17/18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AD6CB-FCFE-F849-8C87-AE1B63B103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6390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6F1A6-6905-494D-837C-38DFB1E28E5E}" type="datetimeFigureOut">
              <a:rPr lang="en-US" smtClean="0"/>
              <a:t>6/17/18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AD6CB-FCFE-F849-8C87-AE1B63B103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4356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6F1A6-6905-494D-837C-38DFB1E28E5E}" type="datetimeFigureOut">
              <a:rPr lang="en-US" smtClean="0"/>
              <a:t>6/17/18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AD6CB-FCFE-F849-8C87-AE1B63B103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094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A6F1A6-6905-494D-837C-38DFB1E28E5E}" type="datetimeFigureOut">
              <a:rPr lang="en-US" smtClean="0"/>
              <a:t>6/17/18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3AD6CB-FCFE-F849-8C87-AE1B63B103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06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efpawson@gmail.com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bbc.co.uk/programmes/b08twgyc" TargetMode="External"/><Relationship Id="rId4" Type="http://schemas.openxmlformats.org/officeDocument/2006/relationships/hyperlink" Target="https://www.youtube.com/watch?v=4_LN0hznp-A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LaWtr10b1es" TargetMode="External"/><Relationship Id="rId3" Type="http://schemas.openxmlformats.org/officeDocument/2006/relationships/hyperlink" Target="https://www.truetube.co.uk/list?content%20types=films&amp;page=1&amp;search=Islam&amp;keystages=key%20stage%204&amp;" TargetMode="External"/><Relationship Id="rId7" Type="http://schemas.openxmlformats.org/officeDocument/2006/relationships/hyperlink" Target="https://www.youtube.com/watch?v=5yzrcdyTBHU" TargetMode="External"/><Relationship Id="rId2" Type="http://schemas.openxmlformats.org/officeDocument/2006/relationships/hyperlink" Target="https://sites.google.com/site/londonrehub/video-2016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youtube.com/watch?v=lX0Zt0ODrEA" TargetMode="External"/><Relationship Id="rId5" Type="http://schemas.openxmlformats.org/officeDocument/2006/relationships/hyperlink" Target="https://www.youtube.com/watch?v=8os1SL-9vRs" TargetMode="External"/><Relationship Id="rId10" Type="http://schemas.openxmlformats.org/officeDocument/2006/relationships/hyperlink" Target="mailto:re@alkhoei.org" TargetMode="External"/><Relationship Id="rId4" Type="http://schemas.openxmlformats.org/officeDocument/2006/relationships/hyperlink" Target="https://www.youtube.com/watch?v=Go71P2UPgkc" TargetMode="External"/><Relationship Id="rId9" Type="http://schemas.openxmlformats.org/officeDocument/2006/relationships/image" Target="../media/image13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3"/>
          <p:cNvPicPr>
            <a:picLocks noChangeAspect="1"/>
          </p:cNvPicPr>
          <p:nvPr/>
        </p:nvPicPr>
        <p:blipFill rotWithShape="1">
          <a:blip r:embed="rId2" cstate="email">
            <a:alphaModFix amt="1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564608" y="-1143000"/>
            <a:ext cx="6858001" cy="914400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57189" y="889844"/>
            <a:ext cx="1127283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GCSE Subject Knowledge Course</a:t>
            </a:r>
          </a:p>
          <a:p>
            <a:pPr algn="ctr"/>
            <a:r>
              <a:rPr lang="en-GB" sz="3600" b="1" dirty="0"/>
              <a:t>Islam</a:t>
            </a:r>
          </a:p>
          <a:p>
            <a:pPr algn="ctr"/>
            <a:endParaRPr lang="en-GB" sz="3200" dirty="0"/>
          </a:p>
          <a:p>
            <a:pPr algn="ctr"/>
            <a:r>
              <a:rPr lang="en-GB" sz="3200" dirty="0"/>
              <a:t>June 2018</a:t>
            </a:r>
          </a:p>
          <a:p>
            <a:pPr algn="ctr"/>
            <a:endParaRPr lang="en-GB" sz="3200" dirty="0"/>
          </a:p>
          <a:p>
            <a:pPr algn="ctr"/>
            <a:r>
              <a:rPr lang="en-GB" sz="3200" dirty="0"/>
              <a:t>Ed Pawson</a:t>
            </a:r>
          </a:p>
          <a:p>
            <a:pPr algn="ctr"/>
            <a:r>
              <a:rPr lang="en-GB" sz="3200" dirty="0">
                <a:hlinkClick r:id="rId3"/>
              </a:rPr>
              <a:t>efpawson@gmail.com</a:t>
            </a:r>
            <a:endParaRPr lang="en-GB" sz="3200" dirty="0"/>
          </a:p>
          <a:p>
            <a:pPr algn="ctr"/>
            <a:endParaRPr lang="en-GB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4F1723-11EC-8840-9147-67C10F5C6FCE}"/>
              </a:ext>
            </a:extLst>
          </p:cNvPr>
          <p:cNvSpPr txBox="1"/>
          <p:nvPr/>
        </p:nvSpPr>
        <p:spPr>
          <a:xfrm>
            <a:off x="2385391" y="5456583"/>
            <a:ext cx="77823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Call to Prayer: </a:t>
            </a:r>
            <a:r>
              <a:rPr lang="en-GB" dirty="0">
                <a:hlinkClick r:id="rId4"/>
              </a:rPr>
              <a:t>Adhan</a:t>
            </a:r>
            <a:endParaRPr lang="en-GB" dirty="0"/>
          </a:p>
          <a:p>
            <a:r>
              <a:rPr lang="en-GB" dirty="0"/>
              <a:t>Jeremy Bowen: </a:t>
            </a:r>
            <a:r>
              <a:rPr lang="en-GB" dirty="0">
                <a:hlinkClick r:id="rId5"/>
              </a:rPr>
              <a:t>Our man in the Middle East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06406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3305" y="227224"/>
            <a:ext cx="30005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What is Islam?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551630" y="1125654"/>
            <a:ext cx="13020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peace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32074" y="1024385"/>
            <a:ext cx="19571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err="1"/>
              <a:t>Shari’ah</a:t>
            </a:r>
            <a:endParaRPr lang="en-GB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563305" y="2060218"/>
            <a:ext cx="41054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chemeClr val="accent6">
                    <a:lumMod val="75000"/>
                  </a:schemeClr>
                </a:solidFill>
              </a:rPr>
              <a:t>Prophet Muhammad </a:t>
            </a:r>
          </a:p>
        </p:txBody>
      </p:sp>
      <p:sp>
        <p:nvSpPr>
          <p:cNvPr id="6" name="Rectangle 5"/>
          <p:cNvSpPr/>
          <p:nvPr/>
        </p:nvSpPr>
        <p:spPr>
          <a:xfrm>
            <a:off x="1512510" y="3099915"/>
            <a:ext cx="13241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/>
              <a:t>Qur’an</a:t>
            </a:r>
          </a:p>
        </p:txBody>
      </p:sp>
      <p:sp>
        <p:nvSpPr>
          <p:cNvPr id="7" name="Rectangle 6"/>
          <p:cNvSpPr/>
          <p:nvPr/>
        </p:nvSpPr>
        <p:spPr>
          <a:xfrm>
            <a:off x="8877946" y="3259921"/>
            <a:ext cx="18630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/>
              <a:t>revelation</a:t>
            </a:r>
          </a:p>
        </p:txBody>
      </p:sp>
      <p:sp>
        <p:nvSpPr>
          <p:cNvPr id="8" name="Rectangle 7"/>
          <p:cNvSpPr/>
          <p:nvPr/>
        </p:nvSpPr>
        <p:spPr>
          <a:xfrm>
            <a:off x="5205848" y="2872683"/>
            <a:ext cx="204895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/>
              <a:t>submission</a:t>
            </a:r>
            <a:endParaRPr lang="en-GB" sz="3200" dirty="0"/>
          </a:p>
        </p:txBody>
      </p:sp>
      <p:sp>
        <p:nvSpPr>
          <p:cNvPr id="9" name="Rectangle 8"/>
          <p:cNvSpPr/>
          <p:nvPr/>
        </p:nvSpPr>
        <p:spPr>
          <a:xfrm>
            <a:off x="6964067" y="3552309"/>
            <a:ext cx="133062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/>
              <a:t>Arabic 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03979" y="999720"/>
            <a:ext cx="168347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/>
              <a:t>Muslims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45655" y="4009359"/>
            <a:ext cx="454073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/>
              <a:t>“There is no god but God”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674676" y="1418041"/>
            <a:ext cx="151195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b="1" dirty="0">
                <a:solidFill>
                  <a:srgbClr val="FF0000"/>
                </a:solidFill>
              </a:rPr>
              <a:t>Allah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492574" y="3377334"/>
            <a:ext cx="16070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/>
              <a:t>worship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565893" y="315972"/>
            <a:ext cx="287617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dirty="0"/>
              <a:t>divine creator </a:t>
            </a:r>
          </a:p>
        </p:txBody>
      </p:sp>
      <p:pic>
        <p:nvPicPr>
          <p:cNvPr id="15" name="image11.jpg" descr="http://www.ing.org/wp-content/uploads/2011/08/images_islam2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5443" y="48586"/>
            <a:ext cx="4315368" cy="2849941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TextBox 15"/>
          <p:cNvSpPr txBox="1"/>
          <p:nvPr/>
        </p:nvSpPr>
        <p:spPr>
          <a:xfrm>
            <a:off x="41589" y="4700066"/>
            <a:ext cx="12139221" cy="2246769"/>
          </a:xfrm>
          <a:prstGeom prst="rect">
            <a:avLst/>
          </a:prstGeom>
          <a:solidFill>
            <a:schemeClr val="accent2">
              <a:lumMod val="60000"/>
              <a:lumOff val="40000"/>
              <a:alpha val="64000"/>
            </a:schemeClr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Ø"/>
            </a:pPr>
            <a:r>
              <a:rPr lang="en-GB" sz="2800" dirty="0"/>
              <a:t>Choose one word and explain to a partner why it is important</a:t>
            </a:r>
          </a:p>
          <a:p>
            <a:pPr marL="457200" indent="-457200">
              <a:buFont typeface="Wingdings" charset="2"/>
              <a:buChar char="Ø"/>
            </a:pPr>
            <a:r>
              <a:rPr lang="en-GB" sz="2800" dirty="0"/>
              <a:t>As a pair, discuss which 3 you think are the most important</a:t>
            </a:r>
          </a:p>
          <a:p>
            <a:pPr marL="457200" indent="-457200">
              <a:buFont typeface="Wingdings" charset="2"/>
              <a:buChar char="Ø"/>
            </a:pPr>
            <a:r>
              <a:rPr lang="en-GB" sz="2800" dirty="0"/>
              <a:t>Talk to another group and explain your decisions to each other</a:t>
            </a:r>
          </a:p>
          <a:p>
            <a:pPr marL="457200" indent="-457200">
              <a:buFont typeface="Wingdings" charset="2"/>
              <a:buChar char="Ø"/>
            </a:pPr>
            <a:r>
              <a:rPr lang="en-GB" sz="2800" dirty="0"/>
              <a:t>Now write a paragraph, in your own words, using at least 6 of these words</a:t>
            </a:r>
          </a:p>
          <a:p>
            <a:r>
              <a:rPr lang="en-GB" sz="2800" dirty="0"/>
              <a:t>(remember, there’s no absolute answer, it’s about you justifying your choices)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760698" y="2017118"/>
            <a:ext cx="14150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chemeClr val="accent1">
                    <a:lumMod val="75000"/>
                  </a:schemeClr>
                </a:solidFill>
              </a:rPr>
              <a:t>God</a:t>
            </a:r>
          </a:p>
        </p:txBody>
      </p:sp>
    </p:spTree>
    <p:extLst>
      <p:ext uri="{BB962C8B-B14F-4D97-AF65-F5344CB8AC3E}">
        <p14:creationId xmlns:p14="http://schemas.microsoft.com/office/powerpoint/2010/main" val="432169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1EA2C3C-0384-D540-B2D2-99222FF1D285}"/>
              </a:ext>
            </a:extLst>
          </p:cNvPr>
          <p:cNvSpPr txBox="1"/>
          <p:nvPr/>
        </p:nvSpPr>
        <p:spPr>
          <a:xfrm>
            <a:off x="240632" y="914400"/>
            <a:ext cx="632059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/>
              <a:t>What would you say is the most important date in Islam?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40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/>
              <a:t>Who, apart from Muhammad, is the most important leader of the Muslim community?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F9D3BD9-056B-4646-A48F-0E68B226B4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615029" y="1811756"/>
            <a:ext cx="4868779" cy="3651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7643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58283" y="0"/>
            <a:ext cx="9328805" cy="92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hangingPunct="0"/>
            <a:r>
              <a:rPr lang="en-US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Diagram A</a:t>
            </a:r>
          </a:p>
          <a:p>
            <a:pPr hangingPunct="0"/>
            <a:r>
              <a:rPr lang="en-US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Timeline: </a:t>
            </a:r>
            <a:r>
              <a:rPr lang="en-US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Life of Prophet Muhammad</a:t>
            </a:r>
          </a:p>
          <a:p>
            <a:pPr hangingPunct="0"/>
            <a:endParaRPr lang="en-US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 flipV="1">
            <a:off x="957431" y="3581678"/>
            <a:ext cx="9550101" cy="47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957431" y="3594536"/>
            <a:ext cx="0" cy="7652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68943" y="4505933"/>
            <a:ext cx="18718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Muhammad is born in Makkah</a:t>
            </a:r>
          </a:p>
        </p:txBody>
      </p:sp>
      <p:cxnSp>
        <p:nvCxnSpPr>
          <p:cNvPr id="11" name="Straight Connector 10"/>
          <p:cNvCxnSpPr/>
          <p:nvPr/>
        </p:nvCxnSpPr>
        <p:spPr>
          <a:xfrm flipH="1" flipV="1">
            <a:off x="1690297" y="2558119"/>
            <a:ext cx="9411" cy="10537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88985" y="3099656"/>
            <a:ext cx="790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570CE</a:t>
            </a:r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1382359" y="3699110"/>
            <a:ext cx="887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576CE</a:t>
            </a:r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>
            <a:off x="2684037" y="3099656"/>
            <a:ext cx="876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595CE</a:t>
            </a:r>
            <a:endParaRPr lang="en-GB" dirty="0"/>
          </a:p>
        </p:txBody>
      </p:sp>
      <p:sp>
        <p:nvSpPr>
          <p:cNvPr id="16" name="TextBox 15"/>
          <p:cNvSpPr txBox="1"/>
          <p:nvPr/>
        </p:nvSpPr>
        <p:spPr>
          <a:xfrm>
            <a:off x="4034118" y="3636977"/>
            <a:ext cx="112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610CE</a:t>
            </a:r>
            <a:endParaRPr lang="en-GB" dirty="0"/>
          </a:p>
        </p:txBody>
      </p:sp>
      <p:sp>
        <p:nvSpPr>
          <p:cNvPr id="17" name="TextBox 16"/>
          <p:cNvSpPr txBox="1"/>
          <p:nvPr/>
        </p:nvSpPr>
        <p:spPr>
          <a:xfrm>
            <a:off x="5240318" y="3099656"/>
            <a:ext cx="1237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613-622CE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97619" y="3594536"/>
            <a:ext cx="12694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619CE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21794" y="3099656"/>
            <a:ext cx="9574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622CE</a:t>
            </a:r>
            <a:endParaRPr lang="en-GB" dirty="0"/>
          </a:p>
        </p:txBody>
      </p:sp>
      <p:sp>
        <p:nvSpPr>
          <p:cNvPr id="20" name="TextBox 19"/>
          <p:cNvSpPr txBox="1"/>
          <p:nvPr/>
        </p:nvSpPr>
        <p:spPr>
          <a:xfrm>
            <a:off x="9032838" y="3611879"/>
            <a:ext cx="1054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630CE</a:t>
            </a:r>
            <a:endParaRPr lang="en-GB" dirty="0"/>
          </a:p>
        </p:txBody>
      </p:sp>
      <p:sp>
        <p:nvSpPr>
          <p:cNvPr id="21" name="TextBox 20"/>
          <p:cNvSpPr txBox="1"/>
          <p:nvPr/>
        </p:nvSpPr>
        <p:spPr>
          <a:xfrm>
            <a:off x="10070949" y="3098896"/>
            <a:ext cx="10004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632CE</a:t>
            </a:r>
            <a:endParaRPr lang="en-GB" dirty="0"/>
          </a:p>
        </p:txBody>
      </p:sp>
      <p:sp>
        <p:nvSpPr>
          <p:cNvPr id="22" name="TextBox 21"/>
          <p:cNvSpPr txBox="1"/>
          <p:nvPr/>
        </p:nvSpPr>
        <p:spPr>
          <a:xfrm>
            <a:off x="435685" y="874941"/>
            <a:ext cx="280505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At the age of six Muhammad’s mother, Amina, dies. He becomes an orphan, to be cared for by his grandfather and later his uncle,</a:t>
            </a:r>
            <a:r>
              <a:rPr lang="en-US" baseline="0" dirty="0"/>
              <a:t> Abu </a:t>
            </a:r>
            <a:r>
              <a:rPr lang="en-US" baseline="0" dirty="0" err="1"/>
              <a:t>Talib</a:t>
            </a:r>
            <a:endParaRPr lang="en-US" dirty="0"/>
          </a:p>
        </p:txBody>
      </p:sp>
      <p:cxnSp>
        <p:nvCxnSpPr>
          <p:cNvPr id="24" name="Straight Connector 23"/>
          <p:cNvCxnSpPr/>
          <p:nvPr/>
        </p:nvCxnSpPr>
        <p:spPr>
          <a:xfrm>
            <a:off x="3002729" y="3594536"/>
            <a:ext cx="20169" cy="7652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H="1" flipV="1">
            <a:off x="4399879" y="2678654"/>
            <a:ext cx="8070" cy="9158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5876367" y="3594536"/>
            <a:ext cx="5378" cy="7220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6935988" y="2785605"/>
            <a:ext cx="2701" cy="8089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 flipV="1">
            <a:off x="7874598" y="3594536"/>
            <a:ext cx="1" cy="7897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9466728" y="2621448"/>
            <a:ext cx="0" cy="9730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H="1">
            <a:off x="10496774" y="3581678"/>
            <a:ext cx="10758" cy="8523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2318273" y="4505933"/>
            <a:ext cx="19256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Muhammad</a:t>
            </a:r>
            <a:r>
              <a:rPr lang="en-US" baseline="0" dirty="0"/>
              <a:t> marries Khadijah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3469341" y="742910"/>
            <a:ext cx="217842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Laylat-ul-Qadr</a:t>
            </a:r>
            <a:r>
              <a:rPr lang="en-US" dirty="0"/>
              <a:t>:</a:t>
            </a:r>
            <a:r>
              <a:rPr lang="en-US" baseline="0" dirty="0"/>
              <a:t> </a:t>
            </a:r>
            <a:r>
              <a:rPr lang="en-US" dirty="0"/>
              <a:t>t</a:t>
            </a:r>
            <a:r>
              <a:rPr lang="en-US" baseline="0" dirty="0"/>
              <a:t>he first Qur’anic revelation, received from God.</a:t>
            </a:r>
            <a:r>
              <a:rPr lang="en-US" dirty="0"/>
              <a:t> Angel </a:t>
            </a:r>
            <a:r>
              <a:rPr lang="en-US" dirty="0" err="1"/>
              <a:t>Jibril</a:t>
            </a:r>
            <a:r>
              <a:rPr lang="en-US" dirty="0"/>
              <a:t> instructs</a:t>
            </a:r>
            <a:r>
              <a:rPr lang="en-US" baseline="0" dirty="0"/>
              <a:t> </a:t>
            </a:r>
            <a:r>
              <a:rPr lang="en-US" dirty="0"/>
              <a:t>Muhammad to</a:t>
            </a:r>
            <a:r>
              <a:rPr lang="en-US" baseline="0" dirty="0"/>
              <a:t> ‘recite’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4851700" y="4434060"/>
            <a:ext cx="20143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Muhammad</a:t>
            </a:r>
            <a:r>
              <a:rPr lang="en-US" baseline="0" dirty="0"/>
              <a:t> teaches in Makkah, but is met with opposition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5876367" y="803793"/>
            <a:ext cx="222414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year of sorrows: his wife (Khadijah) and his uncle (Abu </a:t>
            </a:r>
            <a:r>
              <a:rPr lang="en-US" dirty="0" err="1"/>
              <a:t>Talib</a:t>
            </a:r>
            <a:r>
              <a:rPr lang="en-US" dirty="0"/>
              <a:t>) both die,</a:t>
            </a:r>
            <a:r>
              <a:rPr lang="en-US" baseline="0" dirty="0"/>
              <a:t> leaving him without a protector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7175350" y="4400588"/>
            <a:ext cx="206546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</a:t>
            </a:r>
            <a:r>
              <a:rPr lang="en-US" dirty="0" err="1"/>
              <a:t>Hijrah</a:t>
            </a:r>
            <a:r>
              <a:rPr lang="en-US" dirty="0"/>
              <a:t>: Muhammad and his followers</a:t>
            </a:r>
            <a:r>
              <a:rPr lang="en-US" baseline="0" dirty="0"/>
              <a:t> escape from Makkah to the City of </a:t>
            </a:r>
            <a:r>
              <a:rPr lang="en-US" baseline="0" dirty="0" err="1"/>
              <a:t>Yathrib</a:t>
            </a:r>
            <a:r>
              <a:rPr lang="en-US" baseline="0" dirty="0"/>
              <a:t> (later known as Madinah)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8745967" y="737368"/>
            <a:ext cx="21353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Muhammad leads the</a:t>
            </a:r>
            <a:r>
              <a:rPr lang="en-US" baseline="0" dirty="0"/>
              <a:t> Muslim army to recapture Makkah. He destroys the 360 idols in the Ka’ba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9665745" y="4505526"/>
            <a:ext cx="2011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Muhammad dies aged 62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35685" y="5888736"/>
            <a:ext cx="6061934" cy="70788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/>
              <a:t>Task: can you explain why you think Muslims believe that Allah chose Muhammad to be the Prophet.</a:t>
            </a:r>
          </a:p>
        </p:txBody>
      </p:sp>
    </p:spTree>
    <p:extLst>
      <p:ext uri="{BB962C8B-B14F-4D97-AF65-F5344CB8AC3E}">
        <p14:creationId xmlns:p14="http://schemas.microsoft.com/office/powerpoint/2010/main" val="8507745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0064" y="219456"/>
            <a:ext cx="11262731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Islam after Muhammad (a Sunni perspective)</a:t>
            </a:r>
          </a:p>
          <a:p>
            <a:endParaRPr lang="en-US" sz="2800" dirty="0"/>
          </a:p>
          <a:p>
            <a:pPr marL="457200" indent="-457200">
              <a:buFont typeface="Wingdings" charset="2"/>
              <a:buChar char="Ø"/>
            </a:pPr>
            <a:r>
              <a:rPr lang="en-US" sz="2800" dirty="0"/>
              <a:t>No clear successor to Muhammad after his death</a:t>
            </a:r>
          </a:p>
          <a:p>
            <a:pPr marL="457200" indent="-457200">
              <a:buFont typeface="Wingdings" charset="2"/>
              <a:buChar char="Ø"/>
            </a:pPr>
            <a:r>
              <a:rPr lang="en-US" sz="2800" dirty="0"/>
              <a:t>Using ancient tribal custom, Abu-Bakr was chosen</a:t>
            </a:r>
          </a:p>
          <a:p>
            <a:pPr marL="457200" indent="-457200">
              <a:buFont typeface="Wingdings" charset="2"/>
              <a:buChar char="Ø"/>
            </a:pPr>
            <a:r>
              <a:rPr lang="en-US" sz="2800" dirty="0"/>
              <a:t>He was known as the first caliph (deputy)</a:t>
            </a:r>
          </a:p>
          <a:p>
            <a:pPr marL="457200" indent="-457200">
              <a:buFont typeface="Wingdings" charset="2"/>
              <a:buChar char="Ø"/>
            </a:pPr>
            <a:r>
              <a:rPr lang="en-US" sz="2800" dirty="0"/>
              <a:t>He promised to uphold all that Muhammad had stood for</a:t>
            </a:r>
          </a:p>
          <a:p>
            <a:pPr marL="457200" indent="-457200">
              <a:buFont typeface="Wingdings" charset="2"/>
              <a:buChar char="Ø"/>
            </a:pPr>
            <a:r>
              <a:rPr lang="en-GB" sz="2800" dirty="0"/>
              <a:t>Abu-Bakr and his three successors, Umar, </a:t>
            </a:r>
            <a:r>
              <a:rPr lang="en-GB" sz="2800" dirty="0" err="1"/>
              <a:t>Uthman</a:t>
            </a:r>
            <a:r>
              <a:rPr lang="en-GB" sz="2800" dirty="0"/>
              <a:t> and Ali were known as the ‘rightly guided caliphs’ </a:t>
            </a:r>
          </a:p>
          <a:p>
            <a:pPr marL="457200" indent="-457200">
              <a:buFont typeface="Wingdings" charset="2"/>
              <a:buChar char="Ø"/>
            </a:pPr>
            <a:r>
              <a:rPr lang="en-GB" sz="2800" dirty="0"/>
              <a:t>They ruled over the caliphate</a:t>
            </a:r>
          </a:p>
          <a:p>
            <a:pPr marL="457200" indent="-457200">
              <a:buFont typeface="Wingdings" charset="2"/>
              <a:buChar char="Ø"/>
            </a:pPr>
            <a:r>
              <a:rPr lang="en-GB" sz="2800" dirty="0"/>
              <a:t>They had all known Muhammad and used the Qur’an and Muhammad’s actions to guide their actions</a:t>
            </a:r>
          </a:p>
          <a:p>
            <a:pPr marL="457200" indent="-457200">
              <a:buFont typeface="Wingdings" charset="2"/>
              <a:buChar char="Ø"/>
            </a:pPr>
            <a:r>
              <a:rPr lang="en-GB" sz="2800" dirty="0"/>
              <a:t>Under their rule, Muslims would gain control of Arabia, Syria, Egypt, and parts of the Sassanid (Persian) Empire. By 750, the Muslim Empire stretched 6,000 miles</a:t>
            </a:r>
          </a:p>
        </p:txBody>
      </p:sp>
    </p:spTree>
    <p:extLst>
      <p:ext uri="{BB962C8B-B14F-4D97-AF65-F5344CB8AC3E}">
        <p14:creationId xmlns:p14="http://schemas.microsoft.com/office/powerpoint/2010/main" val="1958180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2251" y="158540"/>
            <a:ext cx="8459749" cy="635144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1415" r="14955"/>
          <a:stretch/>
        </p:blipFill>
        <p:spPr>
          <a:xfrm>
            <a:off x="0" y="571391"/>
            <a:ext cx="3732251" cy="5938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69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sted-image.tif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758" y="0"/>
            <a:ext cx="11469998" cy="455138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Box 2"/>
          <p:cNvSpPr txBox="1"/>
          <p:nvPr/>
        </p:nvSpPr>
        <p:spPr>
          <a:xfrm>
            <a:off x="192451" y="4813998"/>
            <a:ext cx="42512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Islam by country         </a:t>
            </a:r>
            <a:r>
              <a:rPr lang="en-US" dirty="0"/>
              <a:t> </a:t>
            </a:r>
            <a:endParaRPr lang="en-GB" u="sng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7036615"/>
              </p:ext>
            </p:extLst>
          </p:nvPr>
        </p:nvGraphicFramePr>
        <p:xfrm>
          <a:off x="3296598" y="4813998"/>
          <a:ext cx="2727159" cy="51816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0908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17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31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13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Sunni</a:t>
                      </a:r>
                      <a:endParaRPr lang="en-GB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6">
                        <a:lumMod val="50000"/>
                        <a:alpha val="6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  <a:alpha val="61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7224299"/>
              </p:ext>
            </p:extLst>
          </p:nvPr>
        </p:nvGraphicFramePr>
        <p:xfrm>
          <a:off x="6400745" y="4813998"/>
          <a:ext cx="2727159" cy="51816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0908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17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31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13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Shi’a</a:t>
                      </a:r>
                      <a:endParaRPr lang="en-GB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86161D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86161D">
                        <a:alpha val="6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86433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6198350"/>
              </p:ext>
            </p:extLst>
          </p:nvPr>
        </p:nvGraphicFramePr>
        <p:xfrm>
          <a:off x="9678653" y="4818994"/>
          <a:ext cx="1622658" cy="51816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0908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17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 dirty="0" err="1">
                          <a:solidFill>
                            <a:schemeClr val="tx1"/>
                          </a:solidFill>
                        </a:rPr>
                        <a:t>Ibadi</a:t>
                      </a:r>
                      <a:endParaRPr lang="en-GB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36937" y="5473005"/>
            <a:ext cx="1185506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Tasks:</a:t>
            </a:r>
          </a:p>
          <a:p>
            <a:pPr marL="457200" indent="-457200">
              <a:buFont typeface="Wingdings" charset="2"/>
              <a:buChar char="Ø"/>
            </a:pPr>
            <a:r>
              <a:rPr lang="en-GB" sz="2800" dirty="0"/>
              <a:t>Can you describe where in the world most Sunni and Shi’a Muslims live?</a:t>
            </a:r>
          </a:p>
          <a:p>
            <a:pPr marL="457200" indent="-457200">
              <a:buFont typeface="Wingdings" charset="2"/>
              <a:buChar char="Ø"/>
            </a:pPr>
            <a:r>
              <a:rPr lang="en-GB" sz="2800" dirty="0"/>
              <a:t>Why are there proportionately more Sunni Muslims than Shi’a in the UK?</a:t>
            </a:r>
          </a:p>
        </p:txBody>
      </p:sp>
    </p:spTree>
    <p:extLst>
      <p:ext uri="{BB962C8B-B14F-4D97-AF65-F5344CB8AC3E}">
        <p14:creationId xmlns:p14="http://schemas.microsoft.com/office/powerpoint/2010/main" val="304269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8546" y="158342"/>
            <a:ext cx="11165305" cy="6401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Islam in the world today</a:t>
            </a:r>
          </a:p>
          <a:p>
            <a:endParaRPr lang="en-GB" sz="2800" dirty="0"/>
          </a:p>
          <a:p>
            <a:pPr marL="457200" indent="-457200">
              <a:spcAft>
                <a:spcPts val="1200"/>
              </a:spcAft>
              <a:buFont typeface="Wingdings" charset="2"/>
              <a:buChar char="Ø"/>
            </a:pPr>
            <a:r>
              <a:rPr lang="en-GB" sz="2800" dirty="0"/>
              <a:t>1.6 billion Muslims in the world today </a:t>
            </a:r>
          </a:p>
          <a:p>
            <a:pPr marL="457200" indent="-457200">
              <a:spcAft>
                <a:spcPts val="1200"/>
              </a:spcAft>
              <a:buFont typeface="Wingdings" charset="2"/>
              <a:buChar char="Ø"/>
            </a:pPr>
            <a:r>
              <a:rPr lang="en-GB" sz="2800" dirty="0"/>
              <a:t>23% of the world’s population</a:t>
            </a:r>
          </a:p>
          <a:p>
            <a:pPr marL="457200" indent="-457200">
              <a:spcAft>
                <a:spcPts val="1200"/>
              </a:spcAft>
              <a:buFont typeface="Wingdings" charset="2"/>
              <a:buChar char="Ø"/>
            </a:pPr>
            <a:r>
              <a:rPr lang="en-GB" sz="2800" dirty="0"/>
              <a:t>World’s second largest religion after Christianity</a:t>
            </a:r>
          </a:p>
          <a:p>
            <a:pPr marL="457200" indent="-457200">
              <a:spcAft>
                <a:spcPts val="1200"/>
              </a:spcAft>
              <a:buFont typeface="Wingdings" charset="2"/>
              <a:buChar char="Ø"/>
            </a:pPr>
            <a:r>
              <a:rPr lang="en-GB" sz="2800" dirty="0"/>
              <a:t>Fastest growing religion in the world</a:t>
            </a:r>
          </a:p>
          <a:p>
            <a:pPr marL="457200" indent="-457200">
              <a:spcAft>
                <a:spcPts val="1200"/>
              </a:spcAft>
              <a:buFont typeface="Wingdings" charset="2"/>
              <a:buChar char="Ø"/>
            </a:pPr>
            <a:r>
              <a:rPr lang="en-GB" sz="2800" dirty="0"/>
              <a:t>Islam originates from the Middle East</a:t>
            </a:r>
          </a:p>
          <a:p>
            <a:pPr marL="457200" indent="-457200">
              <a:spcAft>
                <a:spcPts val="1200"/>
              </a:spcAft>
              <a:buFont typeface="Wingdings" charset="2"/>
              <a:buChar char="Ø"/>
            </a:pPr>
            <a:r>
              <a:rPr lang="en-GB" sz="2800" dirty="0"/>
              <a:t>The Middle East and North Africa has the highest concentration of Muslim population: 93% of people in this region are Muslims</a:t>
            </a:r>
          </a:p>
          <a:p>
            <a:pPr marL="457200" indent="-457200">
              <a:spcAft>
                <a:spcPts val="1200"/>
              </a:spcAft>
              <a:buFont typeface="Wingdings" charset="2"/>
              <a:buChar char="Ø"/>
            </a:pPr>
            <a:r>
              <a:rPr lang="en-GB" sz="2800" dirty="0"/>
              <a:t>Nearly two thirds of the world’s Muslims live in the Asia-Pacific region (</a:t>
            </a:r>
            <a:r>
              <a:rPr lang="en-GB" sz="2800" dirty="0" err="1"/>
              <a:t>eg</a:t>
            </a:r>
            <a:r>
              <a:rPr lang="en-GB" sz="2800" dirty="0"/>
              <a:t> Pakistan, India, Bangladesh and Indonesia)</a:t>
            </a:r>
          </a:p>
          <a:p>
            <a:pPr marL="457200" indent="-457200">
              <a:spcAft>
                <a:spcPts val="1200"/>
              </a:spcAft>
              <a:buFont typeface="Wingdings" charset="2"/>
              <a:buChar char="Ø"/>
            </a:pPr>
            <a:r>
              <a:rPr lang="en-GB" sz="2800" dirty="0"/>
              <a:t>90% are Sunni, 10% are Shi’a</a:t>
            </a:r>
            <a:endParaRPr lang="en-US" sz="2800" dirty="0"/>
          </a:p>
        </p:txBody>
      </p:sp>
      <p:pic>
        <p:nvPicPr>
          <p:cNvPr id="3" name="pasted-image.tif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86712" y="-2"/>
            <a:ext cx="5505288" cy="2438401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92EA666-A40A-C648-9D0C-3C232F2A01CF}"/>
              </a:ext>
            </a:extLst>
          </p:cNvPr>
          <p:cNvSpPr txBox="1"/>
          <p:nvPr/>
        </p:nvSpPr>
        <p:spPr>
          <a:xfrm>
            <a:off x="8325853" y="5935579"/>
            <a:ext cx="3753852" cy="83099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dirty="0"/>
              <a:t>What’s your favourite statistic or fact about Islam?</a:t>
            </a:r>
          </a:p>
        </p:txBody>
      </p:sp>
    </p:spTree>
    <p:extLst>
      <p:ext uri="{BB962C8B-B14F-4D97-AF65-F5344CB8AC3E}">
        <p14:creationId xmlns:p14="http://schemas.microsoft.com/office/powerpoint/2010/main" val="2084237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5011" y="201143"/>
            <a:ext cx="50372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Diversity in Islam: Britain</a:t>
            </a:r>
            <a:endParaRPr lang="en-US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7603957" y="930442"/>
            <a:ext cx="402656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Shi’a groups </a:t>
            </a:r>
          </a:p>
          <a:p>
            <a:pPr marL="914400" lvl="1" indent="-457200">
              <a:buFont typeface="Wingdings" charset="2"/>
              <a:buChar char="Ø"/>
            </a:pPr>
            <a:r>
              <a:rPr lang="en-GB" sz="2800" dirty="0" err="1"/>
              <a:t>Twelvers</a:t>
            </a:r>
            <a:endParaRPr lang="en-GB" sz="2800" dirty="0"/>
          </a:p>
          <a:p>
            <a:pPr marL="914400" lvl="1" indent="-457200">
              <a:buFont typeface="Wingdings" charset="2"/>
              <a:buChar char="Ø"/>
            </a:pPr>
            <a:r>
              <a:rPr lang="en-GB" sz="2800" dirty="0"/>
              <a:t>Zaydis (Fivers)</a:t>
            </a:r>
          </a:p>
          <a:p>
            <a:pPr marL="914400" lvl="1" indent="-457200">
              <a:buFont typeface="Wingdings" charset="2"/>
              <a:buChar char="Ø"/>
            </a:pPr>
            <a:r>
              <a:rPr lang="en-GB" sz="2800" dirty="0" err="1"/>
              <a:t>Ismailis</a:t>
            </a:r>
            <a:r>
              <a:rPr lang="en-GB" sz="2800" dirty="0"/>
              <a:t> (</a:t>
            </a:r>
            <a:r>
              <a:rPr lang="en-GB" sz="2800" dirty="0" err="1"/>
              <a:t>Seveners</a:t>
            </a:r>
            <a:r>
              <a:rPr lang="en-GB" sz="2800" dirty="0"/>
              <a:t>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44126" y="3373209"/>
            <a:ext cx="5775157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There is a significant </a:t>
            </a:r>
            <a:r>
              <a:rPr lang="en-GB" sz="2800" dirty="0" err="1"/>
              <a:t>Ahmadiyya</a:t>
            </a:r>
            <a:r>
              <a:rPr lang="en-GB" sz="2800" dirty="0"/>
              <a:t> community in the UK </a:t>
            </a:r>
          </a:p>
          <a:p>
            <a:r>
              <a:rPr lang="en-GB" sz="2800" dirty="0"/>
              <a:t>They believe the long-awaited Messiah (Mahdi) has come in the person of Mirza Ghulam Ahmad </a:t>
            </a:r>
          </a:p>
          <a:p>
            <a:r>
              <a:rPr lang="en-GB" sz="2800" dirty="0"/>
              <a:t>Some Muslims regard the </a:t>
            </a:r>
            <a:r>
              <a:rPr lang="en-GB" sz="2800" dirty="0" err="1"/>
              <a:t>Ahmadiyyas</a:t>
            </a:r>
            <a:r>
              <a:rPr lang="en-GB" sz="2800" dirty="0"/>
              <a:t> as non-Muslims</a:t>
            </a:r>
            <a:endParaRPr lang="en-US" sz="2800" dirty="0"/>
          </a:p>
          <a:p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4034589" y="930442"/>
            <a:ext cx="3007895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Sunni groups</a:t>
            </a:r>
          </a:p>
          <a:p>
            <a:pPr marL="914400" lvl="1" indent="-457200">
              <a:buFont typeface="Wingdings" charset="2"/>
              <a:buChar char="Ø"/>
            </a:pPr>
            <a:r>
              <a:rPr lang="en-GB" sz="2800" dirty="0"/>
              <a:t>Deobandi</a:t>
            </a:r>
          </a:p>
          <a:p>
            <a:pPr marL="914400" lvl="1" indent="-457200">
              <a:buFont typeface="Wingdings" charset="2"/>
              <a:buChar char="Ø"/>
            </a:pPr>
            <a:r>
              <a:rPr lang="en-GB" sz="2800" dirty="0" err="1"/>
              <a:t>Barelvis</a:t>
            </a:r>
            <a:r>
              <a:rPr lang="en-GB" sz="2800" dirty="0"/>
              <a:t> </a:t>
            </a:r>
          </a:p>
          <a:p>
            <a:pPr marL="914400" lvl="1" indent="-457200">
              <a:buFont typeface="Wingdings" charset="2"/>
              <a:buChar char="Ø"/>
            </a:pPr>
            <a:r>
              <a:rPr lang="en-GB" sz="2800" dirty="0"/>
              <a:t>Salafi</a:t>
            </a:r>
          </a:p>
          <a:p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240631" y="3373209"/>
            <a:ext cx="518160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Some Muslims describe themselves as Sufis </a:t>
            </a:r>
          </a:p>
          <a:p>
            <a:r>
              <a:rPr lang="en-GB" sz="2800" dirty="0"/>
              <a:t>Sufis try to find the heart of the religion and they practice a more mystical version of Islam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930442"/>
            <a:ext cx="3064042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Ø"/>
            </a:pPr>
            <a:r>
              <a:rPr lang="en-GB" sz="2800" dirty="0"/>
              <a:t>95% are Sunnis </a:t>
            </a:r>
          </a:p>
          <a:p>
            <a:pPr marL="457200" indent="-457200">
              <a:buFont typeface="Wingdings" charset="2"/>
              <a:buChar char="Ø"/>
            </a:pPr>
            <a:r>
              <a:rPr lang="en-GB" sz="2800" dirty="0"/>
              <a:t>5% are Shi’a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39150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45052" y="894945"/>
            <a:ext cx="7398985" cy="4705755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extBox 1"/>
          <p:cNvSpPr txBox="1"/>
          <p:nvPr/>
        </p:nvSpPr>
        <p:spPr>
          <a:xfrm>
            <a:off x="528638" y="214313"/>
            <a:ext cx="95297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Authority in Islam (Sunni)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7225" y="5657671"/>
            <a:ext cx="113585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Tasks: </a:t>
            </a:r>
          </a:p>
          <a:p>
            <a:pPr marL="342900" indent="-342900">
              <a:buFont typeface="Wingdings" charset="2"/>
              <a:buChar char="Ø"/>
            </a:pPr>
            <a:r>
              <a:rPr lang="en-GB" sz="2400" dirty="0"/>
              <a:t>Can you explain what this text might mean to a Sunni Muslim</a:t>
            </a:r>
          </a:p>
          <a:p>
            <a:pPr marL="342900" indent="-342900">
              <a:buFont typeface="Wingdings" charset="2"/>
              <a:buChar char="Ø"/>
            </a:pPr>
            <a:r>
              <a:rPr lang="en-GB" sz="2400" dirty="0"/>
              <a:t>How might a Shi’a Muslim challenge this statement?  </a:t>
            </a:r>
          </a:p>
        </p:txBody>
      </p:sp>
    </p:spTree>
    <p:extLst>
      <p:ext uri="{BB962C8B-B14F-4D97-AF65-F5344CB8AC3E}">
        <p14:creationId xmlns:p14="http://schemas.microsoft.com/office/powerpoint/2010/main" val="1852970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6304" y="1595021"/>
            <a:ext cx="11710737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The Sunnah: the way of the Prophet</a:t>
            </a:r>
            <a:endParaRPr lang="en-US" sz="2800" dirty="0"/>
          </a:p>
          <a:p>
            <a:r>
              <a:rPr lang="en-GB" sz="2800" dirty="0"/>
              <a:t>The Prophet Muhammad is an inspiration to all Muslims</a:t>
            </a:r>
          </a:p>
          <a:p>
            <a:r>
              <a:rPr lang="en-GB" sz="2800" dirty="0"/>
              <a:t>The </a:t>
            </a:r>
            <a:r>
              <a:rPr lang="en-GB" sz="2800" b="1" dirty="0"/>
              <a:t>Sunnah</a:t>
            </a:r>
            <a:r>
              <a:rPr lang="en-GB" sz="2800" dirty="0"/>
              <a:t> is the second most important source of authority for Muslims</a:t>
            </a:r>
            <a:r>
              <a:rPr lang="en-US" sz="2800" dirty="0"/>
              <a:t> </a:t>
            </a:r>
          </a:p>
          <a:p>
            <a:r>
              <a:rPr lang="en-US" sz="2800" dirty="0"/>
              <a:t>It </a:t>
            </a:r>
            <a:r>
              <a:rPr lang="en-GB" sz="2800" dirty="0"/>
              <a:t>describes the customs, practices and traditions of Muhammad</a:t>
            </a:r>
            <a:r>
              <a:rPr lang="en-US" sz="2800" dirty="0"/>
              <a:t> </a:t>
            </a:r>
          </a:p>
          <a:p>
            <a:r>
              <a:rPr lang="en-US" sz="2800" dirty="0"/>
              <a:t>I</a:t>
            </a:r>
            <a:r>
              <a:rPr lang="en-GB" sz="2800" dirty="0"/>
              <a:t>t teaches the perfect path or model of how Muslims should live</a:t>
            </a:r>
            <a:endParaRPr lang="en-US" sz="2800" dirty="0"/>
          </a:p>
          <a:p>
            <a:r>
              <a:rPr lang="en-GB" sz="2800" dirty="0"/>
              <a:t> </a:t>
            </a:r>
            <a:endParaRPr lang="en-US" sz="2800" dirty="0"/>
          </a:p>
          <a:p>
            <a:r>
              <a:rPr lang="en-GB" sz="2800" b="1" dirty="0"/>
              <a:t>The Hadith: the sayings of the Prophet</a:t>
            </a:r>
            <a:endParaRPr lang="en-US" sz="2800" dirty="0"/>
          </a:p>
          <a:p>
            <a:r>
              <a:rPr lang="en-GB" sz="2800" dirty="0"/>
              <a:t>Muslims love and respect the words of Prophet Muhammad</a:t>
            </a:r>
          </a:p>
          <a:p>
            <a:r>
              <a:rPr lang="en-GB" sz="2800" dirty="0"/>
              <a:t>He had deep devotion to God, enormous wisdom and compassion</a:t>
            </a:r>
          </a:p>
          <a:p>
            <a:r>
              <a:rPr lang="en-GB" sz="2800" dirty="0"/>
              <a:t>The </a:t>
            </a:r>
            <a:r>
              <a:rPr lang="en-GB" sz="2800" b="1" dirty="0"/>
              <a:t>Hadith</a:t>
            </a:r>
            <a:r>
              <a:rPr lang="en-GB" sz="2800" dirty="0"/>
              <a:t> contains his sayings, as recorded by his family and companions</a:t>
            </a:r>
            <a:endParaRPr lang="en-US" sz="2800" dirty="0"/>
          </a:p>
          <a:p>
            <a:r>
              <a:rPr lang="en-GB" sz="2800" b="1" dirty="0"/>
              <a:t>Hadith</a:t>
            </a:r>
            <a:r>
              <a:rPr lang="en-GB" sz="2800" dirty="0"/>
              <a:t> means to ‘tell’ or ‘report’. </a:t>
            </a:r>
          </a:p>
          <a:p>
            <a:r>
              <a:rPr lang="en-GB" sz="2800" dirty="0"/>
              <a:t>There are different collections of Hadith, accepted by different Muslim groups</a:t>
            </a:r>
            <a:endParaRPr lang="en-US" sz="2800" dirty="0"/>
          </a:p>
        </p:txBody>
      </p:sp>
      <p:pic>
        <p:nvPicPr>
          <p:cNvPr id="3" name="pasted-image.tif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22992" y="0"/>
            <a:ext cx="1969008" cy="2468880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extBox 3"/>
          <p:cNvSpPr txBox="1"/>
          <p:nvPr/>
        </p:nvSpPr>
        <p:spPr>
          <a:xfrm>
            <a:off x="146304" y="146304"/>
            <a:ext cx="9345168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Authority in Islam</a:t>
            </a:r>
          </a:p>
          <a:p>
            <a:r>
              <a:rPr lang="en-GB" sz="2800" dirty="0"/>
              <a:t>The </a:t>
            </a:r>
            <a:r>
              <a:rPr lang="en-GB" sz="2800" b="1" dirty="0"/>
              <a:t>Qur’an</a:t>
            </a:r>
            <a:r>
              <a:rPr lang="en-GB" sz="2800" dirty="0"/>
              <a:t> is the most important authority in Islam; a book of guidance for all human beings</a:t>
            </a:r>
            <a:endParaRPr lang="en-US" sz="28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91245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4592" y="139887"/>
            <a:ext cx="11649456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The </a:t>
            </a:r>
            <a:r>
              <a:rPr lang="en-GB" sz="2800" b="1" dirty="0" err="1"/>
              <a:t>Shari’ah</a:t>
            </a:r>
            <a:r>
              <a:rPr lang="en-GB" sz="2800" b="1" dirty="0"/>
              <a:t>: the straight path</a:t>
            </a:r>
            <a:endParaRPr lang="en-US" sz="2800" dirty="0"/>
          </a:p>
          <a:p>
            <a:endParaRPr lang="en-GB" sz="2800" dirty="0"/>
          </a:p>
          <a:p>
            <a:r>
              <a:rPr lang="en-GB" sz="2800" dirty="0"/>
              <a:t>The </a:t>
            </a:r>
            <a:r>
              <a:rPr lang="en-GB" sz="2800" b="1" dirty="0" err="1"/>
              <a:t>Shari’ah</a:t>
            </a:r>
            <a:r>
              <a:rPr lang="en-GB" sz="2800" b="1" dirty="0"/>
              <a:t> Law</a:t>
            </a:r>
            <a:r>
              <a:rPr lang="en-GB" sz="2800" dirty="0"/>
              <a:t> sets out the moral and religious rules for Muslims to follow</a:t>
            </a:r>
          </a:p>
          <a:p>
            <a:r>
              <a:rPr lang="en-GB" sz="2800" dirty="0"/>
              <a:t>It puts into practice the principles set out by the Qur’an, the Sunnah and the Hadith</a:t>
            </a:r>
          </a:p>
          <a:p>
            <a:r>
              <a:rPr lang="en-GB" sz="2800" dirty="0"/>
              <a:t>By following </a:t>
            </a:r>
            <a:r>
              <a:rPr lang="en-GB" sz="2800" dirty="0" err="1"/>
              <a:t>Shari’ah</a:t>
            </a:r>
            <a:r>
              <a:rPr lang="en-GB" sz="2800" dirty="0"/>
              <a:t> law Muslims can know that they are obeying the will of Allah</a:t>
            </a:r>
          </a:p>
          <a:p>
            <a:r>
              <a:rPr lang="en-GB" sz="2800" dirty="0" err="1"/>
              <a:t>Shari’ah</a:t>
            </a:r>
            <a:r>
              <a:rPr lang="en-GB" sz="2800" dirty="0"/>
              <a:t> lays down laws about what is halal (allowable) and what is haram (forbidden)</a:t>
            </a:r>
          </a:p>
          <a:p>
            <a:r>
              <a:rPr lang="en-GB" sz="2800" dirty="0"/>
              <a:t>It deals with many everyday topics like food, clothing, crime, money, sex and relationships</a:t>
            </a:r>
            <a:endParaRPr lang="en-US" sz="2800" dirty="0"/>
          </a:p>
          <a:p>
            <a:r>
              <a:rPr lang="en-GB" sz="2800" i="1" dirty="0"/>
              <a:t>“I have left among you that which if you hold fast to, then you would never go astray, clear things, the book of Allah and the Sunnah of his prophet” </a:t>
            </a:r>
            <a:r>
              <a:rPr lang="en-GB" sz="2800" dirty="0"/>
              <a:t>Prophet Muhammad’s last sermon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91524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8.jpg" descr="http://muslimasarena.files.wordpress.com/2012/05/articles-of-faith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69679" y="54876"/>
            <a:ext cx="3017521" cy="2941639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extBox 1"/>
          <p:cNvSpPr txBox="1"/>
          <p:nvPr/>
        </p:nvSpPr>
        <p:spPr>
          <a:xfrm>
            <a:off x="0" y="1694688"/>
            <a:ext cx="12015536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 1 </a:t>
            </a:r>
            <a:r>
              <a:rPr lang="en-GB" sz="2400" b="1" dirty="0"/>
              <a:t>Allah </a:t>
            </a:r>
            <a:r>
              <a:rPr lang="en-GB" sz="2400" dirty="0"/>
              <a:t>(God</a:t>
            </a:r>
            <a:r>
              <a:rPr lang="en-GB" sz="2400" b="1" dirty="0"/>
              <a:t>)</a:t>
            </a:r>
            <a:r>
              <a:rPr lang="en-GB" sz="2400" dirty="0"/>
              <a:t>: the unity and oneness of God is called Tawhid </a:t>
            </a:r>
          </a:p>
          <a:p>
            <a:endParaRPr lang="en-US" sz="2400" dirty="0"/>
          </a:p>
          <a:p>
            <a:r>
              <a:rPr lang="en-GB" sz="2400" dirty="0"/>
              <a:t>2 </a:t>
            </a:r>
            <a:r>
              <a:rPr lang="en-GB" sz="2400" b="1" dirty="0" err="1"/>
              <a:t>Malaikah</a:t>
            </a:r>
            <a:r>
              <a:rPr lang="en-GB" sz="2400" dirty="0"/>
              <a:t> (Angels): God created angels to bring His divine message  </a:t>
            </a:r>
          </a:p>
          <a:p>
            <a:endParaRPr lang="en-US" sz="2400" dirty="0"/>
          </a:p>
          <a:p>
            <a:r>
              <a:rPr lang="en-GB" sz="2400" dirty="0"/>
              <a:t>3 </a:t>
            </a:r>
            <a:r>
              <a:rPr lang="en-GB" sz="2400" b="1" dirty="0"/>
              <a:t>Holy Books</a:t>
            </a:r>
            <a:r>
              <a:rPr lang="en-GB" sz="2400" dirty="0"/>
              <a:t>: God has revealed his word to humans in the Qur’an. </a:t>
            </a:r>
          </a:p>
          <a:p>
            <a:r>
              <a:rPr lang="en-GB" sz="2400" dirty="0"/>
              <a:t>Other books: </a:t>
            </a:r>
            <a:r>
              <a:rPr lang="en-GB" sz="2400" dirty="0" err="1"/>
              <a:t>Tawrat</a:t>
            </a:r>
            <a:r>
              <a:rPr lang="en-GB" sz="2400" dirty="0"/>
              <a:t> of Musa (Torah), the </a:t>
            </a:r>
            <a:r>
              <a:rPr lang="en-GB" sz="2400" dirty="0" err="1"/>
              <a:t>Zabur</a:t>
            </a:r>
            <a:r>
              <a:rPr lang="en-GB" sz="2400" dirty="0"/>
              <a:t> of </a:t>
            </a:r>
            <a:r>
              <a:rPr lang="en-GB" sz="2400" dirty="0" err="1"/>
              <a:t>Dawud</a:t>
            </a:r>
            <a:r>
              <a:rPr lang="en-GB" sz="2400" dirty="0"/>
              <a:t> (Psalms) and the </a:t>
            </a:r>
            <a:r>
              <a:rPr lang="en-GB" sz="2400" dirty="0" err="1"/>
              <a:t>Injil</a:t>
            </a:r>
            <a:r>
              <a:rPr lang="en-GB" sz="2400" dirty="0"/>
              <a:t> of Isa (Gospels)</a:t>
            </a:r>
            <a:endParaRPr lang="en-US" sz="2400" dirty="0"/>
          </a:p>
          <a:p>
            <a:r>
              <a:rPr lang="en-GB" sz="2400" dirty="0"/>
              <a:t> </a:t>
            </a:r>
            <a:endParaRPr lang="en-US" sz="2400" dirty="0"/>
          </a:p>
          <a:p>
            <a:r>
              <a:rPr lang="en-GB" sz="2400" dirty="0"/>
              <a:t>4 </a:t>
            </a:r>
            <a:r>
              <a:rPr lang="en-GB" sz="2400" b="1" dirty="0" err="1"/>
              <a:t>Risalah</a:t>
            </a:r>
            <a:r>
              <a:rPr lang="en-GB" sz="2400" dirty="0"/>
              <a:t> (</a:t>
            </a:r>
            <a:r>
              <a:rPr lang="en-GB" sz="2400" dirty="0" err="1"/>
              <a:t>Prophethood</a:t>
            </a:r>
            <a:r>
              <a:rPr lang="en-GB" sz="2400" dirty="0"/>
              <a:t>): God has spoken through numerous prophets throughout time</a:t>
            </a:r>
          </a:p>
          <a:p>
            <a:r>
              <a:rPr lang="en-GB" sz="2400" dirty="0"/>
              <a:t> </a:t>
            </a:r>
            <a:endParaRPr lang="en-US" sz="2400" dirty="0"/>
          </a:p>
          <a:p>
            <a:r>
              <a:rPr lang="en-GB" sz="2400" dirty="0"/>
              <a:t>5: </a:t>
            </a:r>
            <a:r>
              <a:rPr lang="en-GB" sz="2400" b="1" dirty="0" err="1"/>
              <a:t>Akhirah</a:t>
            </a:r>
            <a:r>
              <a:rPr lang="en-GB" sz="2400" dirty="0"/>
              <a:t> (Afterlife): Belief in the Final Judgement and life after death</a:t>
            </a:r>
          </a:p>
          <a:p>
            <a:r>
              <a:rPr lang="en-GB" sz="2400" dirty="0"/>
              <a:t> </a:t>
            </a:r>
            <a:endParaRPr lang="en-US" sz="2400" dirty="0"/>
          </a:p>
          <a:p>
            <a:r>
              <a:rPr lang="en-GB" sz="2400" dirty="0"/>
              <a:t>6 </a:t>
            </a:r>
            <a:r>
              <a:rPr lang="en-GB" sz="2400" b="1" dirty="0"/>
              <a:t>Al-</a:t>
            </a:r>
            <a:r>
              <a:rPr lang="en-GB" sz="2400" b="1" dirty="0" err="1"/>
              <a:t>Qadr</a:t>
            </a:r>
            <a:r>
              <a:rPr lang="en-GB" sz="2400" b="1" dirty="0"/>
              <a:t> </a:t>
            </a:r>
            <a:r>
              <a:rPr lang="en-GB" sz="2400" dirty="0"/>
              <a:t>(God’s predestination): God is responsible for everything and has set out a divine destiny for all things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9456" y="146304"/>
            <a:ext cx="8942832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The Six Articles of Faith in Sunni Islam</a:t>
            </a:r>
            <a:endParaRPr lang="en-US" sz="2800" dirty="0"/>
          </a:p>
          <a:p>
            <a:r>
              <a:rPr lang="en-GB" sz="2400" i="1" dirty="0"/>
              <a:t>“You must believe in Allah, his angels, his holy books, his messengers, in the Last Day and in life after death”. </a:t>
            </a:r>
            <a:r>
              <a:rPr lang="en-GB" sz="2400" dirty="0"/>
              <a:t>Prophet Muhammad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0124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2716" y="368968"/>
            <a:ext cx="11534273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The nature of Allah</a:t>
            </a:r>
          </a:p>
          <a:p>
            <a:r>
              <a:rPr lang="en-GB" sz="2800" b="1" dirty="0"/>
              <a:t>Muslims believe that God is:</a:t>
            </a:r>
            <a:endParaRPr lang="en-US" sz="2800" dirty="0"/>
          </a:p>
          <a:p>
            <a:r>
              <a:rPr lang="en-US" sz="2800" b="1" dirty="0"/>
              <a:t>Oneness</a:t>
            </a:r>
            <a:r>
              <a:rPr lang="en-US" sz="2800" dirty="0"/>
              <a:t> (Tawhid): </a:t>
            </a:r>
            <a:r>
              <a:rPr lang="en-GB" sz="2800" dirty="0"/>
              <a:t>there is one God who has no equals; he is a Divine unity</a:t>
            </a:r>
            <a:endParaRPr lang="en-US" sz="2800" dirty="0"/>
          </a:p>
          <a:p>
            <a:pPr lvl="0"/>
            <a:r>
              <a:rPr lang="en-GB" sz="2800" b="1" dirty="0"/>
              <a:t>Immanent</a:t>
            </a:r>
            <a:r>
              <a:rPr lang="en-GB" sz="2800" dirty="0"/>
              <a:t>: God is always close by. The Qur’an says that God is closer to each one of us than the veins in our necks (50:16)</a:t>
            </a:r>
            <a:endParaRPr lang="en-US" sz="2800" dirty="0"/>
          </a:p>
          <a:p>
            <a:r>
              <a:rPr lang="en-US" sz="2800" b="1" dirty="0"/>
              <a:t>Transcendent</a:t>
            </a:r>
            <a:r>
              <a:rPr lang="en-US" sz="2800" dirty="0"/>
              <a:t>: </a:t>
            </a:r>
            <a:r>
              <a:rPr lang="en-GB" sz="2800" dirty="0"/>
              <a:t>God is beyond all things, not limited by the rules of nature</a:t>
            </a:r>
            <a:endParaRPr lang="en-US" sz="2800" dirty="0"/>
          </a:p>
          <a:p>
            <a:r>
              <a:rPr lang="en-US" sz="2800" b="1" dirty="0"/>
              <a:t>Omnipotent</a:t>
            </a:r>
            <a:r>
              <a:rPr lang="en-US" sz="2800" dirty="0"/>
              <a:t>: God has all power</a:t>
            </a:r>
          </a:p>
          <a:p>
            <a:r>
              <a:rPr lang="en-GB" sz="2800" b="1" dirty="0"/>
              <a:t>Omniscient</a:t>
            </a:r>
            <a:r>
              <a:rPr lang="en-GB" sz="2800" dirty="0"/>
              <a:t>: God has all knowledge, nothing can be hidden from him</a:t>
            </a:r>
            <a:endParaRPr lang="en-US" sz="2800" dirty="0"/>
          </a:p>
          <a:p>
            <a:pPr lvl="0"/>
            <a:r>
              <a:rPr lang="en-GB" sz="2800" b="1" dirty="0"/>
              <a:t>Merciful</a:t>
            </a:r>
            <a:r>
              <a:rPr lang="en-GB" sz="2800" dirty="0"/>
              <a:t>: God is always fair; He forgives us if we are sorry</a:t>
            </a:r>
            <a:endParaRPr lang="en-US" sz="2800" dirty="0"/>
          </a:p>
          <a:p>
            <a:pPr lvl="0"/>
            <a:r>
              <a:rPr lang="en-GB" sz="2800" b="1" dirty="0"/>
              <a:t>Beneficent</a:t>
            </a:r>
            <a:r>
              <a:rPr lang="en-GB" sz="2800" dirty="0"/>
              <a:t>: God is always kind; He loves us </a:t>
            </a:r>
            <a:endParaRPr lang="en-US" sz="2800" dirty="0"/>
          </a:p>
          <a:p>
            <a:r>
              <a:rPr lang="en-US" sz="2800" b="1" dirty="0"/>
              <a:t>Justice and fairness</a:t>
            </a:r>
            <a:r>
              <a:rPr lang="en-US" sz="2800" dirty="0"/>
              <a:t>: </a:t>
            </a:r>
            <a:r>
              <a:rPr lang="en-GB" sz="2800" dirty="0"/>
              <a:t>In Shi’a Islam there is an emphasis on </a:t>
            </a:r>
            <a:r>
              <a:rPr lang="en-GB" sz="2800" b="1" dirty="0" err="1"/>
              <a:t>Adalat</a:t>
            </a:r>
            <a:r>
              <a:rPr lang="en-GB" sz="2800" dirty="0"/>
              <a:t>, the Justice of God. This is one of the five roots of religion </a:t>
            </a:r>
            <a:r>
              <a:rPr lang="en-US" sz="2800" dirty="0"/>
              <a:t>(</a:t>
            </a:r>
            <a:r>
              <a:rPr lang="en-US" sz="2800" dirty="0" err="1"/>
              <a:t>Usul</a:t>
            </a:r>
            <a:r>
              <a:rPr lang="en-US" sz="2800" dirty="0"/>
              <a:t> ad-Din). God does not wrong anyone and he will not tolerate wrong-doing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77955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3" name="Table 293"/>
          <p:cNvGraphicFramePr/>
          <p:nvPr>
            <p:extLst>
              <p:ext uri="{D42A27DB-BD31-4B8C-83A1-F6EECF244321}">
                <p14:modId xmlns:p14="http://schemas.microsoft.com/office/powerpoint/2010/main" val="910146420"/>
              </p:ext>
            </p:extLst>
          </p:nvPr>
        </p:nvGraphicFramePr>
        <p:xfrm>
          <a:off x="192504" y="1049779"/>
          <a:ext cx="9437278" cy="3764118"/>
        </p:xfrm>
        <a:graphic>
          <a:graphicData uri="http://schemas.openxmlformats.org/drawingml/2006/table">
            <a:tbl>
              <a:tblPr firstRow="1" bandRow="1"/>
              <a:tblGrid>
                <a:gridCol w="19573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73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430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859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7159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2197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633371">
                <a:tc>
                  <a:txBody>
                    <a:bodyPr/>
                    <a:lstStyle/>
                    <a:p>
                      <a:pPr algn="l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2400" b="1" i="1" dirty="0">
                          <a:solidFill>
                            <a:schemeClr val="tx1"/>
                          </a:solidFill>
                        </a:rPr>
                        <a:t>Transcendent: beyond all things</a:t>
                      </a:r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2400" b="1" i="1" dirty="0">
                          <a:solidFill>
                            <a:schemeClr val="tx1"/>
                          </a:solidFill>
                        </a:rPr>
                        <a:t>Omniscient: all-knowing</a:t>
                      </a:r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2400" b="1" i="1" dirty="0">
                          <a:solidFill>
                            <a:schemeClr val="tx1"/>
                          </a:solidFill>
                        </a:rPr>
                        <a:t>Beneficient: always loving</a:t>
                      </a:r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2400" b="1" i="1" dirty="0">
                          <a:solidFill>
                            <a:schemeClr val="tx1"/>
                          </a:solidFill>
                        </a:rPr>
                        <a:t>Merciful: kind and forgiving</a:t>
                      </a:r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2400" b="1" i="1" dirty="0">
                          <a:solidFill>
                            <a:schemeClr val="tx1"/>
                          </a:solidFill>
                        </a:rPr>
                        <a:t>Judge: decision-making, fair</a:t>
                      </a:r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lang="en-GB" sz="2400" b="1" i="1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sz="2400" b="1" i="1" dirty="0">
                          <a:solidFill>
                            <a:schemeClr val="tx1"/>
                          </a:solidFill>
                        </a:rPr>
                        <a:t>reator: maker, designer</a:t>
                      </a:r>
                    </a:p>
                  </a:txBody>
                  <a:tcPr marL="63500" marR="63500" marT="63500" marB="63500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6259"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/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/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dirty="0"/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/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/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dirty="0"/>
                    </a:p>
                  </a:txBody>
                  <a:tcPr marL="63500" marR="63500" marT="63500" marB="63500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2925"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/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/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dirty="0"/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/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/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dirty="0"/>
                    </a:p>
                  </a:txBody>
                  <a:tcPr marL="63500" marR="63500" marT="63500" marB="63500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8638"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/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dirty="0"/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dirty="0"/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dirty="0"/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dirty="0"/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dirty="0"/>
                    </a:p>
                  </a:txBody>
                  <a:tcPr marL="63500" marR="63500" marT="63500" marB="63500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2925"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dirty="0"/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/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dirty="0"/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dirty="0"/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dirty="0"/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dirty="0"/>
                    </a:p>
                  </a:txBody>
                  <a:tcPr marL="63500" marR="63500" marT="63500" marB="63500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94" name="Shape 294"/>
          <p:cNvSpPr/>
          <p:nvPr/>
        </p:nvSpPr>
        <p:spPr>
          <a:xfrm>
            <a:off x="9755103" y="0"/>
            <a:ext cx="2436897" cy="71096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r>
              <a:rPr sz="2400" dirty="0"/>
              <a:t>Some of the 99 names</a:t>
            </a:r>
            <a:r>
              <a:rPr lang="en-GB" sz="2400" dirty="0"/>
              <a:t>:</a:t>
            </a:r>
            <a:endParaRPr sz="2400" dirty="0"/>
          </a:p>
          <a:p>
            <a:pPr marL="285750" indent="-285750">
              <a:buFont typeface="Wingdings" charset="2"/>
              <a:buChar char="Ø"/>
            </a:pPr>
            <a:r>
              <a:rPr lang="en-US" sz="2400" dirty="0"/>
              <a:t>Giver of life</a:t>
            </a:r>
          </a:p>
          <a:p>
            <a:pPr marL="285750" indent="-285750">
              <a:buFont typeface="Wingdings" charset="2"/>
              <a:buChar char="Ø"/>
            </a:pPr>
            <a:r>
              <a:rPr lang="en-US" sz="2400" dirty="0"/>
              <a:t>Protector </a:t>
            </a:r>
            <a:endParaRPr lang="en-GB" sz="2400" dirty="0"/>
          </a:p>
          <a:p>
            <a:pPr marL="285750" indent="-285750">
              <a:buFont typeface="Wingdings" charset="2"/>
              <a:buChar char="Ø"/>
            </a:pPr>
            <a:r>
              <a:rPr lang="en-GB" sz="2400" dirty="0"/>
              <a:t>Just</a:t>
            </a:r>
            <a:endParaRPr lang="en-US" sz="2400" dirty="0"/>
          </a:p>
          <a:p>
            <a:pPr marL="285750" indent="-285750">
              <a:buFont typeface="Wingdings" charset="2"/>
              <a:buChar char="Ø"/>
            </a:pPr>
            <a:r>
              <a:rPr lang="en-US" sz="2400" dirty="0"/>
              <a:t>Generous</a:t>
            </a:r>
            <a:endParaRPr sz="2400" dirty="0"/>
          </a:p>
          <a:p>
            <a:pPr marL="285750" indent="-285750">
              <a:buFont typeface="Wingdings" charset="2"/>
              <a:buChar char="Ø"/>
            </a:pPr>
            <a:r>
              <a:rPr sz="2400" dirty="0"/>
              <a:t>Guide</a:t>
            </a:r>
          </a:p>
          <a:p>
            <a:pPr marL="285750" indent="-285750">
              <a:buFont typeface="Wingdings" charset="2"/>
              <a:buChar char="Ø"/>
            </a:pPr>
            <a:r>
              <a:rPr sz="2400" dirty="0"/>
              <a:t>Ever-forgiving</a:t>
            </a:r>
          </a:p>
          <a:p>
            <a:pPr marL="285750" indent="-285750">
              <a:buFont typeface="Wingdings" charset="2"/>
              <a:buChar char="Ø"/>
            </a:pPr>
            <a:r>
              <a:rPr sz="2400" dirty="0"/>
              <a:t>Watchful </a:t>
            </a:r>
          </a:p>
          <a:p>
            <a:pPr marL="285750" indent="-285750">
              <a:buFont typeface="Wingdings" charset="2"/>
              <a:buChar char="Ø"/>
            </a:pPr>
            <a:r>
              <a:rPr sz="2400" dirty="0"/>
              <a:t>Creator</a:t>
            </a:r>
          </a:p>
          <a:p>
            <a:pPr marL="285750" indent="-285750">
              <a:buFont typeface="Wingdings" charset="2"/>
              <a:buChar char="Ø"/>
            </a:pPr>
            <a:r>
              <a:rPr sz="2400" dirty="0"/>
              <a:t>Compassionate</a:t>
            </a:r>
          </a:p>
          <a:p>
            <a:pPr marL="285750" indent="-285750">
              <a:buFont typeface="Wingdings" charset="2"/>
              <a:buChar char="Ø"/>
            </a:pPr>
            <a:r>
              <a:rPr sz="2400" dirty="0"/>
              <a:t>Avenger</a:t>
            </a:r>
          </a:p>
          <a:p>
            <a:pPr marL="285750" indent="-285750">
              <a:buFont typeface="Wingdings" charset="2"/>
              <a:buChar char="Ø"/>
            </a:pPr>
            <a:r>
              <a:rPr sz="2400" dirty="0"/>
              <a:t>Tremendous</a:t>
            </a:r>
          </a:p>
          <a:p>
            <a:pPr marL="285750" indent="-285750">
              <a:buFont typeface="Wingdings" charset="2"/>
              <a:buChar char="Ø"/>
            </a:pPr>
            <a:r>
              <a:rPr sz="2400" dirty="0"/>
              <a:t>Mighty</a:t>
            </a:r>
          </a:p>
          <a:p>
            <a:pPr marL="285750" indent="-285750">
              <a:buFont typeface="Wingdings" charset="2"/>
              <a:buChar char="Ø"/>
            </a:pPr>
            <a:r>
              <a:rPr sz="2400" dirty="0"/>
              <a:t>Finder</a:t>
            </a:r>
          </a:p>
          <a:p>
            <a:pPr marL="285750" indent="-285750">
              <a:buFont typeface="Wingdings" charset="2"/>
              <a:buChar char="Ø"/>
            </a:pPr>
            <a:r>
              <a:rPr sz="2400" dirty="0"/>
              <a:t>Patient</a:t>
            </a:r>
          </a:p>
          <a:p>
            <a:pPr marL="285750" indent="-285750">
              <a:buFont typeface="Wingdings" charset="2"/>
              <a:buChar char="Ø"/>
            </a:pPr>
            <a:r>
              <a:rPr sz="2400" dirty="0"/>
              <a:t>Knower</a:t>
            </a:r>
          </a:p>
          <a:p>
            <a:pPr marL="285750" indent="-285750">
              <a:buFont typeface="Wingdings" charset="2"/>
              <a:buChar char="Ø"/>
            </a:pPr>
            <a:r>
              <a:rPr lang="en-US" sz="2400" dirty="0"/>
              <a:t>King</a:t>
            </a:r>
            <a:endParaRPr sz="2400" dirty="0"/>
          </a:p>
          <a:p>
            <a:pPr marL="285750" indent="-285750">
              <a:buFont typeface="Wingdings" charset="2"/>
              <a:buChar char="Ø"/>
            </a:pPr>
            <a:r>
              <a:rPr sz="2400" dirty="0"/>
              <a:t>Gentle</a:t>
            </a:r>
          </a:p>
        </p:txBody>
      </p:sp>
      <p:sp>
        <p:nvSpPr>
          <p:cNvPr id="295" name="Shape 295"/>
          <p:cNvSpPr/>
          <p:nvPr/>
        </p:nvSpPr>
        <p:spPr>
          <a:xfrm>
            <a:off x="192505" y="5010301"/>
            <a:ext cx="8133348" cy="1384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r>
              <a:rPr lang="en-GB" sz="2800" dirty="0"/>
              <a:t>Task: </a:t>
            </a:r>
            <a:r>
              <a:rPr sz="2800" dirty="0"/>
              <a:t>Create a table with the headings shown. </a:t>
            </a:r>
          </a:p>
          <a:p>
            <a:r>
              <a:rPr sz="2800" dirty="0"/>
              <a:t>Put the ‘names’ of God in</a:t>
            </a:r>
            <a:r>
              <a:rPr lang="en-GB" sz="2800" dirty="0"/>
              <a:t> the list into</a:t>
            </a:r>
            <a:r>
              <a:rPr sz="2800" dirty="0"/>
              <a:t> the relevant columns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92504" y="160421"/>
            <a:ext cx="813334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The 99 beautiful names of God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1755089"/>
      </p:ext>
    </p:extLst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3" name="Table 293"/>
          <p:cNvGraphicFramePr/>
          <p:nvPr>
            <p:extLst>
              <p:ext uri="{D42A27DB-BD31-4B8C-83A1-F6EECF244321}">
                <p14:modId xmlns:p14="http://schemas.microsoft.com/office/powerpoint/2010/main" val="85849509"/>
              </p:ext>
            </p:extLst>
          </p:nvPr>
        </p:nvGraphicFramePr>
        <p:xfrm>
          <a:off x="568991" y="745196"/>
          <a:ext cx="10307557" cy="5846552"/>
        </p:xfrm>
        <a:graphic>
          <a:graphicData uri="http://schemas.openxmlformats.org/drawingml/2006/table">
            <a:tbl>
              <a:tblPr firstRow="1" bandRow="1"/>
              <a:tblGrid>
                <a:gridCol w="17443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39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650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45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0471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8488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112676">
                <a:tc>
                  <a:txBody>
                    <a:bodyPr/>
                    <a:lstStyle/>
                    <a:p>
                      <a:pPr algn="l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2400" b="1" i="1" dirty="0">
                          <a:solidFill>
                            <a:schemeClr val="tx1"/>
                          </a:solidFill>
                        </a:rPr>
                        <a:t>Transcendent: beyond all things</a:t>
                      </a:r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2400" b="1" i="1" dirty="0">
                          <a:solidFill>
                            <a:schemeClr val="tx1"/>
                          </a:solidFill>
                        </a:rPr>
                        <a:t>Omniscient: all-knowing</a:t>
                      </a:r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2400" b="1" i="1" dirty="0">
                          <a:solidFill>
                            <a:schemeClr val="tx1"/>
                          </a:solidFill>
                        </a:rPr>
                        <a:t>Beneficient: always loving</a:t>
                      </a:r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2400" b="1" i="1" dirty="0">
                          <a:solidFill>
                            <a:schemeClr val="tx1"/>
                          </a:solidFill>
                        </a:rPr>
                        <a:t>Merciful: kind and forgiving</a:t>
                      </a:r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2400" b="1" i="1" dirty="0">
                          <a:solidFill>
                            <a:schemeClr val="tx1"/>
                          </a:solidFill>
                        </a:rPr>
                        <a:t>Judge: decision-making, fair</a:t>
                      </a:r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lang="en-GB" sz="2400" b="1" i="1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sz="2400" b="1" i="1" dirty="0">
                          <a:solidFill>
                            <a:schemeClr val="tx1"/>
                          </a:solidFill>
                        </a:rPr>
                        <a:t>reator: maker, designer</a:t>
                      </a:r>
                    </a:p>
                  </a:txBody>
                  <a:tcPr marL="63500" marR="63500" marT="63500" marB="63500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2751"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en-US" sz="2000" dirty="0"/>
                        <a:t>Tremendous</a:t>
                      </a:r>
                      <a:endParaRPr sz="2000" dirty="0"/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en-US" sz="2000" dirty="0"/>
                        <a:t>Watchful </a:t>
                      </a:r>
                      <a:endParaRPr sz="2000" dirty="0"/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en-US" sz="2000" dirty="0"/>
                        <a:t>Protector</a:t>
                      </a:r>
                      <a:endParaRPr sz="2000" dirty="0"/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en-US" sz="2000" dirty="0"/>
                        <a:t>Ever-forgiving</a:t>
                      </a:r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en-GB" sz="2000" dirty="0"/>
                        <a:t>Just</a:t>
                      </a:r>
                      <a:endParaRPr sz="2000" dirty="0"/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en-US" sz="2000" dirty="0"/>
                        <a:t>Giver of life</a:t>
                      </a:r>
                    </a:p>
                    <a:p>
                      <a:pPr algn="l">
                        <a:defRPr sz="1400"/>
                      </a:pPr>
                      <a:endParaRPr sz="2000" dirty="0"/>
                    </a:p>
                  </a:txBody>
                  <a:tcPr marL="63500" marR="63500" marT="63500" marB="63500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2751"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en-US" sz="2000" dirty="0"/>
                        <a:t>Mighty</a:t>
                      </a:r>
                      <a:endParaRPr sz="2000" dirty="0"/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en-US" sz="2000" dirty="0"/>
                        <a:t>Finder</a:t>
                      </a:r>
                      <a:endParaRPr sz="2000" dirty="0"/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en-US" sz="2000" dirty="0"/>
                        <a:t>Generous</a:t>
                      </a:r>
                      <a:endParaRPr sz="2000" dirty="0"/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en-US" sz="2000" dirty="0"/>
                        <a:t>Compassionate</a:t>
                      </a:r>
                      <a:endParaRPr sz="2000" dirty="0"/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en-US" sz="2000" dirty="0"/>
                        <a:t>Avenger</a:t>
                      </a:r>
                      <a:endParaRPr sz="2000" dirty="0"/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en-US" sz="2000" dirty="0"/>
                        <a:t>Creator</a:t>
                      </a:r>
                      <a:endParaRPr sz="2000" dirty="0"/>
                    </a:p>
                  </a:txBody>
                  <a:tcPr marL="63500" marR="63500" marT="63500" marB="63500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3497"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en-US" sz="2000" dirty="0"/>
                        <a:t>King</a:t>
                      </a:r>
                      <a:endParaRPr sz="2000" dirty="0"/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en-US" sz="2000" dirty="0"/>
                        <a:t>Knower</a:t>
                      </a:r>
                      <a:endParaRPr sz="2000" dirty="0"/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en-US" sz="2000" dirty="0"/>
                        <a:t>Guide</a:t>
                      </a:r>
                      <a:endParaRPr sz="2000" dirty="0"/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sz="2000" dirty="0"/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sz="2000" dirty="0"/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sz="2000" dirty="0"/>
                    </a:p>
                  </a:txBody>
                  <a:tcPr marL="63500" marR="63500" marT="63500" marB="63500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2243"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sz="2000" dirty="0"/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endParaRPr lang="en-GB" sz="2000" dirty="0"/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en-US" sz="2000" dirty="0"/>
                        <a:t>Patient</a:t>
                      </a:r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sz="2000" dirty="0"/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sz="2000" dirty="0"/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sz="2000" dirty="0"/>
                    </a:p>
                  </a:txBody>
                  <a:tcPr marL="63500" marR="63500" marT="63500" marB="63500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2634"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sz="2000" dirty="0"/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endParaRPr lang="en-GB" sz="2000" dirty="0"/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en-US" sz="2000" dirty="0"/>
                        <a:t>Gentle </a:t>
                      </a:r>
                      <a:endParaRPr sz="2000" dirty="0"/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sz="2000" dirty="0"/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sz="2000" dirty="0"/>
                    </a:p>
                  </a:txBody>
                  <a:tcPr marL="63500" marR="63500" marT="63500" marB="63500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sz="2000" dirty="0"/>
                    </a:p>
                  </a:txBody>
                  <a:tcPr marL="63500" marR="63500" marT="63500" marB="63500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92504" y="160421"/>
            <a:ext cx="81333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The 99 beautiful names of God</a:t>
            </a:r>
          </a:p>
        </p:txBody>
      </p:sp>
    </p:spTree>
    <p:extLst>
      <p:ext uri="{BB962C8B-B14F-4D97-AF65-F5344CB8AC3E}">
        <p14:creationId xmlns:p14="http://schemas.microsoft.com/office/powerpoint/2010/main" val="394530204"/>
      </p:ext>
    </p:extLst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Shape 274"/>
          <p:cNvSpPr>
            <a:spLocks noGrp="1"/>
          </p:cNvSpPr>
          <p:nvPr>
            <p:ph type="sldNum" sz="quarter" idx="4294967295"/>
          </p:nvPr>
        </p:nvSpPr>
        <p:spPr>
          <a:xfrm>
            <a:off x="8077200" y="6404293"/>
            <a:ext cx="2133600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17</a:t>
            </a:fld>
            <a:endParaRPr/>
          </a:p>
        </p:txBody>
      </p:sp>
      <p:sp>
        <p:nvSpPr>
          <p:cNvPr id="275" name="Shape 275"/>
          <p:cNvSpPr/>
          <p:nvPr/>
        </p:nvSpPr>
        <p:spPr>
          <a:xfrm>
            <a:off x="4038403" y="1929130"/>
            <a:ext cx="3318765" cy="3046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r>
              <a:rPr sz="2400" dirty="0"/>
              <a:t>In the name of God, Most Gracious, Most Merciful say “He is God the One and Only, God the Eternal, Absolute. He begetteth not nor is He begotten; and there is none like unto him”</a:t>
            </a:r>
          </a:p>
        </p:txBody>
      </p:sp>
      <p:sp>
        <p:nvSpPr>
          <p:cNvPr id="276" name="Shape 276"/>
          <p:cNvSpPr/>
          <p:nvPr/>
        </p:nvSpPr>
        <p:spPr>
          <a:xfrm>
            <a:off x="8026204" y="2750124"/>
            <a:ext cx="3771437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endParaRPr sz="2400" dirty="0"/>
          </a:p>
        </p:txBody>
      </p:sp>
      <p:sp>
        <p:nvSpPr>
          <p:cNvPr id="278" name="Shape 278"/>
          <p:cNvSpPr/>
          <p:nvPr/>
        </p:nvSpPr>
        <p:spPr>
          <a:xfrm>
            <a:off x="4618857" y="5650230"/>
            <a:ext cx="3096394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endParaRPr dirty="0"/>
          </a:p>
        </p:txBody>
      </p:sp>
      <p:sp>
        <p:nvSpPr>
          <p:cNvPr id="280" name="Shape 280"/>
          <p:cNvSpPr/>
          <p:nvPr/>
        </p:nvSpPr>
        <p:spPr>
          <a:xfrm>
            <a:off x="536699" y="4977130"/>
            <a:ext cx="4082157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endParaRPr sz="2400" dirty="0"/>
          </a:p>
        </p:txBody>
      </p:sp>
      <p:sp>
        <p:nvSpPr>
          <p:cNvPr id="282" name="Shape 282"/>
          <p:cNvSpPr/>
          <p:nvPr/>
        </p:nvSpPr>
        <p:spPr>
          <a:xfrm>
            <a:off x="250251" y="1826836"/>
            <a:ext cx="3625786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endParaRPr sz="2400" dirty="0"/>
          </a:p>
        </p:txBody>
      </p:sp>
      <p:sp>
        <p:nvSpPr>
          <p:cNvPr id="284" name="Shape 284"/>
          <p:cNvSpPr/>
          <p:nvPr/>
        </p:nvSpPr>
        <p:spPr>
          <a:xfrm>
            <a:off x="8077200" y="1403426"/>
            <a:ext cx="3238500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endParaRPr sz="2400" dirty="0"/>
          </a:p>
        </p:txBody>
      </p:sp>
      <p:sp>
        <p:nvSpPr>
          <p:cNvPr id="286" name="Shape 286"/>
          <p:cNvSpPr/>
          <p:nvPr/>
        </p:nvSpPr>
        <p:spPr>
          <a:xfrm>
            <a:off x="3731382" y="25331"/>
            <a:ext cx="300873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endParaRPr sz="2400" dirty="0"/>
          </a:p>
        </p:txBody>
      </p:sp>
      <p:sp>
        <p:nvSpPr>
          <p:cNvPr id="288" name="Shape 288"/>
          <p:cNvSpPr/>
          <p:nvPr/>
        </p:nvSpPr>
        <p:spPr>
          <a:xfrm>
            <a:off x="8404982" y="130034"/>
            <a:ext cx="3392660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endParaRPr sz="2400" dirty="0"/>
          </a:p>
        </p:txBody>
      </p:sp>
      <p:sp>
        <p:nvSpPr>
          <p:cNvPr id="289" name="Shape 289"/>
          <p:cNvSpPr/>
          <p:nvPr/>
        </p:nvSpPr>
        <p:spPr>
          <a:xfrm>
            <a:off x="8085657" y="4944442"/>
            <a:ext cx="3756025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endParaRPr sz="2400" b="1" dirty="0"/>
          </a:p>
        </p:txBody>
      </p:sp>
      <p:sp>
        <p:nvSpPr>
          <p:cNvPr id="290" name="Shape 290"/>
          <p:cNvSpPr/>
          <p:nvPr/>
        </p:nvSpPr>
        <p:spPr>
          <a:xfrm>
            <a:off x="250250" y="171571"/>
            <a:ext cx="3059663" cy="12003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r>
              <a:rPr sz="2400" b="1" dirty="0"/>
              <a:t>God the One and Only</a:t>
            </a:r>
            <a:r>
              <a:rPr lang="en-GB" sz="2400" b="1" dirty="0"/>
              <a:t>:</a:t>
            </a:r>
            <a:endParaRPr sz="2400" b="1" dirty="0"/>
          </a:p>
          <a:p>
            <a:r>
              <a:rPr lang="en-GB" sz="2400" b="1" dirty="0"/>
              <a:t>S</a:t>
            </a:r>
            <a:r>
              <a:rPr sz="2400" b="1" dirty="0"/>
              <a:t>urah </a:t>
            </a:r>
            <a:r>
              <a:rPr lang="en-GB" sz="2400" b="1" dirty="0"/>
              <a:t>112 </a:t>
            </a:r>
            <a:r>
              <a:rPr sz="2400" b="1" dirty="0"/>
              <a:t>sums up the nature of God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6699" y="6019562"/>
            <a:ext cx="10936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Task: Annotate this text to show understanding of Islamic beliefs about God (Allah)</a:t>
            </a:r>
          </a:p>
        </p:txBody>
      </p:sp>
    </p:spTree>
    <p:extLst>
      <p:ext uri="{BB962C8B-B14F-4D97-AF65-F5344CB8AC3E}">
        <p14:creationId xmlns:p14="http://schemas.microsoft.com/office/powerpoint/2010/main" val="365613602"/>
      </p:ext>
    </p:extLst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Shape 274"/>
          <p:cNvSpPr>
            <a:spLocks noGrp="1"/>
          </p:cNvSpPr>
          <p:nvPr>
            <p:ph type="sldNum" sz="quarter" idx="4294967295"/>
          </p:nvPr>
        </p:nvSpPr>
        <p:spPr>
          <a:xfrm>
            <a:off x="8077200" y="6404293"/>
            <a:ext cx="2133600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18</a:t>
            </a:fld>
            <a:endParaRPr/>
          </a:p>
        </p:txBody>
      </p:sp>
      <p:sp>
        <p:nvSpPr>
          <p:cNvPr id="275" name="Shape 275"/>
          <p:cNvSpPr/>
          <p:nvPr/>
        </p:nvSpPr>
        <p:spPr>
          <a:xfrm>
            <a:off x="4038403" y="1929130"/>
            <a:ext cx="3318765" cy="3046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r>
              <a:rPr sz="2400" dirty="0"/>
              <a:t>In the name of God, Most Gracious, Most Merciful say “He is God the One and Only, God the Eternal, Absolute. He begetteth not nor is He begotten; and there is none like unto him”</a:t>
            </a:r>
          </a:p>
        </p:txBody>
      </p:sp>
      <p:sp>
        <p:nvSpPr>
          <p:cNvPr id="276" name="Shape 276"/>
          <p:cNvSpPr/>
          <p:nvPr/>
        </p:nvSpPr>
        <p:spPr>
          <a:xfrm>
            <a:off x="8026204" y="2750124"/>
            <a:ext cx="3771437" cy="19389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r>
              <a:rPr sz="2400" dirty="0"/>
              <a:t>“He begetteth not” means that he has no children</a:t>
            </a:r>
            <a:r>
              <a:rPr lang="en-GB" sz="2400" dirty="0"/>
              <a:t>. T</a:t>
            </a:r>
            <a:r>
              <a:rPr sz="2400" dirty="0"/>
              <a:t>his challenges the Christian belief </a:t>
            </a:r>
            <a:r>
              <a:rPr lang="en-GB" sz="2400" dirty="0"/>
              <a:t>that Jesus is the ‘Son of God’</a:t>
            </a:r>
            <a:endParaRPr sz="2400" dirty="0"/>
          </a:p>
        </p:txBody>
      </p:sp>
      <p:sp>
        <p:nvSpPr>
          <p:cNvPr id="277" name="Shape 277"/>
          <p:cNvSpPr/>
          <p:nvPr/>
        </p:nvSpPr>
        <p:spPr>
          <a:xfrm flipH="1">
            <a:off x="5247525" y="3835397"/>
            <a:ext cx="2626474" cy="123416"/>
          </a:xfrm>
          <a:prstGeom prst="line">
            <a:avLst/>
          </a:prstGeom>
          <a:ln w="25400">
            <a:solidFill>
              <a:schemeClr val="accent1"/>
            </a:solidFill>
            <a:bevel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defTabSz="4572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 sz="1200"/>
          </a:p>
        </p:txBody>
      </p:sp>
      <p:sp>
        <p:nvSpPr>
          <p:cNvPr id="278" name="Shape 278"/>
          <p:cNvSpPr/>
          <p:nvPr/>
        </p:nvSpPr>
        <p:spPr>
          <a:xfrm>
            <a:off x="4618857" y="5650230"/>
            <a:ext cx="3096394" cy="830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r>
              <a:rPr sz="2400" dirty="0"/>
              <a:t>“nor is He begotten” means he was not born</a:t>
            </a:r>
            <a:r>
              <a:rPr dirty="0"/>
              <a:t>.</a:t>
            </a:r>
          </a:p>
        </p:txBody>
      </p:sp>
      <p:sp>
        <p:nvSpPr>
          <p:cNvPr id="279" name="Shape 279"/>
          <p:cNvSpPr/>
          <p:nvPr/>
        </p:nvSpPr>
        <p:spPr>
          <a:xfrm flipH="1" flipV="1">
            <a:off x="5173258" y="4498426"/>
            <a:ext cx="174087" cy="1127302"/>
          </a:xfrm>
          <a:prstGeom prst="line">
            <a:avLst/>
          </a:prstGeom>
          <a:ln w="25400">
            <a:solidFill>
              <a:schemeClr val="accent1"/>
            </a:solidFill>
            <a:bevel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defTabSz="4572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 sz="1200"/>
          </a:p>
        </p:txBody>
      </p:sp>
      <p:sp>
        <p:nvSpPr>
          <p:cNvPr id="280" name="Shape 280"/>
          <p:cNvSpPr/>
          <p:nvPr/>
        </p:nvSpPr>
        <p:spPr>
          <a:xfrm>
            <a:off x="536699" y="4977130"/>
            <a:ext cx="4082157" cy="1569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r>
              <a:rPr sz="2400" dirty="0"/>
              <a:t>Nothing compares to God; </a:t>
            </a:r>
          </a:p>
          <a:p>
            <a:r>
              <a:rPr sz="2400" dirty="0"/>
              <a:t>He is incomparable. He is the creator, everything else is part of His creation</a:t>
            </a:r>
          </a:p>
        </p:txBody>
      </p:sp>
      <p:sp>
        <p:nvSpPr>
          <p:cNvPr id="281" name="Shape 281"/>
          <p:cNvSpPr/>
          <p:nvPr/>
        </p:nvSpPr>
        <p:spPr>
          <a:xfrm flipV="1">
            <a:off x="3163435" y="4868685"/>
            <a:ext cx="1277167" cy="215878"/>
          </a:xfrm>
          <a:prstGeom prst="line">
            <a:avLst/>
          </a:prstGeom>
          <a:ln w="25400">
            <a:solidFill>
              <a:schemeClr val="accent1"/>
            </a:solidFill>
            <a:bevel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defTabSz="4572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 sz="1200"/>
          </a:p>
        </p:txBody>
      </p:sp>
      <p:sp>
        <p:nvSpPr>
          <p:cNvPr id="282" name="Shape 282"/>
          <p:cNvSpPr/>
          <p:nvPr/>
        </p:nvSpPr>
        <p:spPr>
          <a:xfrm>
            <a:off x="250251" y="1826836"/>
            <a:ext cx="3625786" cy="1569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r>
              <a:rPr sz="2400" dirty="0"/>
              <a:t>There is only one God (monotheism). Belief in many gods (polytheism) is false.</a:t>
            </a:r>
          </a:p>
        </p:txBody>
      </p:sp>
      <p:sp>
        <p:nvSpPr>
          <p:cNvPr id="283" name="Shape 283"/>
          <p:cNvSpPr/>
          <p:nvPr/>
        </p:nvSpPr>
        <p:spPr>
          <a:xfrm flipH="1" flipV="1">
            <a:off x="3309914" y="2305596"/>
            <a:ext cx="890611" cy="820864"/>
          </a:xfrm>
          <a:prstGeom prst="line">
            <a:avLst/>
          </a:prstGeom>
          <a:ln w="25400">
            <a:solidFill>
              <a:schemeClr val="accent1"/>
            </a:solidFill>
            <a:bevel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defTabSz="4572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 sz="1200"/>
          </a:p>
        </p:txBody>
      </p:sp>
      <p:sp>
        <p:nvSpPr>
          <p:cNvPr id="284" name="Shape 284"/>
          <p:cNvSpPr/>
          <p:nvPr/>
        </p:nvSpPr>
        <p:spPr>
          <a:xfrm>
            <a:off x="8077200" y="1403426"/>
            <a:ext cx="3238500" cy="830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r>
              <a:rPr sz="2400" dirty="0"/>
              <a:t>He is “eternal”, without beginning or end. </a:t>
            </a:r>
          </a:p>
        </p:txBody>
      </p:sp>
      <p:sp>
        <p:nvSpPr>
          <p:cNvPr id="285" name="Shape 285"/>
          <p:cNvSpPr/>
          <p:nvPr/>
        </p:nvSpPr>
        <p:spPr>
          <a:xfrm flipH="1">
            <a:off x="6301266" y="1922823"/>
            <a:ext cx="1650671" cy="958807"/>
          </a:xfrm>
          <a:prstGeom prst="line">
            <a:avLst/>
          </a:prstGeom>
          <a:ln w="25400">
            <a:solidFill>
              <a:schemeClr val="accent1"/>
            </a:solidFill>
            <a:bevel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defTabSz="4572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 sz="1200"/>
          </a:p>
        </p:txBody>
      </p:sp>
      <p:sp>
        <p:nvSpPr>
          <p:cNvPr id="286" name="Shape 286"/>
          <p:cNvSpPr/>
          <p:nvPr/>
        </p:nvSpPr>
        <p:spPr>
          <a:xfrm>
            <a:off x="3731382" y="25331"/>
            <a:ext cx="3008733" cy="1569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r>
              <a:rPr sz="2400" dirty="0"/>
              <a:t>God is personal, but he is not a person. God cannot be pictured in human form.</a:t>
            </a:r>
          </a:p>
        </p:txBody>
      </p:sp>
      <p:sp>
        <p:nvSpPr>
          <p:cNvPr id="287" name="Shape 287"/>
          <p:cNvSpPr/>
          <p:nvPr/>
        </p:nvSpPr>
        <p:spPr>
          <a:xfrm>
            <a:off x="5010350" y="1389109"/>
            <a:ext cx="314261" cy="684644"/>
          </a:xfrm>
          <a:prstGeom prst="line">
            <a:avLst/>
          </a:prstGeom>
          <a:ln w="25400">
            <a:solidFill>
              <a:schemeClr val="accent1"/>
            </a:solidFill>
            <a:bevel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defTabSz="4572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 sz="1200"/>
          </a:p>
        </p:txBody>
      </p:sp>
      <p:sp>
        <p:nvSpPr>
          <p:cNvPr id="288" name="Shape 288"/>
          <p:cNvSpPr/>
          <p:nvPr/>
        </p:nvSpPr>
        <p:spPr>
          <a:xfrm>
            <a:off x="8404982" y="130034"/>
            <a:ext cx="3392660" cy="12003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r>
              <a:rPr sz="2400" dirty="0"/>
              <a:t>Quran 112:1-4. These notes are adapted from Yusuf Ali.</a:t>
            </a:r>
          </a:p>
        </p:txBody>
      </p:sp>
      <p:sp>
        <p:nvSpPr>
          <p:cNvPr id="289" name="Shape 289"/>
          <p:cNvSpPr/>
          <p:nvPr/>
        </p:nvSpPr>
        <p:spPr>
          <a:xfrm>
            <a:off x="8085657" y="4944442"/>
            <a:ext cx="3756025" cy="19389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r>
              <a:rPr sz="2400" b="1" dirty="0"/>
              <a:t>Task: Now create your own mind map </a:t>
            </a:r>
            <a:endParaRPr lang="en-GB" sz="2400" b="1" dirty="0"/>
          </a:p>
          <a:p>
            <a:r>
              <a:rPr lang="en-GB" sz="2400" b="1" dirty="0"/>
              <a:t>      I</a:t>
            </a:r>
            <a:endParaRPr sz="2400" b="1" dirty="0"/>
          </a:p>
          <a:p>
            <a:r>
              <a:rPr sz="2400" b="1" dirty="0"/>
              <a:t>- Allah -</a:t>
            </a:r>
          </a:p>
          <a:p>
            <a:r>
              <a:rPr sz="2400" b="1" dirty="0"/>
              <a:t>   </a:t>
            </a:r>
            <a:r>
              <a:rPr lang="en-GB" sz="2400" b="1" dirty="0"/>
              <a:t>   </a:t>
            </a:r>
            <a:r>
              <a:rPr sz="2400" b="1" dirty="0"/>
              <a:t>I</a:t>
            </a:r>
          </a:p>
        </p:txBody>
      </p:sp>
      <p:sp>
        <p:nvSpPr>
          <p:cNvPr id="290" name="Shape 290"/>
          <p:cNvSpPr/>
          <p:nvPr/>
        </p:nvSpPr>
        <p:spPr>
          <a:xfrm>
            <a:off x="250250" y="171571"/>
            <a:ext cx="3059663" cy="12003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r>
              <a:rPr sz="2400" b="1" dirty="0"/>
              <a:t>God the One and Only</a:t>
            </a:r>
            <a:r>
              <a:rPr lang="en-GB" sz="2400" b="1" dirty="0"/>
              <a:t>:</a:t>
            </a:r>
            <a:endParaRPr sz="2400" b="1" dirty="0"/>
          </a:p>
          <a:p>
            <a:r>
              <a:rPr lang="en-GB" sz="2400" b="1" dirty="0"/>
              <a:t>S</a:t>
            </a:r>
            <a:r>
              <a:rPr sz="2400" b="1" dirty="0"/>
              <a:t>urah </a:t>
            </a:r>
            <a:r>
              <a:rPr lang="en-GB" sz="2400" b="1" dirty="0"/>
              <a:t>112 </a:t>
            </a:r>
            <a:r>
              <a:rPr sz="2400" b="1" dirty="0"/>
              <a:t>sums up the nature of God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36698" y="3668358"/>
            <a:ext cx="3349502" cy="1200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hangingPunct="0"/>
            <a:r>
              <a:rPr lang="en-US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God is perfect and unchanging. There is no greater being</a:t>
            </a: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2928938" y="3772962"/>
            <a:ext cx="2166382" cy="185852"/>
          </a:xfrm>
          <a:prstGeom prst="line">
            <a:avLst/>
          </a:prstGeom>
          <a:noFill/>
          <a:ln w="25400" cap="flat">
            <a:solidFill>
              <a:schemeClr val="accent1"/>
            </a:solidFill>
            <a:prstDash val="solid"/>
            <a:bevel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113645329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7638" y="0"/>
            <a:ext cx="11799289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Revelation in Islam</a:t>
            </a:r>
          </a:p>
          <a:p>
            <a:endParaRPr lang="en-GB" sz="2400" b="1" dirty="0"/>
          </a:p>
          <a:p>
            <a:r>
              <a:rPr lang="en-GB" sz="2400" b="1" dirty="0" err="1"/>
              <a:t>Risalah</a:t>
            </a:r>
            <a:r>
              <a:rPr lang="en-GB" sz="2400" b="1" dirty="0"/>
              <a:t>, </a:t>
            </a:r>
            <a:r>
              <a:rPr lang="en-GB" sz="2400" b="1" dirty="0" err="1"/>
              <a:t>Prophethood</a:t>
            </a:r>
            <a:endParaRPr lang="en-US" sz="2400" dirty="0"/>
          </a:p>
          <a:p>
            <a:r>
              <a:rPr lang="en-GB" sz="2400" dirty="0"/>
              <a:t>Prophets are human beings chosen to carry guidance from God to people, but their wisdom does not come from within themselves; it comes from God.</a:t>
            </a:r>
            <a:endParaRPr lang="en-US" sz="2400" dirty="0"/>
          </a:p>
          <a:p>
            <a:r>
              <a:rPr lang="en-GB" sz="2400" dirty="0"/>
              <a:t>A ‘</a:t>
            </a:r>
            <a:r>
              <a:rPr lang="en-GB" sz="2400" b="1" dirty="0" err="1"/>
              <a:t>rasal</a:t>
            </a:r>
            <a:r>
              <a:rPr lang="en-GB" sz="2400" b="1" dirty="0"/>
              <a:t>'</a:t>
            </a:r>
            <a:r>
              <a:rPr lang="en-GB" sz="2400" dirty="0"/>
              <a:t> is a prophet. ‘</a:t>
            </a:r>
            <a:r>
              <a:rPr lang="en-GB" sz="2400" b="1" dirty="0" err="1"/>
              <a:t>Risalah</a:t>
            </a:r>
            <a:r>
              <a:rPr lang="en-GB" sz="2400" b="1" dirty="0"/>
              <a:t>’</a:t>
            </a:r>
            <a:r>
              <a:rPr lang="en-GB" sz="2400" dirty="0"/>
              <a:t> means bringing prophecy from God</a:t>
            </a:r>
            <a:endParaRPr lang="en-US" sz="2400" dirty="0"/>
          </a:p>
          <a:p>
            <a:r>
              <a:rPr lang="en-GB" sz="2400" dirty="0"/>
              <a:t> </a:t>
            </a:r>
            <a:endParaRPr lang="en-US" sz="2400" dirty="0"/>
          </a:p>
          <a:p>
            <a:r>
              <a:rPr lang="en-GB" sz="2400" b="1" dirty="0"/>
              <a:t>Divine wisdom and human words</a:t>
            </a:r>
            <a:endParaRPr lang="en-US" sz="2400" b="1" dirty="0"/>
          </a:p>
          <a:p>
            <a:r>
              <a:rPr lang="en-GB" sz="2400" dirty="0"/>
              <a:t>Prophet Muhammad was the channel through which God spoke. </a:t>
            </a:r>
          </a:p>
          <a:p>
            <a:r>
              <a:rPr lang="en-GB" sz="2400" dirty="0"/>
              <a:t>Muslims make a clear distinction between the Divine revelation (recorded in the the Qur’an) and the human words of the Prophet Muhammad (preserved in the Hadith).</a:t>
            </a:r>
            <a:endParaRPr lang="en-US" sz="2400" dirty="0"/>
          </a:p>
          <a:p>
            <a:r>
              <a:rPr lang="en-GB" sz="2400" dirty="0"/>
              <a:t> </a:t>
            </a:r>
            <a:endParaRPr lang="en-US" sz="2400" dirty="0"/>
          </a:p>
          <a:p>
            <a:r>
              <a:rPr lang="en-GB" sz="2400" b="1" dirty="0"/>
              <a:t>God’s message</a:t>
            </a:r>
            <a:endParaRPr lang="en-US" sz="2400" dirty="0"/>
          </a:p>
          <a:p>
            <a:r>
              <a:rPr lang="en-GB" sz="2400" dirty="0"/>
              <a:t>“For each period is a Book revealed”. (Qur’an 13:38)</a:t>
            </a:r>
          </a:p>
          <a:p>
            <a:r>
              <a:rPr lang="en-GB" sz="2400" dirty="0"/>
              <a:t>Qur’an: every generation has been given its own prophet, bringing God's message in a book. </a:t>
            </a:r>
          </a:p>
          <a:p>
            <a:r>
              <a:rPr lang="en-GB" sz="2400" dirty="0"/>
              <a:t>Prophet Muhammad’s message is the same message as had been preached by all the prophets back to Adam: the need to worship the one, true God, who will be the Judge of all.</a:t>
            </a:r>
            <a:endParaRPr lang="en-US" sz="2400" dirty="0"/>
          </a:p>
          <a:p>
            <a:r>
              <a:rPr lang="en-GB" sz="2400" dirty="0"/>
              <a:t>“We send the messengers only to give good news and to warn”. Qur’an 6:48 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88936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6.jpg" descr="https://islamicreflections1.files.wordpress.com/2011/05/prophets-in-the-quran-by-islamic-posters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02700" y="6302"/>
            <a:ext cx="4846749" cy="6851698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Box 2"/>
          <p:cNvSpPr txBox="1"/>
          <p:nvPr/>
        </p:nvSpPr>
        <p:spPr>
          <a:xfrm>
            <a:off x="128016" y="0"/>
            <a:ext cx="6272784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err="1"/>
              <a:t>Prophethood</a:t>
            </a:r>
            <a:endParaRPr lang="en-GB" sz="2800" b="1" dirty="0"/>
          </a:p>
          <a:p>
            <a:endParaRPr lang="en-GB" sz="1600" dirty="0"/>
          </a:p>
          <a:p>
            <a:r>
              <a:rPr lang="en-GB" sz="2800" dirty="0"/>
              <a:t>At least one Prophet has been sent at some time in human history to all the</a:t>
            </a:r>
          </a:p>
          <a:p>
            <a:r>
              <a:rPr lang="en-GB" sz="2800" dirty="0"/>
              <a:t>peoples of the earth </a:t>
            </a:r>
          </a:p>
          <a:p>
            <a:r>
              <a:rPr lang="en-GB" sz="2800" dirty="0"/>
              <a:t>Muhammad spoke of 124,000 of such Prophets in total although the identities of the vast majority are unknown to us.</a:t>
            </a:r>
            <a:endParaRPr lang="en-US" sz="2800" dirty="0"/>
          </a:p>
          <a:p>
            <a:r>
              <a:rPr lang="en-GB" sz="2800" dirty="0"/>
              <a:t> </a:t>
            </a:r>
          </a:p>
          <a:p>
            <a:r>
              <a:rPr lang="en-GB" sz="2800" dirty="0"/>
              <a:t>“Allah chooses to Himself those who he pleases, and guides to Himself those who turn to Him.” (Qur’an 42:13)</a:t>
            </a:r>
          </a:p>
          <a:p>
            <a:endParaRPr lang="en-US" sz="2800" dirty="0"/>
          </a:p>
          <a:p>
            <a:r>
              <a:rPr lang="en-GB" sz="2800" dirty="0"/>
              <a:t>“People, no prophet or messenger will come after me, and no new faith will emerge.” </a:t>
            </a:r>
            <a:r>
              <a:rPr lang="en-GB" sz="2000" dirty="0"/>
              <a:t>Muhammad’s last sermon (Hadith)</a:t>
            </a:r>
          </a:p>
        </p:txBody>
      </p:sp>
    </p:spTree>
    <p:extLst>
      <p:ext uri="{BB962C8B-B14F-4D97-AF65-F5344CB8AC3E}">
        <p14:creationId xmlns:p14="http://schemas.microsoft.com/office/powerpoint/2010/main" val="439065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9229" y="0"/>
            <a:ext cx="8901145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034198" y="4125939"/>
            <a:ext cx="1583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The Ka’ba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15505" y="3476981"/>
            <a:ext cx="12043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/>
              <a:t>Safa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1721592" y="3107649"/>
            <a:ext cx="10705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/>
              <a:t>Mawah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3698096" y="4495271"/>
            <a:ext cx="16949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/>
              <a:t>Zamzam</a:t>
            </a:r>
            <a:r>
              <a:rPr lang="en-GB" dirty="0"/>
              <a:t> well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55214" y="197200"/>
            <a:ext cx="23764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Mount Arafat/ Mount of Mercy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132193" y="1828800"/>
            <a:ext cx="12873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Plain of Arafat</a:t>
            </a:r>
          </a:p>
        </p:txBody>
      </p:sp>
    </p:spTree>
    <p:extLst>
      <p:ext uri="{BB962C8B-B14F-4D97-AF65-F5344CB8AC3E}">
        <p14:creationId xmlns:p14="http://schemas.microsoft.com/office/powerpoint/2010/main" val="7964607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4321" y="0"/>
            <a:ext cx="6166168" cy="71404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Islam resources</a:t>
            </a:r>
            <a:endParaRPr lang="en-GB" sz="2000" dirty="0"/>
          </a:p>
          <a:p>
            <a:r>
              <a:rPr lang="en-GB" sz="2000" dirty="0" err="1"/>
              <a:t>Zameer</a:t>
            </a:r>
            <a:r>
              <a:rPr lang="en-GB" sz="2000" dirty="0"/>
              <a:t> Hussain video: Crash course in Shi’a Islam</a:t>
            </a:r>
          </a:p>
          <a:p>
            <a:r>
              <a:rPr lang="en-GB" sz="2000" dirty="0">
                <a:hlinkClick r:id="rId2"/>
              </a:rPr>
              <a:t>https://sites.google.com/site/londonrehub/video-2016</a:t>
            </a:r>
            <a:endParaRPr lang="en-GB" sz="2000" dirty="0"/>
          </a:p>
          <a:p>
            <a:endParaRPr lang="en-GB" sz="2000" dirty="0"/>
          </a:p>
          <a:p>
            <a:r>
              <a:rPr lang="en-GB" sz="2000" dirty="0"/>
              <a:t>True Tube resources</a:t>
            </a:r>
          </a:p>
          <a:p>
            <a:r>
              <a:rPr lang="en-GB" sz="2000" dirty="0">
                <a:hlinkClick r:id="rId3" invalidUrl="https://www.truetube.co.uk/list?content types=films&amp;page=1&amp;search=Islam&amp;keystages=key stage 4&amp;"/>
              </a:rPr>
              <a:t>https://www.truetube.co.uk/list?content%20types=films&amp;page=1&amp;search=Islam&amp;keystages=key%20stage%204&amp;</a:t>
            </a:r>
            <a:endParaRPr lang="en-GB" sz="2000" dirty="0"/>
          </a:p>
          <a:p>
            <a:endParaRPr lang="en-GB" sz="2000" dirty="0"/>
          </a:p>
          <a:p>
            <a:r>
              <a:rPr lang="en-GB" sz="2000" dirty="0"/>
              <a:t>Native </a:t>
            </a:r>
            <a:r>
              <a:rPr lang="en-GB" sz="2000" dirty="0" err="1"/>
              <a:t>Deen</a:t>
            </a:r>
            <a:r>
              <a:rPr lang="en-GB" sz="2000" dirty="0"/>
              <a:t>: Mercy to Mankind</a:t>
            </a:r>
          </a:p>
          <a:p>
            <a:r>
              <a:rPr lang="en-GB" sz="2000" dirty="0">
                <a:hlinkClick r:id="rId4"/>
              </a:rPr>
              <a:t>https://www.youtube.com/watch?v=Go71P2UPgkc</a:t>
            </a:r>
            <a:endParaRPr lang="en-GB" sz="2000" dirty="0"/>
          </a:p>
          <a:p>
            <a:endParaRPr lang="en-GB" sz="2000" dirty="0"/>
          </a:p>
          <a:p>
            <a:r>
              <a:rPr lang="en-GB" sz="2000" dirty="0"/>
              <a:t>The long, short story: Islam</a:t>
            </a:r>
          </a:p>
          <a:p>
            <a:r>
              <a:rPr lang="en-GB" sz="2000" dirty="0">
                <a:hlinkClick r:id="rId5"/>
              </a:rPr>
              <a:t>https://www.youtube.com/watch?v=8os1SL-9vRs</a:t>
            </a:r>
            <a:endParaRPr lang="en-GB" sz="2000" dirty="0"/>
          </a:p>
          <a:p>
            <a:endParaRPr lang="en-GB" sz="2000" dirty="0"/>
          </a:p>
          <a:p>
            <a:r>
              <a:rPr lang="en-GB" sz="2000" dirty="0"/>
              <a:t>Bible or Qur’an? (watch out for the bad language!)</a:t>
            </a:r>
          </a:p>
          <a:p>
            <a:r>
              <a:rPr lang="en-GB" sz="2000" dirty="0">
                <a:hlinkClick r:id="rId6"/>
              </a:rPr>
              <a:t>https://www.youtube.com/watch?v=lX0Zt0ODrEA</a:t>
            </a:r>
            <a:endParaRPr lang="en-GB" sz="2000" dirty="0"/>
          </a:p>
          <a:p>
            <a:endParaRPr lang="en-GB" sz="2000" dirty="0"/>
          </a:p>
          <a:p>
            <a:r>
              <a:rPr lang="en-GB" sz="2000" dirty="0"/>
              <a:t>Dr Chris </a:t>
            </a:r>
            <a:r>
              <a:rPr lang="en-GB" sz="2000" dirty="0" err="1"/>
              <a:t>Hewer</a:t>
            </a:r>
            <a:endParaRPr lang="en-GB" sz="2000" dirty="0"/>
          </a:p>
          <a:p>
            <a:r>
              <a:rPr lang="en-GB" sz="2000" dirty="0">
                <a:hlinkClick r:id="rId7"/>
              </a:rPr>
              <a:t>https://www.youtube.com/watch?v=5yzrcdyTBHU</a:t>
            </a:r>
            <a:endParaRPr lang="en-GB" sz="2000" dirty="0"/>
          </a:p>
          <a:p>
            <a:endParaRPr lang="en-GB" sz="2000" dirty="0"/>
          </a:p>
          <a:p>
            <a:r>
              <a:rPr lang="en-GB" sz="2000" dirty="0"/>
              <a:t>Ashura in Manchester</a:t>
            </a:r>
            <a:endParaRPr lang="en-GB" sz="2000" dirty="0">
              <a:hlinkClick r:id="rId8"/>
            </a:endParaRPr>
          </a:p>
          <a:p>
            <a:r>
              <a:rPr lang="en-GB" sz="2000" dirty="0">
                <a:hlinkClick r:id="rId8"/>
              </a:rPr>
              <a:t>https://www.youtube.com/watch?v=LaWtr10b1es</a:t>
            </a:r>
            <a:endParaRPr lang="en-GB" sz="2000" dirty="0"/>
          </a:p>
          <a:p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57555" y="195469"/>
            <a:ext cx="2535464" cy="342898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26034" y="3624453"/>
            <a:ext cx="490061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GCSE Religious Studies, Shi’a Islam: Beliefs and Practices by </a:t>
            </a:r>
            <a:r>
              <a:rPr lang="en-GB" sz="2000" dirty="0" err="1"/>
              <a:t>Zameer</a:t>
            </a:r>
            <a:r>
              <a:rPr lang="en-GB" sz="2000" dirty="0"/>
              <a:t> Hussain </a:t>
            </a:r>
            <a:r>
              <a:rPr lang="en-GB" sz="2000" dirty="0">
                <a:hlinkClick r:id="rId10"/>
              </a:rPr>
              <a:t>re@alkhoei.org</a:t>
            </a:r>
            <a:endParaRPr lang="en-GB" sz="20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2447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1076</TotalTime>
  <Words>1780</Words>
  <Application>Microsoft Macintosh PowerPoint</Application>
  <PresentationFormat>Widescreen</PresentationFormat>
  <Paragraphs>271</Paragraphs>
  <Slides>22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Light</vt:lpstr>
      <vt:lpstr>Helvetica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 Pawson</dc:creator>
  <cp:lastModifiedBy>Ed Pawson</cp:lastModifiedBy>
  <cp:revision>213</cp:revision>
  <dcterms:created xsi:type="dcterms:W3CDTF">2015-12-11T14:10:37Z</dcterms:created>
  <dcterms:modified xsi:type="dcterms:W3CDTF">2018-06-17T22:30:21Z</dcterms:modified>
</cp:coreProperties>
</file>