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59" r:id="rId2"/>
    <p:sldId id="344" r:id="rId3"/>
    <p:sldId id="256" r:id="rId4"/>
    <p:sldId id="346" r:id="rId5"/>
    <p:sldId id="347" r:id="rId6"/>
    <p:sldId id="342" r:id="rId7"/>
    <p:sldId id="321" r:id="rId8"/>
    <p:sldId id="322" r:id="rId9"/>
    <p:sldId id="320" r:id="rId10"/>
    <p:sldId id="343" r:id="rId11"/>
    <p:sldId id="330" r:id="rId12"/>
    <p:sldId id="331" r:id="rId13"/>
    <p:sldId id="328" r:id="rId14"/>
    <p:sldId id="329" r:id="rId15"/>
    <p:sldId id="345" r:id="rId16"/>
    <p:sldId id="266" r:id="rId17"/>
    <p:sldId id="339" r:id="rId18"/>
    <p:sldId id="338" r:id="rId19"/>
    <p:sldId id="327" r:id="rId20"/>
    <p:sldId id="262" r:id="rId21"/>
    <p:sldId id="263" r:id="rId22"/>
    <p:sldId id="265" r:id="rId23"/>
    <p:sldId id="264" r:id="rId24"/>
    <p:sldId id="297" r:id="rId25"/>
    <p:sldId id="298" r:id="rId26"/>
    <p:sldId id="299" r:id="rId27"/>
    <p:sldId id="300" r:id="rId28"/>
    <p:sldId id="301" r:id="rId29"/>
    <p:sldId id="302" r:id="rId30"/>
    <p:sldId id="323" r:id="rId31"/>
    <p:sldId id="324" r:id="rId32"/>
    <p:sldId id="303" r:id="rId33"/>
    <p:sldId id="326" r:id="rId34"/>
    <p:sldId id="304" r:id="rId35"/>
    <p:sldId id="305" r:id="rId36"/>
    <p:sldId id="306" r:id="rId37"/>
    <p:sldId id="340" r:id="rId38"/>
    <p:sldId id="308" r:id="rId39"/>
    <p:sldId id="309" r:id="rId40"/>
    <p:sldId id="310" r:id="rId41"/>
    <p:sldId id="311" r:id="rId42"/>
    <p:sldId id="314" r:id="rId43"/>
    <p:sldId id="315" r:id="rId44"/>
    <p:sldId id="316" r:id="rId45"/>
    <p:sldId id="317" r:id="rId46"/>
    <p:sldId id="318" r:id="rId47"/>
    <p:sldId id="31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 Pawson" initials="E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27"/>
    <p:restoredTop sz="94648"/>
  </p:normalViewPr>
  <p:slideViewPr>
    <p:cSldViewPr snapToGrid="0" snapToObjects="1">
      <p:cViewPr>
        <p:scale>
          <a:sx n="100" d="100"/>
          <a:sy n="100" d="100"/>
        </p:scale>
        <p:origin x="1256"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0CB407-4D7E-CA45-81A3-9C174BE903A0}" type="datetimeFigureOut">
              <a:rPr lang="en-GB" smtClean="0"/>
              <a:t>20/06/2018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69041B-28C2-5F47-9388-83B86AB5A81D}" type="slidenum">
              <a:rPr lang="en-GB" smtClean="0"/>
              <a:t>‹#›</a:t>
            </a:fld>
            <a:endParaRPr lang="en-GB"/>
          </a:p>
        </p:txBody>
      </p:sp>
    </p:spTree>
    <p:extLst>
      <p:ext uri="{BB962C8B-B14F-4D97-AF65-F5344CB8AC3E}">
        <p14:creationId xmlns:p14="http://schemas.microsoft.com/office/powerpoint/2010/main" val="1078140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FF7438D-DD51-934F-B641-2C0D84F0E0BD}" type="slidenum">
              <a:rPr lang="en-US" altLang="en-US"/>
              <a:pPr>
                <a:defRPr/>
              </a:pPr>
              <a:t>40</a:t>
            </a:fld>
            <a:endParaRPr lang="en-US" alt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pPr eaLnBrk="1" hangingPunct="1">
              <a:defRPr/>
            </a:pPr>
            <a:endParaRPr lang="en-US" altLang="en-US"/>
          </a:p>
        </p:txBody>
      </p:sp>
    </p:spTree>
    <p:extLst>
      <p:ext uri="{BB962C8B-B14F-4D97-AF65-F5344CB8AC3E}">
        <p14:creationId xmlns:p14="http://schemas.microsoft.com/office/powerpoint/2010/main" val="1521658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0E838DD-3AA5-6B4F-A814-A690270E61CE}" type="slidenum">
              <a:rPr lang="en-US" altLang="en-US"/>
              <a:pPr>
                <a:defRPr/>
              </a:pPr>
              <a:t>41</a:t>
            </a:fld>
            <a:endParaRPr lang="en-US" alt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pPr eaLnBrk="1" hangingPunct="1">
              <a:defRPr/>
            </a:pPr>
            <a:endParaRPr lang="en-US" altLang="en-US"/>
          </a:p>
        </p:txBody>
      </p:sp>
    </p:spTree>
    <p:extLst>
      <p:ext uri="{BB962C8B-B14F-4D97-AF65-F5344CB8AC3E}">
        <p14:creationId xmlns:p14="http://schemas.microsoft.com/office/powerpoint/2010/main" val="1412253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E0C227A-0D02-BC4F-AB42-6A43F04A3CC0}" type="datetimeFigureOut">
              <a:rPr lang="en-GB" smtClean="0"/>
              <a:t>20/06/2018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88412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E0C227A-0D02-BC4F-AB42-6A43F04A3CC0}" type="datetimeFigureOut">
              <a:rPr lang="en-GB" smtClean="0"/>
              <a:t>20/06/2018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34367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0C227A-0D02-BC4F-AB42-6A43F04A3CC0}" type="datetimeFigureOut">
              <a:rPr lang="en-GB" smtClean="0"/>
              <a:t>20/06/2018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102008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E0C227A-0D02-BC4F-AB42-6A43F04A3CC0}" type="datetimeFigureOut">
              <a:rPr lang="en-GB" smtClean="0"/>
              <a:t>20/06/2018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767312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E0C227A-0D02-BC4F-AB42-6A43F04A3CC0}" type="datetimeFigureOut">
              <a:rPr lang="en-GB" smtClean="0"/>
              <a:t>20/06/2018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583483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E0C227A-0D02-BC4F-AB42-6A43F04A3CC0}" type="datetimeFigureOut">
              <a:rPr lang="en-GB" smtClean="0"/>
              <a:t>20/06/2018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1204079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0C227A-0D02-BC4F-AB42-6A43F04A3CC0}" type="datetimeFigureOut">
              <a:rPr lang="en-GB" smtClean="0"/>
              <a:t>20/06/2018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1222523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C227A-0D02-BC4F-AB42-6A43F04A3CC0}" type="datetimeFigureOut">
              <a:rPr lang="en-GB" smtClean="0"/>
              <a:t>20/06/2018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1982716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C227A-0D02-BC4F-AB42-6A43F04A3CC0}" type="datetimeFigureOut">
              <a:rPr lang="en-GB" smtClean="0"/>
              <a:t>20/06/2018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1008700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E0C227A-0D02-BC4F-AB42-6A43F04A3CC0}" type="datetimeFigureOut">
              <a:rPr lang="en-GB" smtClean="0"/>
              <a:t>20/06/2018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98890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E0C227A-0D02-BC4F-AB42-6A43F04A3CC0}" type="datetimeFigureOut">
              <a:rPr lang="en-GB" smtClean="0"/>
              <a:t>20/06/2018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CC9B49-91D2-C148-A980-876B8E52CFE8}" type="slidenum">
              <a:rPr lang="en-GB" smtClean="0"/>
              <a:t>‹#›</a:t>
            </a:fld>
            <a:endParaRPr lang="en-GB"/>
          </a:p>
        </p:txBody>
      </p:sp>
    </p:spTree>
    <p:extLst>
      <p:ext uri="{BB962C8B-B14F-4D97-AF65-F5344CB8AC3E}">
        <p14:creationId xmlns:p14="http://schemas.microsoft.com/office/powerpoint/2010/main" val="1177500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0C227A-0D02-BC4F-AB42-6A43F04A3CC0}" type="datetimeFigureOut">
              <a:rPr lang="en-GB" smtClean="0"/>
              <a:t>20/06/2018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CC9B49-91D2-C148-A980-876B8E52CFE8}" type="slidenum">
              <a:rPr lang="en-GB" smtClean="0"/>
              <a:t>‹#›</a:t>
            </a:fld>
            <a:endParaRPr lang="en-GB"/>
          </a:p>
        </p:txBody>
      </p:sp>
    </p:spTree>
    <p:extLst>
      <p:ext uri="{BB962C8B-B14F-4D97-AF65-F5344CB8AC3E}">
        <p14:creationId xmlns:p14="http://schemas.microsoft.com/office/powerpoint/2010/main" val="1636779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tif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Language" TargetMode="External"/><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sites.google.com/site/londonrehub/video-2016"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www.telegraph.co.uk/news/picturegalleries/worldnews/8209691/Shiite-Muslims-flagellate-themselves-to-commemorate-Ashura.html?image=6" TargetMode="External"/><Relationship Id="rId2" Type="http://schemas.openxmlformats.org/officeDocument/2006/relationships/image" Target="../media/image21.tiff"/><Relationship Id="rId1" Type="http://schemas.openxmlformats.org/officeDocument/2006/relationships/slideLayout" Target="../slideLayouts/slideLayout1.xml"/><Relationship Id="rId4" Type="http://schemas.openxmlformats.org/officeDocument/2006/relationships/image" Target="../media/image22.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email">
            <a:extLst>
              <a:ext uri="{28A0092B-C50C-407E-A947-70E740481C1C}">
                <a14:useLocalDpi xmlns:a14="http://schemas.microsoft.com/office/drawing/2010/main"/>
              </a:ext>
            </a:extLst>
          </a:blip>
          <a:stretch>
            <a:fillRect/>
          </a:stretch>
        </p:blipFill>
        <p:spPr>
          <a:xfrm>
            <a:off x="1100158" y="323462"/>
            <a:ext cx="2888865" cy="2868917"/>
          </a:xfrm>
          <a:prstGeom prst="rect">
            <a:avLst/>
          </a:prstGeom>
        </p:spPr>
      </p:pic>
      <p:pic>
        <p:nvPicPr>
          <p:cNvPr id="4" name="image13.jpg" descr="http://upload.wikimedia.org/wikipedia/commons/d/d4/Laylat-al-qadr.jpg"/>
          <p:cNvPicPr/>
          <p:nvPr/>
        </p:nvPicPr>
        <p:blipFill>
          <a:blip r:embed="rId3" cstate="email">
            <a:extLst>
              <a:ext uri="{28A0092B-C50C-407E-A947-70E740481C1C}">
                <a14:useLocalDpi xmlns:a14="http://schemas.microsoft.com/office/drawing/2010/main"/>
              </a:ext>
            </a:extLst>
          </a:blip>
          <a:stretch>
            <a:fillRect/>
          </a:stretch>
        </p:blipFill>
        <p:spPr>
          <a:xfrm>
            <a:off x="7828547" y="507433"/>
            <a:ext cx="4058652" cy="2500974"/>
          </a:xfrm>
          <a:prstGeom prst="rect">
            <a:avLst/>
          </a:prstGeom>
          <a:ln w="12700">
            <a:miter lim="400000"/>
          </a:ln>
        </p:spPr>
      </p:pic>
      <p:pic>
        <p:nvPicPr>
          <p:cNvPr id="5" name="Picture 4"/>
          <p:cNvPicPr/>
          <p:nvPr/>
        </p:nvPicPr>
        <p:blipFill>
          <a:blip r:embed="rId4" cstate="email">
            <a:extLst>
              <a:ext uri="{28A0092B-C50C-407E-A947-70E740481C1C}">
                <a14:useLocalDpi xmlns:a14="http://schemas.microsoft.com/office/drawing/2010/main"/>
              </a:ext>
            </a:extLst>
          </a:blip>
          <a:stretch>
            <a:fillRect/>
          </a:stretch>
        </p:blipFill>
        <p:spPr>
          <a:xfrm>
            <a:off x="7159556" y="3560323"/>
            <a:ext cx="4727643" cy="2775396"/>
          </a:xfrm>
          <a:prstGeom prst="rect">
            <a:avLst/>
          </a:prstGeom>
        </p:spPr>
      </p:pic>
      <p:sp>
        <p:nvSpPr>
          <p:cNvPr id="6" name="TextBox 5"/>
          <p:cNvSpPr txBox="1"/>
          <p:nvPr/>
        </p:nvSpPr>
        <p:spPr>
          <a:xfrm>
            <a:off x="4989095" y="691405"/>
            <a:ext cx="2679031" cy="1046440"/>
          </a:xfrm>
          <a:prstGeom prst="rect">
            <a:avLst/>
          </a:prstGeom>
          <a:noFill/>
        </p:spPr>
        <p:txBody>
          <a:bodyPr wrap="square" rtlCol="0">
            <a:spAutoFit/>
          </a:bodyPr>
          <a:lstStyle/>
          <a:p>
            <a:r>
              <a:rPr lang="en-GB" sz="4400" dirty="0"/>
              <a:t>Shi’a Islam</a:t>
            </a:r>
          </a:p>
          <a:p>
            <a:endParaRPr lang="en-GB" dirty="0"/>
          </a:p>
        </p:txBody>
      </p:sp>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19869" y="3560322"/>
            <a:ext cx="4775898" cy="3141245"/>
          </a:xfrm>
          <a:prstGeom prst="rect">
            <a:avLst/>
          </a:prstGeom>
        </p:spPr>
      </p:pic>
    </p:spTree>
    <p:extLst>
      <p:ext uri="{BB962C8B-B14F-4D97-AF65-F5344CB8AC3E}">
        <p14:creationId xmlns:p14="http://schemas.microsoft.com/office/powerpoint/2010/main" val="1190071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06A9A4A3-AD19-7D4A-8061-81B7683D03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112830" y="914399"/>
            <a:ext cx="9859970" cy="5428309"/>
          </a:xfrm>
          <a:prstGeom prst="rect">
            <a:avLst/>
          </a:prstGeom>
          <a:noFill/>
        </p:spPr>
      </p:pic>
      <p:pic>
        <p:nvPicPr>
          <p:cNvPr id="4" name="Picture 3">
            <a:extLst>
              <a:ext uri="{FF2B5EF4-FFF2-40B4-BE49-F238E27FC236}">
                <a16:creationId xmlns:a16="http://schemas.microsoft.com/office/drawing/2014/main" id="{9FA919BE-8FE0-B84E-9277-DC70B4504C27}"/>
              </a:ext>
            </a:extLst>
          </p:cNvPr>
          <p:cNvPicPr>
            <a:picLocks noChangeAspect="1"/>
          </p:cNvPicPr>
          <p:nvPr/>
        </p:nvPicPr>
        <p:blipFill>
          <a:blip r:embed="rId3"/>
          <a:stretch>
            <a:fillRect/>
          </a:stretch>
        </p:blipFill>
        <p:spPr>
          <a:xfrm>
            <a:off x="9359116" y="158750"/>
            <a:ext cx="2636034" cy="1708150"/>
          </a:xfrm>
          <a:prstGeom prst="rect">
            <a:avLst/>
          </a:prstGeom>
        </p:spPr>
      </p:pic>
    </p:spTree>
    <p:extLst>
      <p:ext uri="{BB962C8B-B14F-4D97-AF65-F5344CB8AC3E}">
        <p14:creationId xmlns:p14="http://schemas.microsoft.com/office/powerpoint/2010/main" val="992365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668379" y="208546"/>
            <a:ext cx="8823158" cy="4932715"/>
          </a:xfrm>
          <a:prstGeom prst="rect">
            <a:avLst/>
          </a:prstGeom>
        </p:spPr>
      </p:pic>
      <p:sp>
        <p:nvSpPr>
          <p:cNvPr id="4" name="TextBox 3"/>
          <p:cNvSpPr txBox="1"/>
          <p:nvPr/>
        </p:nvSpPr>
        <p:spPr>
          <a:xfrm>
            <a:off x="1668379" y="5358062"/>
            <a:ext cx="8823158" cy="1015663"/>
          </a:xfrm>
          <a:prstGeom prst="rect">
            <a:avLst/>
          </a:prstGeom>
          <a:noFill/>
        </p:spPr>
        <p:txBody>
          <a:bodyPr wrap="square" rtlCol="0">
            <a:spAutoFit/>
          </a:bodyPr>
          <a:lstStyle/>
          <a:p>
            <a:r>
              <a:rPr lang="en-GB" sz="3200" dirty="0"/>
              <a:t>Shi’a Islam: the Imamate</a:t>
            </a:r>
          </a:p>
          <a:p>
            <a:r>
              <a:rPr lang="en-GB" sz="2800" dirty="0"/>
              <a:t>Muhammad raises the hand of Ali at </a:t>
            </a:r>
            <a:r>
              <a:rPr lang="en-GB" sz="2800" dirty="0" err="1"/>
              <a:t>Ghadir</a:t>
            </a:r>
            <a:r>
              <a:rPr lang="en-GB" sz="2800" dirty="0"/>
              <a:t> </a:t>
            </a:r>
            <a:r>
              <a:rPr lang="en-GB" sz="2800" dirty="0" err="1"/>
              <a:t>Khumm</a:t>
            </a:r>
            <a:r>
              <a:rPr lang="en-GB" sz="2800" dirty="0"/>
              <a:t> </a:t>
            </a:r>
          </a:p>
        </p:txBody>
      </p:sp>
    </p:spTree>
    <p:extLst>
      <p:ext uri="{BB962C8B-B14F-4D97-AF65-F5344CB8AC3E}">
        <p14:creationId xmlns:p14="http://schemas.microsoft.com/office/powerpoint/2010/main" val="2035905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5951" y="576823"/>
            <a:ext cx="2028497" cy="71025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2118673" y="1624870"/>
            <a:ext cx="1942263" cy="7728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4777105" y="1651688"/>
            <a:ext cx="2028822" cy="72030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2238012" y="3729992"/>
            <a:ext cx="2463478" cy="870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7052441" y="1624869"/>
            <a:ext cx="2053702" cy="7849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507238" y="2629133"/>
            <a:ext cx="2091559" cy="8042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p:cNvCxnSpPr/>
          <p:nvPr/>
        </p:nvCxnSpPr>
        <p:spPr>
          <a:xfrm>
            <a:off x="4561491" y="1311561"/>
            <a:ext cx="1" cy="1567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089805" y="1468350"/>
            <a:ext cx="26746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3" idx="0"/>
          </p:cNvCxnSpPr>
          <p:nvPr/>
        </p:nvCxnSpPr>
        <p:spPr>
          <a:xfrm flipH="1">
            <a:off x="3089804" y="1443597"/>
            <a:ext cx="12540" cy="1812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764447" y="1468349"/>
            <a:ext cx="0" cy="203438"/>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794115" y="601307"/>
            <a:ext cx="1912166" cy="615553"/>
          </a:xfrm>
          <a:prstGeom prst="rect">
            <a:avLst/>
          </a:prstGeom>
          <a:noFill/>
        </p:spPr>
        <p:txBody>
          <a:bodyPr wrap="square" rtlCol="0">
            <a:spAutoFit/>
          </a:bodyPr>
          <a:lstStyle/>
          <a:p>
            <a:r>
              <a:rPr lang="en-GB" b="1" dirty="0"/>
              <a:t>Abdul </a:t>
            </a:r>
            <a:r>
              <a:rPr lang="en-GB" b="1" dirty="0" err="1"/>
              <a:t>Mutalib</a:t>
            </a:r>
            <a:endParaRPr lang="en-GB" b="1" dirty="0"/>
          </a:p>
          <a:p>
            <a:r>
              <a:rPr lang="en-GB" sz="1600" dirty="0"/>
              <a:t>(M’s Grandfather)</a:t>
            </a:r>
          </a:p>
        </p:txBody>
      </p:sp>
      <p:sp>
        <p:nvSpPr>
          <p:cNvPr id="27" name="TextBox 26"/>
          <p:cNvSpPr txBox="1"/>
          <p:nvPr/>
        </p:nvSpPr>
        <p:spPr>
          <a:xfrm>
            <a:off x="2146892" y="1634800"/>
            <a:ext cx="1942263" cy="615553"/>
          </a:xfrm>
          <a:prstGeom prst="rect">
            <a:avLst/>
          </a:prstGeom>
          <a:noFill/>
        </p:spPr>
        <p:txBody>
          <a:bodyPr wrap="square" rtlCol="0">
            <a:spAutoFit/>
          </a:bodyPr>
          <a:lstStyle/>
          <a:p>
            <a:r>
              <a:rPr lang="en-GB" b="1" dirty="0"/>
              <a:t>Abu </a:t>
            </a:r>
            <a:r>
              <a:rPr lang="en-GB" b="1" dirty="0" err="1"/>
              <a:t>Tallib</a:t>
            </a:r>
            <a:endParaRPr lang="en-GB" b="1" dirty="0"/>
          </a:p>
          <a:p>
            <a:r>
              <a:rPr lang="en-GB" sz="1600" dirty="0"/>
              <a:t>(M’s Uncle)</a:t>
            </a:r>
          </a:p>
        </p:txBody>
      </p:sp>
      <p:sp>
        <p:nvSpPr>
          <p:cNvPr id="28" name="TextBox 27"/>
          <p:cNvSpPr txBox="1"/>
          <p:nvPr/>
        </p:nvSpPr>
        <p:spPr>
          <a:xfrm>
            <a:off x="4910126" y="1656701"/>
            <a:ext cx="1533914" cy="615553"/>
          </a:xfrm>
          <a:prstGeom prst="rect">
            <a:avLst/>
          </a:prstGeom>
          <a:noFill/>
        </p:spPr>
        <p:txBody>
          <a:bodyPr wrap="square" rtlCol="0">
            <a:spAutoFit/>
          </a:bodyPr>
          <a:lstStyle/>
          <a:p>
            <a:r>
              <a:rPr lang="en-GB" b="1" dirty="0"/>
              <a:t>Abdullah</a:t>
            </a:r>
          </a:p>
          <a:p>
            <a:r>
              <a:rPr lang="en-GB" sz="1600" dirty="0"/>
              <a:t>(M’s Father)</a:t>
            </a:r>
          </a:p>
        </p:txBody>
      </p:sp>
      <p:sp>
        <p:nvSpPr>
          <p:cNvPr id="8" name="TextBox 7"/>
          <p:cNvSpPr txBox="1"/>
          <p:nvPr/>
        </p:nvSpPr>
        <p:spPr>
          <a:xfrm>
            <a:off x="2321518" y="3719686"/>
            <a:ext cx="2467662" cy="861774"/>
          </a:xfrm>
          <a:prstGeom prst="rect">
            <a:avLst/>
          </a:prstGeom>
          <a:noFill/>
        </p:spPr>
        <p:txBody>
          <a:bodyPr wrap="square" rtlCol="0">
            <a:spAutoFit/>
          </a:bodyPr>
          <a:lstStyle/>
          <a:p>
            <a:r>
              <a:rPr lang="en-GB" b="1" dirty="0"/>
              <a:t>Ali</a:t>
            </a:r>
          </a:p>
          <a:p>
            <a:r>
              <a:rPr lang="en-GB" sz="1600" dirty="0"/>
              <a:t>(M’s cousin and son-in-law)</a:t>
            </a:r>
          </a:p>
          <a:p>
            <a:r>
              <a:rPr lang="en-GB" sz="1600" dirty="0">
                <a:solidFill>
                  <a:srgbClr val="FF0000"/>
                </a:solidFill>
              </a:rPr>
              <a:t>(First Imam)</a:t>
            </a:r>
          </a:p>
        </p:txBody>
      </p:sp>
      <p:sp>
        <p:nvSpPr>
          <p:cNvPr id="9" name="TextBox 8"/>
          <p:cNvSpPr txBox="1"/>
          <p:nvPr/>
        </p:nvSpPr>
        <p:spPr>
          <a:xfrm>
            <a:off x="7162892" y="1641311"/>
            <a:ext cx="1912883" cy="615553"/>
          </a:xfrm>
          <a:prstGeom prst="rect">
            <a:avLst/>
          </a:prstGeom>
          <a:noFill/>
        </p:spPr>
        <p:txBody>
          <a:bodyPr wrap="square" rtlCol="0">
            <a:spAutoFit/>
          </a:bodyPr>
          <a:lstStyle/>
          <a:p>
            <a:r>
              <a:rPr lang="en-GB" b="1" dirty="0"/>
              <a:t>Amina</a:t>
            </a:r>
          </a:p>
          <a:p>
            <a:r>
              <a:rPr lang="en-GB" sz="1600" dirty="0"/>
              <a:t>(M’s mother)</a:t>
            </a:r>
          </a:p>
        </p:txBody>
      </p:sp>
      <p:sp>
        <p:nvSpPr>
          <p:cNvPr id="10" name="TextBox 9"/>
          <p:cNvSpPr txBox="1"/>
          <p:nvPr/>
        </p:nvSpPr>
        <p:spPr>
          <a:xfrm>
            <a:off x="6543889" y="2873743"/>
            <a:ext cx="1991710" cy="369332"/>
          </a:xfrm>
          <a:prstGeom prst="rect">
            <a:avLst/>
          </a:prstGeom>
          <a:noFill/>
        </p:spPr>
        <p:txBody>
          <a:bodyPr wrap="square" rtlCol="0">
            <a:spAutoFit/>
          </a:bodyPr>
          <a:lstStyle/>
          <a:p>
            <a:r>
              <a:rPr lang="en-GB" b="1" dirty="0"/>
              <a:t>Muhammad</a:t>
            </a:r>
          </a:p>
        </p:txBody>
      </p:sp>
      <p:sp>
        <p:nvSpPr>
          <p:cNvPr id="14" name="Rectangle 13"/>
          <p:cNvSpPr/>
          <p:nvPr/>
        </p:nvSpPr>
        <p:spPr>
          <a:xfrm>
            <a:off x="5138342" y="3719710"/>
            <a:ext cx="2243227" cy="8709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4028669" y="2688530"/>
            <a:ext cx="2139549" cy="7540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3278037" y="5182738"/>
            <a:ext cx="2333984" cy="861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5989612" y="5182738"/>
            <a:ext cx="2179225" cy="861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4196453" y="2762987"/>
            <a:ext cx="1871797" cy="615553"/>
          </a:xfrm>
          <a:prstGeom prst="rect">
            <a:avLst/>
          </a:prstGeom>
          <a:noFill/>
        </p:spPr>
        <p:txBody>
          <a:bodyPr wrap="square" rtlCol="0">
            <a:spAutoFit/>
          </a:bodyPr>
          <a:lstStyle/>
          <a:p>
            <a:r>
              <a:rPr lang="en-GB" b="1" dirty="0"/>
              <a:t>Khadijah</a:t>
            </a:r>
          </a:p>
          <a:p>
            <a:r>
              <a:rPr lang="en-GB" sz="1600" dirty="0"/>
              <a:t>(M’s first wife)</a:t>
            </a:r>
          </a:p>
        </p:txBody>
      </p:sp>
      <p:sp>
        <p:nvSpPr>
          <p:cNvPr id="23" name="TextBox 22"/>
          <p:cNvSpPr txBox="1"/>
          <p:nvPr/>
        </p:nvSpPr>
        <p:spPr>
          <a:xfrm>
            <a:off x="5310464" y="3787610"/>
            <a:ext cx="2091081" cy="615553"/>
          </a:xfrm>
          <a:prstGeom prst="rect">
            <a:avLst/>
          </a:prstGeom>
          <a:noFill/>
        </p:spPr>
        <p:txBody>
          <a:bodyPr wrap="square" rtlCol="0">
            <a:spAutoFit/>
          </a:bodyPr>
          <a:lstStyle/>
          <a:p>
            <a:r>
              <a:rPr lang="en-GB" b="1" dirty="0"/>
              <a:t>Fatima</a:t>
            </a:r>
          </a:p>
          <a:p>
            <a:r>
              <a:rPr lang="en-GB" sz="1600" dirty="0"/>
              <a:t>(M’s daughter)</a:t>
            </a:r>
          </a:p>
        </p:txBody>
      </p:sp>
      <p:sp>
        <p:nvSpPr>
          <p:cNvPr id="24" name="TextBox 23"/>
          <p:cNvSpPr txBox="1"/>
          <p:nvPr/>
        </p:nvSpPr>
        <p:spPr>
          <a:xfrm>
            <a:off x="3551933" y="5182738"/>
            <a:ext cx="1851253" cy="861774"/>
          </a:xfrm>
          <a:prstGeom prst="rect">
            <a:avLst/>
          </a:prstGeom>
          <a:noFill/>
        </p:spPr>
        <p:txBody>
          <a:bodyPr wrap="square" rtlCol="0">
            <a:spAutoFit/>
          </a:bodyPr>
          <a:lstStyle/>
          <a:p>
            <a:r>
              <a:rPr lang="en-GB" b="1" dirty="0"/>
              <a:t>Hassan</a:t>
            </a:r>
          </a:p>
          <a:p>
            <a:r>
              <a:rPr lang="en-GB" sz="1600" dirty="0"/>
              <a:t>(M’s grandson)</a:t>
            </a:r>
          </a:p>
          <a:p>
            <a:r>
              <a:rPr lang="en-GB" sz="1600" dirty="0">
                <a:solidFill>
                  <a:srgbClr val="FF0000"/>
                </a:solidFill>
              </a:rPr>
              <a:t>(Second Imam)</a:t>
            </a:r>
          </a:p>
        </p:txBody>
      </p:sp>
      <p:sp>
        <p:nvSpPr>
          <p:cNvPr id="25" name="TextBox 24"/>
          <p:cNvSpPr txBox="1"/>
          <p:nvPr/>
        </p:nvSpPr>
        <p:spPr>
          <a:xfrm>
            <a:off x="6140127" y="5249799"/>
            <a:ext cx="1965435" cy="861774"/>
          </a:xfrm>
          <a:prstGeom prst="rect">
            <a:avLst/>
          </a:prstGeom>
          <a:noFill/>
        </p:spPr>
        <p:txBody>
          <a:bodyPr wrap="square" rtlCol="0">
            <a:spAutoFit/>
          </a:bodyPr>
          <a:lstStyle/>
          <a:p>
            <a:r>
              <a:rPr lang="en-GB" b="1" dirty="0"/>
              <a:t>Hussain</a:t>
            </a:r>
          </a:p>
          <a:p>
            <a:r>
              <a:rPr lang="en-GB" sz="1600" dirty="0"/>
              <a:t>(M’s grandson)</a:t>
            </a:r>
          </a:p>
          <a:p>
            <a:r>
              <a:rPr lang="en-GB" sz="1600" dirty="0">
                <a:solidFill>
                  <a:srgbClr val="FF0000"/>
                </a:solidFill>
              </a:rPr>
              <a:t>(Third Imam)</a:t>
            </a:r>
          </a:p>
        </p:txBody>
      </p:sp>
      <p:cxnSp>
        <p:nvCxnSpPr>
          <p:cNvPr id="29" name="Straight Connector 28"/>
          <p:cNvCxnSpPr>
            <a:cxnSpLocks/>
          </p:cNvCxnSpPr>
          <p:nvPr/>
        </p:nvCxnSpPr>
        <p:spPr>
          <a:xfrm>
            <a:off x="6896100" y="2256864"/>
            <a:ext cx="1" cy="372269"/>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785773" y="1794079"/>
            <a:ext cx="200352" cy="369332"/>
          </a:xfrm>
          <a:prstGeom prst="rect">
            <a:avLst/>
          </a:prstGeom>
          <a:noFill/>
        </p:spPr>
        <p:txBody>
          <a:bodyPr wrap="square" rtlCol="0">
            <a:spAutoFit/>
          </a:bodyPr>
          <a:lstStyle/>
          <a:p>
            <a:r>
              <a:rPr lang="en-GB" dirty="0"/>
              <a:t>=</a:t>
            </a:r>
          </a:p>
        </p:txBody>
      </p:sp>
      <p:sp>
        <p:nvSpPr>
          <p:cNvPr id="31" name="TextBox 30"/>
          <p:cNvSpPr txBox="1"/>
          <p:nvPr/>
        </p:nvSpPr>
        <p:spPr>
          <a:xfrm>
            <a:off x="753979" y="62486"/>
            <a:ext cx="10250905" cy="461665"/>
          </a:xfrm>
          <a:prstGeom prst="rect">
            <a:avLst/>
          </a:prstGeom>
          <a:noFill/>
        </p:spPr>
        <p:txBody>
          <a:bodyPr wrap="square" rtlCol="0">
            <a:spAutoFit/>
          </a:bodyPr>
          <a:lstStyle/>
          <a:p>
            <a:pPr algn="ctr"/>
            <a:r>
              <a:rPr lang="en-GB" sz="2400" b="1" dirty="0"/>
              <a:t>Prophet Muhammad’s Family Tree </a:t>
            </a:r>
            <a:r>
              <a:rPr lang="en-GB" sz="2400" b="1" dirty="0">
                <a:solidFill>
                  <a:srgbClr val="FF0000"/>
                </a:solidFill>
              </a:rPr>
              <a:t>(</a:t>
            </a:r>
            <a:r>
              <a:rPr lang="en-GB" sz="2400" b="1" dirty="0" err="1">
                <a:solidFill>
                  <a:srgbClr val="FF0000"/>
                </a:solidFill>
              </a:rPr>
              <a:t>Ahl</a:t>
            </a:r>
            <a:r>
              <a:rPr lang="en-GB" sz="2400" b="1" dirty="0">
                <a:solidFill>
                  <a:srgbClr val="FF0000"/>
                </a:solidFill>
              </a:rPr>
              <a:t> al-Bayt: the Family of the House)</a:t>
            </a:r>
          </a:p>
        </p:txBody>
      </p:sp>
      <p:sp>
        <p:nvSpPr>
          <p:cNvPr id="58" name="TextBox 57"/>
          <p:cNvSpPr txBox="1"/>
          <p:nvPr/>
        </p:nvSpPr>
        <p:spPr>
          <a:xfrm flipH="1">
            <a:off x="6168099" y="2833262"/>
            <a:ext cx="402337" cy="369332"/>
          </a:xfrm>
          <a:prstGeom prst="rect">
            <a:avLst/>
          </a:prstGeom>
          <a:noFill/>
        </p:spPr>
        <p:txBody>
          <a:bodyPr wrap="square" rtlCol="0">
            <a:spAutoFit/>
          </a:bodyPr>
          <a:lstStyle/>
          <a:p>
            <a:r>
              <a:rPr lang="en-GB" dirty="0"/>
              <a:t>=</a:t>
            </a:r>
          </a:p>
        </p:txBody>
      </p:sp>
      <p:cxnSp>
        <p:nvCxnSpPr>
          <p:cNvPr id="60" name="Straight Connector 59"/>
          <p:cNvCxnSpPr>
            <a:cxnSpLocks/>
            <a:stCxn id="58" idx="2"/>
          </p:cNvCxnSpPr>
          <p:nvPr/>
        </p:nvCxnSpPr>
        <p:spPr>
          <a:xfrm>
            <a:off x="6369267" y="3202594"/>
            <a:ext cx="0" cy="491746"/>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cxnSpLocks/>
          </p:cNvCxnSpPr>
          <p:nvPr/>
        </p:nvCxnSpPr>
        <p:spPr>
          <a:xfrm>
            <a:off x="3551933" y="2397729"/>
            <a:ext cx="0" cy="1296611"/>
          </a:xfrm>
          <a:prstGeom prst="line">
            <a:avLst/>
          </a:prstGeom>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4794376" y="3907806"/>
            <a:ext cx="231499" cy="369332"/>
          </a:xfrm>
          <a:prstGeom prst="rect">
            <a:avLst/>
          </a:prstGeom>
          <a:noFill/>
        </p:spPr>
        <p:txBody>
          <a:bodyPr wrap="square" rtlCol="0">
            <a:spAutoFit/>
          </a:bodyPr>
          <a:lstStyle/>
          <a:p>
            <a:r>
              <a:rPr lang="en-GB" dirty="0"/>
              <a:t>=</a:t>
            </a:r>
          </a:p>
        </p:txBody>
      </p:sp>
      <p:cxnSp>
        <p:nvCxnSpPr>
          <p:cNvPr id="72" name="Straight Connector 71"/>
          <p:cNvCxnSpPr/>
          <p:nvPr/>
        </p:nvCxnSpPr>
        <p:spPr>
          <a:xfrm>
            <a:off x="5825193" y="4485093"/>
            <a:ext cx="0" cy="496811"/>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309241" y="4981903"/>
            <a:ext cx="285365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4309241" y="5016700"/>
            <a:ext cx="0" cy="182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162891" y="4981904"/>
            <a:ext cx="0" cy="200835"/>
          </a:xfrm>
          <a:prstGeom prst="line">
            <a:avLst/>
          </a:prstGeom>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2575034" y="6379779"/>
            <a:ext cx="336332" cy="2837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TextBox 82"/>
          <p:cNvSpPr txBox="1"/>
          <p:nvPr/>
        </p:nvSpPr>
        <p:spPr>
          <a:xfrm>
            <a:off x="3195145" y="6379779"/>
            <a:ext cx="2416876" cy="369332"/>
          </a:xfrm>
          <a:prstGeom prst="rect">
            <a:avLst/>
          </a:prstGeom>
          <a:noFill/>
        </p:spPr>
        <p:txBody>
          <a:bodyPr wrap="square" rtlCol="0">
            <a:spAutoFit/>
          </a:bodyPr>
          <a:lstStyle/>
          <a:p>
            <a:r>
              <a:rPr lang="en-GB" dirty="0"/>
              <a:t>= Shi’a beliefs</a:t>
            </a:r>
          </a:p>
        </p:txBody>
      </p:sp>
      <p:sp>
        <p:nvSpPr>
          <p:cNvPr id="44" name="TextBox 43">
            <a:extLst>
              <a:ext uri="{FF2B5EF4-FFF2-40B4-BE49-F238E27FC236}">
                <a16:creationId xmlns:a16="http://schemas.microsoft.com/office/drawing/2014/main" id="{F51F9C50-AE25-0B45-B9CD-885180D72C81}"/>
              </a:ext>
            </a:extLst>
          </p:cNvPr>
          <p:cNvSpPr txBox="1"/>
          <p:nvPr/>
        </p:nvSpPr>
        <p:spPr>
          <a:xfrm>
            <a:off x="9448968" y="2147916"/>
            <a:ext cx="2183842" cy="615553"/>
          </a:xfrm>
          <a:prstGeom prst="rect">
            <a:avLst/>
          </a:prstGeom>
          <a:noFill/>
          <a:ln>
            <a:noFill/>
          </a:ln>
        </p:spPr>
        <p:txBody>
          <a:bodyPr wrap="square" rtlCol="0">
            <a:spAutoFit/>
          </a:bodyPr>
          <a:lstStyle/>
          <a:p>
            <a:r>
              <a:rPr lang="en-GB" b="1" dirty="0"/>
              <a:t>Abu Bakr</a:t>
            </a:r>
          </a:p>
          <a:p>
            <a:r>
              <a:rPr lang="en-GB" sz="1600" dirty="0"/>
              <a:t>(M’s closest companion)</a:t>
            </a:r>
          </a:p>
        </p:txBody>
      </p:sp>
      <p:sp>
        <p:nvSpPr>
          <p:cNvPr id="55" name="Rectangle 54">
            <a:extLst>
              <a:ext uri="{FF2B5EF4-FFF2-40B4-BE49-F238E27FC236}">
                <a16:creationId xmlns:a16="http://schemas.microsoft.com/office/drawing/2014/main" id="{8F22C1CC-C5A2-894C-9BCF-2533C4703CE2}"/>
              </a:ext>
            </a:extLst>
          </p:cNvPr>
          <p:cNvSpPr/>
          <p:nvPr/>
        </p:nvSpPr>
        <p:spPr>
          <a:xfrm>
            <a:off x="9374536" y="2046653"/>
            <a:ext cx="2179565" cy="8042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a:extLst>
              <a:ext uri="{FF2B5EF4-FFF2-40B4-BE49-F238E27FC236}">
                <a16:creationId xmlns:a16="http://schemas.microsoft.com/office/drawing/2014/main" id="{0D441DAD-ADE5-024D-ABA2-137AFF65A9D4}"/>
              </a:ext>
            </a:extLst>
          </p:cNvPr>
          <p:cNvSpPr/>
          <p:nvPr/>
        </p:nvSpPr>
        <p:spPr>
          <a:xfrm>
            <a:off x="8872321" y="3050979"/>
            <a:ext cx="2202465" cy="8042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a:extLst>
              <a:ext uri="{FF2B5EF4-FFF2-40B4-BE49-F238E27FC236}">
                <a16:creationId xmlns:a16="http://schemas.microsoft.com/office/drawing/2014/main" id="{9A0B1A77-895E-B04E-B249-755ECA7B7823}"/>
              </a:ext>
            </a:extLst>
          </p:cNvPr>
          <p:cNvSpPr txBox="1"/>
          <p:nvPr/>
        </p:nvSpPr>
        <p:spPr>
          <a:xfrm>
            <a:off x="8985551" y="3122723"/>
            <a:ext cx="2215849" cy="615553"/>
          </a:xfrm>
          <a:prstGeom prst="rect">
            <a:avLst/>
          </a:prstGeom>
          <a:noFill/>
        </p:spPr>
        <p:txBody>
          <a:bodyPr wrap="square" rtlCol="0">
            <a:spAutoFit/>
          </a:bodyPr>
          <a:lstStyle/>
          <a:p>
            <a:r>
              <a:rPr lang="en-GB" b="1" dirty="0"/>
              <a:t>Aisha </a:t>
            </a:r>
          </a:p>
          <a:p>
            <a:r>
              <a:rPr lang="en-GB" sz="1600" dirty="0"/>
              <a:t>(one of M’s later wives)</a:t>
            </a:r>
          </a:p>
        </p:txBody>
      </p:sp>
      <p:cxnSp>
        <p:nvCxnSpPr>
          <p:cNvPr id="47" name="Straight Connector 46">
            <a:extLst>
              <a:ext uri="{FF2B5EF4-FFF2-40B4-BE49-F238E27FC236}">
                <a16:creationId xmlns:a16="http://schemas.microsoft.com/office/drawing/2014/main" id="{C0A00336-AB4F-4D4C-BF47-A5F2B95C683E}"/>
              </a:ext>
            </a:extLst>
          </p:cNvPr>
          <p:cNvCxnSpPr>
            <a:cxnSpLocks/>
          </p:cNvCxnSpPr>
          <p:nvPr/>
        </p:nvCxnSpPr>
        <p:spPr>
          <a:xfrm flipV="1">
            <a:off x="10254229" y="2850859"/>
            <a:ext cx="0" cy="184573"/>
          </a:xfrm>
          <a:prstGeom prst="line">
            <a:avLst/>
          </a:prstGeom>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4CEDFD88-B21F-DF4A-8EA3-510A52AE111B}"/>
              </a:ext>
            </a:extLst>
          </p:cNvPr>
          <p:cNvSpPr txBox="1"/>
          <p:nvPr/>
        </p:nvSpPr>
        <p:spPr>
          <a:xfrm>
            <a:off x="8603591" y="3086003"/>
            <a:ext cx="236872" cy="369332"/>
          </a:xfrm>
          <a:prstGeom prst="rect">
            <a:avLst/>
          </a:prstGeom>
          <a:noFill/>
        </p:spPr>
        <p:txBody>
          <a:bodyPr wrap="square" rtlCol="0">
            <a:spAutoFit/>
          </a:bodyPr>
          <a:lstStyle/>
          <a:p>
            <a:r>
              <a:rPr lang="en-GB" dirty="0"/>
              <a:t>=</a:t>
            </a:r>
          </a:p>
        </p:txBody>
      </p:sp>
    </p:spTree>
    <p:extLst>
      <p:ext uri="{BB962C8B-B14F-4D97-AF65-F5344CB8AC3E}">
        <p14:creationId xmlns:p14="http://schemas.microsoft.com/office/powerpoint/2010/main" val="1678320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5951" y="576823"/>
            <a:ext cx="2028497" cy="71025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2118673" y="1624870"/>
            <a:ext cx="1942263" cy="7728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4777105" y="1651688"/>
            <a:ext cx="2028822" cy="72030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2238012" y="3729992"/>
            <a:ext cx="2463478" cy="870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7052441" y="1624869"/>
            <a:ext cx="2053702" cy="7849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507238" y="2629133"/>
            <a:ext cx="2091559" cy="8042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p:cNvCxnSpPr/>
          <p:nvPr/>
        </p:nvCxnSpPr>
        <p:spPr>
          <a:xfrm>
            <a:off x="4561491" y="1311561"/>
            <a:ext cx="1" cy="1567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089805" y="1468350"/>
            <a:ext cx="26746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3" idx="0"/>
          </p:cNvCxnSpPr>
          <p:nvPr/>
        </p:nvCxnSpPr>
        <p:spPr>
          <a:xfrm flipH="1">
            <a:off x="3089804" y="1443597"/>
            <a:ext cx="12540" cy="1812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764447" y="1468349"/>
            <a:ext cx="0" cy="20343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321518" y="3719686"/>
            <a:ext cx="2467662" cy="861774"/>
          </a:xfrm>
          <a:prstGeom prst="rect">
            <a:avLst/>
          </a:prstGeom>
          <a:noFill/>
        </p:spPr>
        <p:txBody>
          <a:bodyPr wrap="square" rtlCol="0">
            <a:spAutoFit/>
          </a:bodyPr>
          <a:lstStyle/>
          <a:p>
            <a:r>
              <a:rPr lang="en-GB" b="1" dirty="0"/>
              <a:t>Ali</a:t>
            </a:r>
          </a:p>
          <a:p>
            <a:r>
              <a:rPr lang="en-GB" sz="1600" dirty="0"/>
              <a:t>(M’s cousin and son-in-law)</a:t>
            </a:r>
          </a:p>
          <a:p>
            <a:r>
              <a:rPr lang="en-GB" sz="1600" dirty="0">
                <a:solidFill>
                  <a:srgbClr val="FF0000"/>
                </a:solidFill>
              </a:rPr>
              <a:t>(First Imam)</a:t>
            </a:r>
          </a:p>
        </p:txBody>
      </p:sp>
      <p:sp>
        <p:nvSpPr>
          <p:cNvPr id="10" name="TextBox 9"/>
          <p:cNvSpPr txBox="1"/>
          <p:nvPr/>
        </p:nvSpPr>
        <p:spPr>
          <a:xfrm>
            <a:off x="6543889" y="2873743"/>
            <a:ext cx="1991710" cy="369332"/>
          </a:xfrm>
          <a:prstGeom prst="rect">
            <a:avLst/>
          </a:prstGeom>
          <a:noFill/>
        </p:spPr>
        <p:txBody>
          <a:bodyPr wrap="square" rtlCol="0">
            <a:spAutoFit/>
          </a:bodyPr>
          <a:lstStyle/>
          <a:p>
            <a:r>
              <a:rPr lang="en-GB" b="1" dirty="0"/>
              <a:t>Muhammad</a:t>
            </a:r>
          </a:p>
        </p:txBody>
      </p:sp>
      <p:sp>
        <p:nvSpPr>
          <p:cNvPr id="14" name="Rectangle 13"/>
          <p:cNvSpPr/>
          <p:nvPr/>
        </p:nvSpPr>
        <p:spPr>
          <a:xfrm>
            <a:off x="5138342" y="3719710"/>
            <a:ext cx="2243227" cy="8709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4028669" y="2688530"/>
            <a:ext cx="2139549" cy="7540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3278037" y="5182738"/>
            <a:ext cx="2333984" cy="861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5989612" y="5182738"/>
            <a:ext cx="2179225" cy="861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9" name="Straight Connector 28"/>
          <p:cNvCxnSpPr>
            <a:cxnSpLocks/>
          </p:cNvCxnSpPr>
          <p:nvPr/>
        </p:nvCxnSpPr>
        <p:spPr>
          <a:xfrm>
            <a:off x="6896100" y="2256864"/>
            <a:ext cx="1" cy="372269"/>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785773" y="1794079"/>
            <a:ext cx="200352" cy="369332"/>
          </a:xfrm>
          <a:prstGeom prst="rect">
            <a:avLst/>
          </a:prstGeom>
          <a:noFill/>
        </p:spPr>
        <p:txBody>
          <a:bodyPr wrap="square" rtlCol="0">
            <a:spAutoFit/>
          </a:bodyPr>
          <a:lstStyle/>
          <a:p>
            <a:r>
              <a:rPr lang="en-GB" dirty="0"/>
              <a:t>=</a:t>
            </a:r>
          </a:p>
        </p:txBody>
      </p:sp>
      <p:sp>
        <p:nvSpPr>
          <p:cNvPr id="31" name="TextBox 30"/>
          <p:cNvSpPr txBox="1"/>
          <p:nvPr/>
        </p:nvSpPr>
        <p:spPr>
          <a:xfrm>
            <a:off x="753979" y="62486"/>
            <a:ext cx="10250905" cy="461665"/>
          </a:xfrm>
          <a:prstGeom prst="rect">
            <a:avLst/>
          </a:prstGeom>
          <a:noFill/>
        </p:spPr>
        <p:txBody>
          <a:bodyPr wrap="square" rtlCol="0">
            <a:spAutoFit/>
          </a:bodyPr>
          <a:lstStyle/>
          <a:p>
            <a:pPr algn="ctr"/>
            <a:r>
              <a:rPr lang="en-GB" sz="2400" b="1" dirty="0"/>
              <a:t>Prophet Muhammad’s Family Tree </a:t>
            </a:r>
            <a:r>
              <a:rPr lang="en-GB" sz="2400" b="1" dirty="0">
                <a:solidFill>
                  <a:srgbClr val="FF0000"/>
                </a:solidFill>
              </a:rPr>
              <a:t>(</a:t>
            </a:r>
            <a:r>
              <a:rPr lang="en-GB" sz="2400" b="1" dirty="0" err="1">
                <a:solidFill>
                  <a:srgbClr val="FF0000"/>
                </a:solidFill>
              </a:rPr>
              <a:t>Ahl</a:t>
            </a:r>
            <a:r>
              <a:rPr lang="en-GB" sz="2400" b="1" dirty="0">
                <a:solidFill>
                  <a:srgbClr val="FF0000"/>
                </a:solidFill>
              </a:rPr>
              <a:t> al-Bayt: the Family of the House)</a:t>
            </a:r>
          </a:p>
        </p:txBody>
      </p:sp>
      <p:sp>
        <p:nvSpPr>
          <p:cNvPr id="58" name="TextBox 57"/>
          <p:cNvSpPr txBox="1"/>
          <p:nvPr/>
        </p:nvSpPr>
        <p:spPr>
          <a:xfrm flipH="1">
            <a:off x="6168099" y="2833262"/>
            <a:ext cx="402337" cy="369332"/>
          </a:xfrm>
          <a:prstGeom prst="rect">
            <a:avLst/>
          </a:prstGeom>
          <a:noFill/>
        </p:spPr>
        <p:txBody>
          <a:bodyPr wrap="square" rtlCol="0">
            <a:spAutoFit/>
          </a:bodyPr>
          <a:lstStyle/>
          <a:p>
            <a:r>
              <a:rPr lang="en-GB" dirty="0"/>
              <a:t>=</a:t>
            </a:r>
          </a:p>
        </p:txBody>
      </p:sp>
      <p:cxnSp>
        <p:nvCxnSpPr>
          <p:cNvPr id="60" name="Straight Connector 59"/>
          <p:cNvCxnSpPr>
            <a:cxnSpLocks/>
            <a:stCxn id="58" idx="2"/>
          </p:cNvCxnSpPr>
          <p:nvPr/>
        </p:nvCxnSpPr>
        <p:spPr>
          <a:xfrm>
            <a:off x="6369267" y="3202594"/>
            <a:ext cx="0" cy="491746"/>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a:cxnSpLocks/>
          </p:cNvCxnSpPr>
          <p:nvPr/>
        </p:nvCxnSpPr>
        <p:spPr>
          <a:xfrm>
            <a:off x="3551933" y="2397729"/>
            <a:ext cx="0" cy="1296611"/>
          </a:xfrm>
          <a:prstGeom prst="line">
            <a:avLst/>
          </a:prstGeom>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4794376" y="3907806"/>
            <a:ext cx="231499" cy="369332"/>
          </a:xfrm>
          <a:prstGeom prst="rect">
            <a:avLst/>
          </a:prstGeom>
          <a:noFill/>
        </p:spPr>
        <p:txBody>
          <a:bodyPr wrap="square" rtlCol="0">
            <a:spAutoFit/>
          </a:bodyPr>
          <a:lstStyle/>
          <a:p>
            <a:r>
              <a:rPr lang="en-GB" dirty="0"/>
              <a:t>=</a:t>
            </a:r>
          </a:p>
        </p:txBody>
      </p:sp>
      <p:cxnSp>
        <p:nvCxnSpPr>
          <p:cNvPr id="72" name="Straight Connector 71"/>
          <p:cNvCxnSpPr/>
          <p:nvPr/>
        </p:nvCxnSpPr>
        <p:spPr>
          <a:xfrm>
            <a:off x="5825193" y="4485093"/>
            <a:ext cx="0" cy="496811"/>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309241" y="4981903"/>
            <a:ext cx="285365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4309241" y="5016700"/>
            <a:ext cx="0" cy="182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162891" y="4981904"/>
            <a:ext cx="0" cy="200835"/>
          </a:xfrm>
          <a:prstGeom prst="line">
            <a:avLst/>
          </a:prstGeom>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2575034" y="6379779"/>
            <a:ext cx="336332" cy="2837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TextBox 82"/>
          <p:cNvSpPr txBox="1"/>
          <p:nvPr/>
        </p:nvSpPr>
        <p:spPr>
          <a:xfrm>
            <a:off x="3195145" y="6379779"/>
            <a:ext cx="2416876" cy="369332"/>
          </a:xfrm>
          <a:prstGeom prst="rect">
            <a:avLst/>
          </a:prstGeom>
          <a:noFill/>
        </p:spPr>
        <p:txBody>
          <a:bodyPr wrap="square" rtlCol="0">
            <a:spAutoFit/>
          </a:bodyPr>
          <a:lstStyle/>
          <a:p>
            <a:r>
              <a:rPr lang="en-GB" dirty="0"/>
              <a:t>= Shi’a beliefs</a:t>
            </a:r>
          </a:p>
        </p:txBody>
      </p:sp>
      <p:sp>
        <p:nvSpPr>
          <p:cNvPr id="44" name="TextBox 43">
            <a:extLst>
              <a:ext uri="{FF2B5EF4-FFF2-40B4-BE49-F238E27FC236}">
                <a16:creationId xmlns:a16="http://schemas.microsoft.com/office/drawing/2014/main" id="{F51F9C50-AE25-0B45-B9CD-885180D72C81}"/>
              </a:ext>
            </a:extLst>
          </p:cNvPr>
          <p:cNvSpPr txBox="1"/>
          <p:nvPr/>
        </p:nvSpPr>
        <p:spPr>
          <a:xfrm>
            <a:off x="9448968" y="2147916"/>
            <a:ext cx="2183842" cy="615553"/>
          </a:xfrm>
          <a:prstGeom prst="rect">
            <a:avLst/>
          </a:prstGeom>
          <a:noFill/>
          <a:ln>
            <a:noFill/>
          </a:ln>
        </p:spPr>
        <p:txBody>
          <a:bodyPr wrap="square" rtlCol="0">
            <a:spAutoFit/>
          </a:bodyPr>
          <a:lstStyle/>
          <a:p>
            <a:r>
              <a:rPr lang="en-GB" b="1" dirty="0"/>
              <a:t>Abu Bakr</a:t>
            </a:r>
          </a:p>
          <a:p>
            <a:r>
              <a:rPr lang="en-GB" sz="1600" dirty="0"/>
              <a:t>(M’s closest companion)</a:t>
            </a:r>
          </a:p>
        </p:txBody>
      </p:sp>
      <p:sp>
        <p:nvSpPr>
          <p:cNvPr id="55" name="Rectangle 54">
            <a:extLst>
              <a:ext uri="{FF2B5EF4-FFF2-40B4-BE49-F238E27FC236}">
                <a16:creationId xmlns:a16="http://schemas.microsoft.com/office/drawing/2014/main" id="{8F22C1CC-C5A2-894C-9BCF-2533C4703CE2}"/>
              </a:ext>
            </a:extLst>
          </p:cNvPr>
          <p:cNvSpPr/>
          <p:nvPr/>
        </p:nvSpPr>
        <p:spPr>
          <a:xfrm>
            <a:off x="9374536" y="2046653"/>
            <a:ext cx="2179565" cy="8042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a:extLst>
              <a:ext uri="{FF2B5EF4-FFF2-40B4-BE49-F238E27FC236}">
                <a16:creationId xmlns:a16="http://schemas.microsoft.com/office/drawing/2014/main" id="{0D441DAD-ADE5-024D-ABA2-137AFF65A9D4}"/>
              </a:ext>
            </a:extLst>
          </p:cNvPr>
          <p:cNvSpPr/>
          <p:nvPr/>
        </p:nvSpPr>
        <p:spPr>
          <a:xfrm>
            <a:off x="8872321" y="3050979"/>
            <a:ext cx="2202465" cy="8042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7" name="Straight Connector 46">
            <a:extLst>
              <a:ext uri="{FF2B5EF4-FFF2-40B4-BE49-F238E27FC236}">
                <a16:creationId xmlns:a16="http://schemas.microsoft.com/office/drawing/2014/main" id="{C0A00336-AB4F-4D4C-BF47-A5F2B95C683E}"/>
              </a:ext>
            </a:extLst>
          </p:cNvPr>
          <p:cNvCxnSpPr>
            <a:cxnSpLocks/>
          </p:cNvCxnSpPr>
          <p:nvPr/>
        </p:nvCxnSpPr>
        <p:spPr>
          <a:xfrm flipV="1">
            <a:off x="10254229" y="2850859"/>
            <a:ext cx="0" cy="184573"/>
          </a:xfrm>
          <a:prstGeom prst="line">
            <a:avLst/>
          </a:prstGeom>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4CEDFD88-B21F-DF4A-8EA3-510A52AE111B}"/>
              </a:ext>
            </a:extLst>
          </p:cNvPr>
          <p:cNvSpPr txBox="1"/>
          <p:nvPr/>
        </p:nvSpPr>
        <p:spPr>
          <a:xfrm>
            <a:off x="8603591" y="3086003"/>
            <a:ext cx="236872" cy="369332"/>
          </a:xfrm>
          <a:prstGeom prst="rect">
            <a:avLst/>
          </a:prstGeom>
          <a:noFill/>
        </p:spPr>
        <p:txBody>
          <a:bodyPr wrap="square" rtlCol="0">
            <a:spAutoFit/>
          </a:bodyPr>
          <a:lstStyle/>
          <a:p>
            <a:r>
              <a:rPr lang="en-GB" dirty="0"/>
              <a:t>=</a:t>
            </a:r>
          </a:p>
        </p:txBody>
      </p:sp>
    </p:spTree>
    <p:extLst>
      <p:ext uri="{BB962C8B-B14F-4D97-AF65-F5344CB8AC3E}">
        <p14:creationId xmlns:p14="http://schemas.microsoft.com/office/powerpoint/2010/main" val="992267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6799" y="652664"/>
            <a:ext cx="2028497" cy="71025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590866" y="1596903"/>
            <a:ext cx="1942263" cy="7728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576795" y="2595065"/>
            <a:ext cx="2028822" cy="72030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535381" y="5506787"/>
            <a:ext cx="2463478" cy="870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586799" y="3597397"/>
            <a:ext cx="2053702" cy="7849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2911366" y="652664"/>
            <a:ext cx="2091559" cy="7817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662868" y="747366"/>
            <a:ext cx="1912166" cy="615553"/>
          </a:xfrm>
          <a:prstGeom prst="rect">
            <a:avLst/>
          </a:prstGeom>
          <a:noFill/>
        </p:spPr>
        <p:txBody>
          <a:bodyPr wrap="square" rtlCol="0">
            <a:spAutoFit/>
          </a:bodyPr>
          <a:lstStyle/>
          <a:p>
            <a:r>
              <a:rPr lang="en-GB" b="1" dirty="0"/>
              <a:t>Abdul </a:t>
            </a:r>
            <a:r>
              <a:rPr lang="en-GB" b="1" dirty="0" err="1"/>
              <a:t>Mutalib</a:t>
            </a:r>
            <a:endParaRPr lang="en-GB" b="1" dirty="0"/>
          </a:p>
          <a:p>
            <a:r>
              <a:rPr lang="en-GB" sz="1600" dirty="0"/>
              <a:t>(M’s Grandfather)</a:t>
            </a:r>
          </a:p>
        </p:txBody>
      </p:sp>
      <p:sp>
        <p:nvSpPr>
          <p:cNvPr id="27" name="TextBox 26"/>
          <p:cNvSpPr txBox="1"/>
          <p:nvPr/>
        </p:nvSpPr>
        <p:spPr>
          <a:xfrm>
            <a:off x="720380" y="1606973"/>
            <a:ext cx="1942263" cy="615553"/>
          </a:xfrm>
          <a:prstGeom prst="rect">
            <a:avLst/>
          </a:prstGeom>
          <a:noFill/>
        </p:spPr>
        <p:txBody>
          <a:bodyPr wrap="square" rtlCol="0">
            <a:spAutoFit/>
          </a:bodyPr>
          <a:lstStyle/>
          <a:p>
            <a:r>
              <a:rPr lang="en-GB" b="1" dirty="0"/>
              <a:t>Abu </a:t>
            </a:r>
            <a:r>
              <a:rPr lang="en-GB" b="1" dirty="0" err="1"/>
              <a:t>Tallib</a:t>
            </a:r>
            <a:endParaRPr lang="en-GB" b="1" dirty="0"/>
          </a:p>
          <a:p>
            <a:r>
              <a:rPr lang="en-GB" sz="1600" dirty="0"/>
              <a:t>(M’s Uncle)</a:t>
            </a:r>
          </a:p>
        </p:txBody>
      </p:sp>
      <p:sp>
        <p:nvSpPr>
          <p:cNvPr id="28" name="TextBox 27"/>
          <p:cNvSpPr txBox="1"/>
          <p:nvPr/>
        </p:nvSpPr>
        <p:spPr>
          <a:xfrm>
            <a:off x="641561" y="2603746"/>
            <a:ext cx="1533914" cy="615553"/>
          </a:xfrm>
          <a:prstGeom prst="rect">
            <a:avLst/>
          </a:prstGeom>
          <a:noFill/>
        </p:spPr>
        <p:txBody>
          <a:bodyPr wrap="square" rtlCol="0">
            <a:spAutoFit/>
          </a:bodyPr>
          <a:lstStyle/>
          <a:p>
            <a:r>
              <a:rPr lang="en-GB" b="1" dirty="0"/>
              <a:t>Abdullah</a:t>
            </a:r>
          </a:p>
          <a:p>
            <a:r>
              <a:rPr lang="en-GB" sz="1600" dirty="0"/>
              <a:t>(M’s Father)</a:t>
            </a:r>
          </a:p>
        </p:txBody>
      </p:sp>
      <p:sp>
        <p:nvSpPr>
          <p:cNvPr id="8" name="TextBox 7"/>
          <p:cNvSpPr txBox="1"/>
          <p:nvPr/>
        </p:nvSpPr>
        <p:spPr>
          <a:xfrm>
            <a:off x="533289" y="5515938"/>
            <a:ext cx="2467662" cy="861774"/>
          </a:xfrm>
          <a:prstGeom prst="rect">
            <a:avLst/>
          </a:prstGeom>
          <a:noFill/>
        </p:spPr>
        <p:txBody>
          <a:bodyPr wrap="square" rtlCol="0">
            <a:spAutoFit/>
          </a:bodyPr>
          <a:lstStyle/>
          <a:p>
            <a:r>
              <a:rPr lang="en-GB" b="1" dirty="0"/>
              <a:t>Ali</a:t>
            </a:r>
          </a:p>
          <a:p>
            <a:r>
              <a:rPr lang="en-GB" sz="1600" dirty="0"/>
              <a:t>(M’s cousin and son-in-law)</a:t>
            </a:r>
          </a:p>
          <a:p>
            <a:r>
              <a:rPr lang="en-GB" sz="1600" dirty="0">
                <a:solidFill>
                  <a:srgbClr val="FF0000"/>
                </a:solidFill>
              </a:rPr>
              <a:t>(First Imam)</a:t>
            </a:r>
          </a:p>
        </p:txBody>
      </p:sp>
      <p:sp>
        <p:nvSpPr>
          <p:cNvPr id="9" name="TextBox 8"/>
          <p:cNvSpPr txBox="1"/>
          <p:nvPr/>
        </p:nvSpPr>
        <p:spPr>
          <a:xfrm>
            <a:off x="576795" y="3685599"/>
            <a:ext cx="1912883" cy="615553"/>
          </a:xfrm>
          <a:prstGeom prst="rect">
            <a:avLst/>
          </a:prstGeom>
          <a:noFill/>
        </p:spPr>
        <p:txBody>
          <a:bodyPr wrap="square" rtlCol="0">
            <a:spAutoFit/>
          </a:bodyPr>
          <a:lstStyle/>
          <a:p>
            <a:r>
              <a:rPr lang="en-GB" b="1" dirty="0"/>
              <a:t>Amina</a:t>
            </a:r>
          </a:p>
          <a:p>
            <a:r>
              <a:rPr lang="en-GB" sz="1600" dirty="0"/>
              <a:t>(M’s mother)</a:t>
            </a:r>
          </a:p>
        </p:txBody>
      </p:sp>
      <p:sp>
        <p:nvSpPr>
          <p:cNvPr id="10" name="TextBox 9"/>
          <p:cNvSpPr txBox="1"/>
          <p:nvPr/>
        </p:nvSpPr>
        <p:spPr>
          <a:xfrm>
            <a:off x="3195145" y="870476"/>
            <a:ext cx="1991710" cy="369332"/>
          </a:xfrm>
          <a:prstGeom prst="rect">
            <a:avLst/>
          </a:prstGeom>
          <a:noFill/>
        </p:spPr>
        <p:txBody>
          <a:bodyPr wrap="square" rtlCol="0">
            <a:spAutoFit/>
          </a:bodyPr>
          <a:lstStyle/>
          <a:p>
            <a:r>
              <a:rPr lang="en-GB" b="1" dirty="0"/>
              <a:t>Muhammad</a:t>
            </a:r>
          </a:p>
        </p:txBody>
      </p:sp>
      <p:sp>
        <p:nvSpPr>
          <p:cNvPr id="14" name="Rectangle 13"/>
          <p:cNvSpPr/>
          <p:nvPr/>
        </p:nvSpPr>
        <p:spPr>
          <a:xfrm>
            <a:off x="2911366" y="1618930"/>
            <a:ext cx="2243227" cy="8709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584316" y="4606112"/>
            <a:ext cx="2139549" cy="7540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2860633" y="2647530"/>
            <a:ext cx="2333984" cy="861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2860633" y="3694243"/>
            <a:ext cx="2179225" cy="861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555442" y="4611906"/>
            <a:ext cx="1871797" cy="615553"/>
          </a:xfrm>
          <a:prstGeom prst="rect">
            <a:avLst/>
          </a:prstGeom>
          <a:noFill/>
        </p:spPr>
        <p:txBody>
          <a:bodyPr wrap="square" rtlCol="0">
            <a:spAutoFit/>
          </a:bodyPr>
          <a:lstStyle/>
          <a:p>
            <a:r>
              <a:rPr lang="en-GB" b="1" dirty="0"/>
              <a:t>Khadijah</a:t>
            </a:r>
          </a:p>
          <a:p>
            <a:r>
              <a:rPr lang="en-GB" sz="1600" dirty="0"/>
              <a:t>(M’s wife)</a:t>
            </a:r>
          </a:p>
        </p:txBody>
      </p:sp>
      <p:sp>
        <p:nvSpPr>
          <p:cNvPr id="23" name="TextBox 22"/>
          <p:cNvSpPr txBox="1"/>
          <p:nvPr/>
        </p:nvSpPr>
        <p:spPr>
          <a:xfrm>
            <a:off x="2911366" y="1670968"/>
            <a:ext cx="2091081" cy="615553"/>
          </a:xfrm>
          <a:prstGeom prst="rect">
            <a:avLst/>
          </a:prstGeom>
          <a:noFill/>
        </p:spPr>
        <p:txBody>
          <a:bodyPr wrap="square" rtlCol="0">
            <a:spAutoFit/>
          </a:bodyPr>
          <a:lstStyle/>
          <a:p>
            <a:r>
              <a:rPr lang="en-GB" b="1" dirty="0"/>
              <a:t>Fatima</a:t>
            </a:r>
          </a:p>
          <a:p>
            <a:r>
              <a:rPr lang="en-GB" sz="1600" dirty="0"/>
              <a:t>(M’s daughter)</a:t>
            </a:r>
          </a:p>
        </p:txBody>
      </p:sp>
      <p:sp>
        <p:nvSpPr>
          <p:cNvPr id="24" name="TextBox 23"/>
          <p:cNvSpPr txBox="1"/>
          <p:nvPr/>
        </p:nvSpPr>
        <p:spPr>
          <a:xfrm>
            <a:off x="2808077" y="2657162"/>
            <a:ext cx="1851253" cy="861774"/>
          </a:xfrm>
          <a:prstGeom prst="rect">
            <a:avLst/>
          </a:prstGeom>
          <a:noFill/>
        </p:spPr>
        <p:txBody>
          <a:bodyPr wrap="square" rtlCol="0">
            <a:spAutoFit/>
          </a:bodyPr>
          <a:lstStyle/>
          <a:p>
            <a:r>
              <a:rPr lang="en-GB" b="1" dirty="0"/>
              <a:t>Hassan</a:t>
            </a:r>
          </a:p>
          <a:p>
            <a:r>
              <a:rPr lang="en-GB" sz="1600" dirty="0"/>
              <a:t>(M’s grandson)</a:t>
            </a:r>
          </a:p>
          <a:p>
            <a:r>
              <a:rPr lang="en-GB" sz="1600" dirty="0">
                <a:solidFill>
                  <a:srgbClr val="FF0000"/>
                </a:solidFill>
              </a:rPr>
              <a:t>(Second Imam)</a:t>
            </a:r>
          </a:p>
        </p:txBody>
      </p:sp>
      <p:sp>
        <p:nvSpPr>
          <p:cNvPr id="25" name="TextBox 24"/>
          <p:cNvSpPr txBox="1"/>
          <p:nvPr/>
        </p:nvSpPr>
        <p:spPr>
          <a:xfrm>
            <a:off x="2811963" y="3660547"/>
            <a:ext cx="1965435" cy="861774"/>
          </a:xfrm>
          <a:prstGeom prst="rect">
            <a:avLst/>
          </a:prstGeom>
          <a:noFill/>
        </p:spPr>
        <p:txBody>
          <a:bodyPr wrap="square" rtlCol="0">
            <a:spAutoFit/>
          </a:bodyPr>
          <a:lstStyle/>
          <a:p>
            <a:r>
              <a:rPr lang="en-GB" b="1" dirty="0"/>
              <a:t>Hussain</a:t>
            </a:r>
          </a:p>
          <a:p>
            <a:r>
              <a:rPr lang="en-GB" sz="1600" dirty="0"/>
              <a:t>(M’s grandson)</a:t>
            </a:r>
          </a:p>
          <a:p>
            <a:r>
              <a:rPr lang="en-GB" sz="1600" dirty="0">
                <a:solidFill>
                  <a:srgbClr val="FF0000"/>
                </a:solidFill>
              </a:rPr>
              <a:t>(Third Imam)</a:t>
            </a:r>
          </a:p>
        </p:txBody>
      </p:sp>
      <p:sp>
        <p:nvSpPr>
          <p:cNvPr id="31" name="TextBox 30"/>
          <p:cNvSpPr txBox="1"/>
          <p:nvPr/>
        </p:nvSpPr>
        <p:spPr>
          <a:xfrm>
            <a:off x="753979" y="62486"/>
            <a:ext cx="10250905" cy="461665"/>
          </a:xfrm>
          <a:prstGeom prst="rect">
            <a:avLst/>
          </a:prstGeom>
          <a:noFill/>
        </p:spPr>
        <p:txBody>
          <a:bodyPr wrap="square" rtlCol="0">
            <a:spAutoFit/>
          </a:bodyPr>
          <a:lstStyle/>
          <a:p>
            <a:pPr algn="ctr"/>
            <a:r>
              <a:rPr lang="en-GB" sz="2400" b="1" dirty="0"/>
              <a:t>Prophet Muhammad’s Family Tree </a:t>
            </a:r>
            <a:r>
              <a:rPr lang="en-GB" sz="2400" b="1" dirty="0">
                <a:solidFill>
                  <a:srgbClr val="FF0000"/>
                </a:solidFill>
              </a:rPr>
              <a:t>(</a:t>
            </a:r>
            <a:r>
              <a:rPr lang="en-GB" sz="2400" b="1" dirty="0" err="1">
                <a:solidFill>
                  <a:srgbClr val="FF0000"/>
                </a:solidFill>
              </a:rPr>
              <a:t>Ahl</a:t>
            </a:r>
            <a:r>
              <a:rPr lang="en-GB" sz="2400" b="1" dirty="0">
                <a:solidFill>
                  <a:srgbClr val="FF0000"/>
                </a:solidFill>
              </a:rPr>
              <a:t> al-Bayt: the Family of the House)</a:t>
            </a:r>
          </a:p>
        </p:txBody>
      </p:sp>
      <p:sp>
        <p:nvSpPr>
          <p:cNvPr id="11" name="TextBox 10">
            <a:extLst>
              <a:ext uri="{FF2B5EF4-FFF2-40B4-BE49-F238E27FC236}">
                <a16:creationId xmlns:a16="http://schemas.microsoft.com/office/drawing/2014/main" id="{970940CD-4FD2-014E-B19B-EE4009D99D07}"/>
              </a:ext>
            </a:extLst>
          </p:cNvPr>
          <p:cNvSpPr txBox="1"/>
          <p:nvPr/>
        </p:nvSpPr>
        <p:spPr>
          <a:xfrm>
            <a:off x="5918200" y="747366"/>
            <a:ext cx="2489200" cy="646331"/>
          </a:xfrm>
          <a:prstGeom prst="rect">
            <a:avLst/>
          </a:prstGeom>
          <a:noFill/>
        </p:spPr>
        <p:txBody>
          <a:bodyPr wrap="square" rtlCol="0">
            <a:spAutoFit/>
          </a:bodyPr>
          <a:lstStyle/>
          <a:p>
            <a:r>
              <a:rPr lang="en-GB" b="1" dirty="0"/>
              <a:t>Abu Bakr</a:t>
            </a:r>
          </a:p>
          <a:p>
            <a:r>
              <a:rPr lang="en-GB" dirty="0"/>
              <a:t>(M’s closest companion)</a:t>
            </a:r>
          </a:p>
        </p:txBody>
      </p:sp>
      <p:sp>
        <p:nvSpPr>
          <p:cNvPr id="26" name="Rectangle 25">
            <a:extLst>
              <a:ext uri="{FF2B5EF4-FFF2-40B4-BE49-F238E27FC236}">
                <a16:creationId xmlns:a16="http://schemas.microsoft.com/office/drawing/2014/main" id="{6CDDE02E-A452-0040-BAF7-539B7280F6EB}"/>
              </a:ext>
            </a:extLst>
          </p:cNvPr>
          <p:cNvSpPr/>
          <p:nvPr/>
        </p:nvSpPr>
        <p:spPr>
          <a:xfrm>
            <a:off x="5918200" y="636661"/>
            <a:ext cx="2489200" cy="7817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235AEDD0-7FDB-7449-B6A7-BF3856B95105}"/>
              </a:ext>
            </a:extLst>
          </p:cNvPr>
          <p:cNvSpPr/>
          <p:nvPr/>
        </p:nvSpPr>
        <p:spPr>
          <a:xfrm>
            <a:off x="5918200" y="1718210"/>
            <a:ext cx="2616200" cy="7817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355EA7E-854D-0846-B680-D820CDF8C21D}"/>
              </a:ext>
            </a:extLst>
          </p:cNvPr>
          <p:cNvSpPr txBox="1"/>
          <p:nvPr/>
        </p:nvSpPr>
        <p:spPr>
          <a:xfrm>
            <a:off x="6083300" y="1828800"/>
            <a:ext cx="2451100" cy="646331"/>
          </a:xfrm>
          <a:prstGeom prst="rect">
            <a:avLst/>
          </a:prstGeom>
          <a:noFill/>
        </p:spPr>
        <p:txBody>
          <a:bodyPr wrap="square" rtlCol="0">
            <a:spAutoFit/>
          </a:bodyPr>
          <a:lstStyle/>
          <a:p>
            <a:r>
              <a:rPr lang="en-GB" b="1" dirty="0"/>
              <a:t>Aisha </a:t>
            </a:r>
          </a:p>
          <a:p>
            <a:r>
              <a:rPr lang="en-GB" dirty="0"/>
              <a:t>(one of M’s later wives)</a:t>
            </a:r>
          </a:p>
        </p:txBody>
      </p:sp>
    </p:spTree>
    <p:extLst>
      <p:ext uri="{BB962C8B-B14F-4D97-AF65-F5344CB8AC3E}">
        <p14:creationId xmlns:p14="http://schemas.microsoft.com/office/powerpoint/2010/main" val="329787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52400"/>
            <a:ext cx="7395410" cy="6124754"/>
          </a:xfrm>
          <a:prstGeom prst="rect">
            <a:avLst/>
          </a:prstGeom>
          <a:noFill/>
        </p:spPr>
        <p:txBody>
          <a:bodyPr wrap="square" rtlCol="0">
            <a:spAutoFit/>
          </a:bodyPr>
          <a:lstStyle/>
          <a:p>
            <a:r>
              <a:rPr lang="en-GB" sz="2800" b="1" dirty="0"/>
              <a:t>What does the word ‘Shia’ mean?</a:t>
            </a:r>
          </a:p>
          <a:p>
            <a:endParaRPr lang="en-GB" sz="2800" dirty="0"/>
          </a:p>
          <a:p>
            <a:r>
              <a:rPr lang="en-GB" sz="2800" dirty="0"/>
              <a:t>Shia: literal meaning is ‘supporter of’, ‘party of’ </a:t>
            </a:r>
          </a:p>
          <a:p>
            <a:endParaRPr lang="en-GB" sz="2800" dirty="0"/>
          </a:p>
          <a:p>
            <a:r>
              <a:rPr lang="en-GB" sz="2800" i="1" dirty="0"/>
              <a:t>“Abraham was among his (Noah’s) </a:t>
            </a:r>
            <a:r>
              <a:rPr lang="en-GB" sz="2800" i="1" dirty="0" err="1"/>
              <a:t>shia</a:t>
            </a:r>
            <a:r>
              <a:rPr lang="en-GB" sz="2800" i="1" dirty="0"/>
              <a:t>” </a:t>
            </a:r>
            <a:r>
              <a:rPr lang="en-GB" sz="2800" dirty="0"/>
              <a:t>(Qur’an 37:83)</a:t>
            </a:r>
          </a:p>
          <a:p>
            <a:endParaRPr lang="en-GB" sz="2800" dirty="0"/>
          </a:p>
          <a:p>
            <a:r>
              <a:rPr lang="en-GB" sz="2800" dirty="0"/>
              <a:t> </a:t>
            </a:r>
            <a:r>
              <a:rPr lang="en-GB" sz="2800" i="1" dirty="0"/>
              <a:t>“He (Moses) found two men fighting, one being his </a:t>
            </a:r>
            <a:r>
              <a:rPr lang="en-GB" sz="2800" i="1" dirty="0" err="1"/>
              <a:t>shia</a:t>
            </a:r>
            <a:r>
              <a:rPr lang="en-GB" sz="2800" i="1" dirty="0"/>
              <a:t>, the other his enemy”</a:t>
            </a:r>
            <a:r>
              <a:rPr lang="en-GB" sz="2800" dirty="0"/>
              <a:t> (Qur’an 28:15)</a:t>
            </a:r>
          </a:p>
          <a:p>
            <a:endParaRPr lang="en-GB" sz="2800" dirty="0"/>
          </a:p>
          <a:p>
            <a:r>
              <a:rPr lang="en-GB" sz="2800" dirty="0"/>
              <a:t>Today, a </a:t>
            </a:r>
            <a:r>
              <a:rPr lang="en-GB" sz="2800" dirty="0" err="1"/>
              <a:t>shia</a:t>
            </a:r>
            <a:r>
              <a:rPr lang="en-GB" sz="2800" dirty="0"/>
              <a:t> is short for </a:t>
            </a:r>
            <a:r>
              <a:rPr lang="en-GB" sz="2800" b="1" dirty="0"/>
              <a:t>‘Shia-</a:t>
            </a:r>
            <a:r>
              <a:rPr lang="en-GB" sz="2800" b="1" dirty="0" err="1"/>
              <a:t>tu</a:t>
            </a:r>
            <a:r>
              <a:rPr lang="en-GB" sz="2800" b="1" dirty="0"/>
              <a:t>-Ali’</a:t>
            </a:r>
          </a:p>
          <a:p>
            <a:r>
              <a:rPr lang="en-GB" sz="2800" dirty="0" err="1"/>
              <a:t>ie</a:t>
            </a:r>
            <a:r>
              <a:rPr lang="en-GB" sz="2800" dirty="0"/>
              <a:t> the supporter of Ali; those who support the view that Ali and his progeny are the successors to the Prophet Muhammad</a:t>
            </a:r>
          </a:p>
        </p:txBody>
      </p:sp>
      <p:sp>
        <p:nvSpPr>
          <p:cNvPr id="3" name="AutoShape 2" descr="rl.jp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p:cNvPicPr/>
          <p:nvPr/>
        </p:nvPicPr>
        <p:blipFill>
          <a:blip r:embed="rId2" cstate="email">
            <a:extLst>
              <a:ext uri="{28A0092B-C50C-407E-A947-70E740481C1C}">
                <a14:useLocalDpi xmlns:a14="http://schemas.microsoft.com/office/drawing/2010/main"/>
              </a:ext>
            </a:extLst>
          </a:blip>
          <a:srcRect/>
          <a:stretch>
            <a:fillRect/>
          </a:stretch>
        </p:blipFill>
        <p:spPr bwMode="auto">
          <a:xfrm>
            <a:off x="7956885" y="705852"/>
            <a:ext cx="3898232" cy="5935579"/>
          </a:xfrm>
          <a:prstGeom prst="rect">
            <a:avLst/>
          </a:prstGeom>
          <a:noFill/>
          <a:ln>
            <a:noFill/>
          </a:ln>
        </p:spPr>
      </p:pic>
    </p:spTree>
    <p:extLst>
      <p:ext uri="{BB962C8B-B14F-4D97-AF65-F5344CB8AC3E}">
        <p14:creationId xmlns:p14="http://schemas.microsoft.com/office/powerpoint/2010/main" val="182249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720682" y="256674"/>
            <a:ext cx="5499100" cy="6096000"/>
          </a:xfrm>
          <a:prstGeom prst="rect">
            <a:avLst/>
          </a:prstGeom>
        </p:spPr>
      </p:pic>
      <p:sp>
        <p:nvSpPr>
          <p:cNvPr id="4" name="TextBox 3"/>
          <p:cNvSpPr txBox="1"/>
          <p:nvPr/>
        </p:nvSpPr>
        <p:spPr>
          <a:xfrm>
            <a:off x="842921" y="1128201"/>
            <a:ext cx="4363454" cy="4832092"/>
          </a:xfrm>
          <a:prstGeom prst="rect">
            <a:avLst/>
          </a:prstGeom>
          <a:noFill/>
        </p:spPr>
        <p:txBody>
          <a:bodyPr wrap="square" rtlCol="0">
            <a:spAutoFit/>
          </a:bodyPr>
          <a:lstStyle/>
          <a:p>
            <a:r>
              <a:rPr lang="en-GB" sz="2800" b="1" dirty="0" err="1"/>
              <a:t>Ahl</a:t>
            </a:r>
            <a:r>
              <a:rPr lang="en-GB" sz="2800" b="1" dirty="0"/>
              <a:t> al-Bayt</a:t>
            </a:r>
          </a:p>
          <a:p>
            <a:endParaRPr lang="en-GB" sz="2800" dirty="0"/>
          </a:p>
          <a:p>
            <a:r>
              <a:rPr lang="en-GB" sz="2800" dirty="0"/>
              <a:t>Muhammad's family and descendants are known as </a:t>
            </a:r>
            <a:r>
              <a:rPr lang="en-GB" sz="2800" dirty="0" err="1"/>
              <a:t>Ahl</a:t>
            </a:r>
            <a:r>
              <a:rPr lang="en-GB" sz="2800" dirty="0"/>
              <a:t> al-Bayt (literally: ‘People of the House’) </a:t>
            </a:r>
          </a:p>
          <a:p>
            <a:endParaRPr lang="en-GB" sz="2800" dirty="0"/>
          </a:p>
          <a:p>
            <a:r>
              <a:rPr lang="en-GB" sz="2800" dirty="0"/>
              <a:t>These are the names of all 12 Imams (descendants of Imam Ali) written in the form of </a:t>
            </a:r>
            <a:r>
              <a:rPr lang="en-GB" sz="2800" dirty="0">
                <a:hlinkClick r:id="rId3"/>
              </a:rPr>
              <a:t>Arabic name </a:t>
            </a:r>
            <a:r>
              <a:rPr lang="en-GB" sz="2800" b="1" dirty="0">
                <a:hlinkClick r:id="rId3"/>
              </a:rPr>
              <a:t>على</a:t>
            </a:r>
            <a:r>
              <a:rPr lang="en-GB" sz="2800" dirty="0">
                <a:hlinkClick r:id="rId3"/>
              </a:rPr>
              <a:t> 'Ali'</a:t>
            </a:r>
            <a:endParaRPr lang="en-GB" sz="2800" dirty="0"/>
          </a:p>
        </p:txBody>
      </p:sp>
      <p:sp>
        <p:nvSpPr>
          <p:cNvPr id="2" name="TextBox 1"/>
          <p:cNvSpPr txBox="1"/>
          <p:nvPr/>
        </p:nvSpPr>
        <p:spPr>
          <a:xfrm>
            <a:off x="328613" y="400050"/>
            <a:ext cx="6457950" cy="584775"/>
          </a:xfrm>
          <a:prstGeom prst="rect">
            <a:avLst/>
          </a:prstGeom>
          <a:noFill/>
        </p:spPr>
        <p:txBody>
          <a:bodyPr wrap="square" rtlCol="0">
            <a:spAutoFit/>
          </a:bodyPr>
          <a:lstStyle/>
          <a:p>
            <a:r>
              <a:rPr lang="en-GB" sz="3200" b="1" dirty="0"/>
              <a:t>Shi’a beliefs</a:t>
            </a:r>
          </a:p>
        </p:txBody>
      </p:sp>
    </p:spTree>
    <p:extLst>
      <p:ext uri="{BB962C8B-B14F-4D97-AF65-F5344CB8AC3E}">
        <p14:creationId xmlns:p14="http://schemas.microsoft.com/office/powerpoint/2010/main" val="109372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a:ext>
            </a:extLst>
          </a:blip>
          <a:srcRect/>
          <a:stretch>
            <a:fillRect/>
          </a:stretch>
        </p:blipFill>
        <p:spPr bwMode="auto">
          <a:xfrm>
            <a:off x="1668379" y="0"/>
            <a:ext cx="9111916" cy="6593305"/>
          </a:xfrm>
          <a:prstGeom prst="rect">
            <a:avLst/>
          </a:prstGeom>
          <a:noFill/>
          <a:ln>
            <a:noFill/>
          </a:ln>
        </p:spPr>
      </p:pic>
    </p:spTree>
    <p:extLst>
      <p:ext uri="{BB962C8B-B14F-4D97-AF65-F5344CB8AC3E}">
        <p14:creationId xmlns:p14="http://schemas.microsoft.com/office/powerpoint/2010/main" val="1001466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79720" y="0"/>
            <a:ext cx="8831180" cy="5887453"/>
          </a:xfrm>
          <a:prstGeom prst="rect">
            <a:avLst/>
          </a:prstGeom>
        </p:spPr>
      </p:pic>
      <p:sp>
        <p:nvSpPr>
          <p:cNvPr id="3" name="TextBox 2"/>
          <p:cNvSpPr txBox="1"/>
          <p:nvPr/>
        </p:nvSpPr>
        <p:spPr>
          <a:xfrm>
            <a:off x="1074821" y="5967663"/>
            <a:ext cx="10716126" cy="954107"/>
          </a:xfrm>
          <a:prstGeom prst="rect">
            <a:avLst/>
          </a:prstGeom>
          <a:noFill/>
        </p:spPr>
        <p:txBody>
          <a:bodyPr wrap="square" rtlCol="0">
            <a:spAutoFit/>
          </a:bodyPr>
          <a:lstStyle/>
          <a:p>
            <a:r>
              <a:rPr lang="en-GB" sz="2800" dirty="0" err="1"/>
              <a:t>Zameer</a:t>
            </a:r>
            <a:r>
              <a:rPr lang="en-GB" sz="2800" dirty="0"/>
              <a:t> Hussain video: Crash course in Shi’a Islam</a:t>
            </a:r>
          </a:p>
          <a:p>
            <a:r>
              <a:rPr lang="en-GB" sz="2800" dirty="0">
                <a:hlinkClick r:id="rId3"/>
              </a:rPr>
              <a:t>https://sites.google.com/site/londonrehub/video-2016</a:t>
            </a:r>
            <a:endParaRPr lang="en-GB" sz="2800" dirty="0"/>
          </a:p>
        </p:txBody>
      </p:sp>
    </p:spTree>
    <p:extLst>
      <p:ext uri="{BB962C8B-B14F-4D97-AF65-F5344CB8AC3E}">
        <p14:creationId xmlns:p14="http://schemas.microsoft.com/office/powerpoint/2010/main" val="744878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6883" y="288757"/>
            <a:ext cx="11341769" cy="6401753"/>
          </a:xfrm>
          <a:prstGeom prst="rect">
            <a:avLst/>
          </a:prstGeom>
          <a:noFill/>
        </p:spPr>
        <p:txBody>
          <a:bodyPr wrap="square" rtlCol="0">
            <a:spAutoFit/>
          </a:bodyPr>
          <a:lstStyle/>
          <a:p>
            <a:pPr>
              <a:defRPr/>
            </a:pPr>
            <a:r>
              <a:rPr lang="en-US" altLang="en-US" sz="2800" dirty="0"/>
              <a:t>Sunni Islam</a:t>
            </a:r>
          </a:p>
          <a:p>
            <a:pPr marL="457200" indent="-457200">
              <a:buFont typeface="Courier New" charset="0"/>
              <a:buChar char="o"/>
              <a:defRPr/>
            </a:pPr>
            <a:r>
              <a:rPr lang="en-US" altLang="en-US" sz="2800" dirty="0"/>
              <a:t>Movement can be identified in differences with the Shi'a </a:t>
            </a:r>
          </a:p>
          <a:p>
            <a:pPr marL="457200" indent="-457200">
              <a:buFont typeface="Courier New" charset="0"/>
              <a:buChar char="o"/>
              <a:defRPr/>
            </a:pPr>
            <a:r>
              <a:rPr lang="en-US" altLang="en-US" sz="2800" dirty="0"/>
              <a:t>Dominating continuously since 661CE </a:t>
            </a:r>
          </a:p>
          <a:p>
            <a:pPr marL="457200" indent="-457200">
              <a:buFont typeface="Courier New" charset="0"/>
              <a:buChar char="o"/>
              <a:defRPr/>
            </a:pPr>
            <a:r>
              <a:rPr lang="en-US" altLang="en-US" sz="2800" dirty="0"/>
              <a:t>Sunni Islam claims to be continuation of revelations passed to Muhammad</a:t>
            </a:r>
          </a:p>
          <a:p>
            <a:pPr marL="457200" indent="-457200">
              <a:buFont typeface="Courier New" charset="0"/>
              <a:buChar char="o"/>
              <a:defRPr/>
            </a:pPr>
            <a:r>
              <a:rPr lang="en-US" altLang="en-US" sz="2800" dirty="0"/>
              <a:t>Believe Caliphs did not have to be from the Prophet’s family</a:t>
            </a:r>
          </a:p>
          <a:p>
            <a:pPr marL="457200" indent="-457200">
              <a:buFont typeface="Courier New" charset="0"/>
              <a:buChar char="o"/>
              <a:defRPr/>
            </a:pPr>
            <a:r>
              <a:rPr lang="en-US" altLang="en-US" sz="2800" dirty="0"/>
              <a:t>Believe Prophet did not designate a successor and his </a:t>
            </a:r>
            <a:r>
              <a:rPr lang="en-US" altLang="en-US" sz="2800" dirty="0" err="1"/>
              <a:t>sunnah</a:t>
            </a:r>
            <a:r>
              <a:rPr lang="en-US" altLang="en-US" sz="2800" dirty="0"/>
              <a:t> were based on mandated elections, which they wanted to abide to</a:t>
            </a:r>
          </a:p>
          <a:p>
            <a:pPr marL="457200" indent="-457200">
              <a:buFont typeface="Courier New" charset="0"/>
              <a:buChar char="o"/>
              <a:defRPr/>
            </a:pPr>
            <a:r>
              <a:rPr lang="en-US" altLang="en-US" sz="2800" dirty="0"/>
              <a:t>Believe that any good Muslim can be a leader</a:t>
            </a:r>
          </a:p>
          <a:p>
            <a:pPr marL="457200" indent="-457200">
              <a:buFont typeface="Courier New" charset="0"/>
              <a:buChar char="o"/>
              <a:defRPr/>
            </a:pPr>
            <a:r>
              <a:rPr lang="en-US" altLang="en-US" sz="2800" dirty="0"/>
              <a:t>Leaders come from agreements of consensus and do not recognize special sacred wisdom in their leaders</a:t>
            </a:r>
          </a:p>
          <a:p>
            <a:pPr marL="457200" indent="-457200">
              <a:buFont typeface="Courier New" charset="0"/>
              <a:buChar char="o"/>
              <a:defRPr/>
            </a:pPr>
            <a:r>
              <a:rPr lang="en-US" altLang="en-US" sz="2800" dirty="0"/>
              <a:t>Believe that ‘Ali is not a “divine light” from the Prophet</a:t>
            </a:r>
          </a:p>
          <a:p>
            <a:pPr marL="457200" indent="-457200">
              <a:buFont typeface="Courier New" charset="0"/>
              <a:buChar char="o"/>
              <a:defRPr/>
            </a:pPr>
            <a:r>
              <a:rPr lang="en-US" altLang="en-US" sz="2800" dirty="0"/>
              <a:t>Importance of Sunnah (meaning “customs” included in Hadiths)</a:t>
            </a:r>
          </a:p>
          <a:p>
            <a:pPr marL="457200" indent="-457200">
              <a:buFont typeface="Courier New" charset="0"/>
              <a:buChar char="o"/>
              <a:defRPr/>
            </a:pPr>
            <a:r>
              <a:rPr lang="en-US" altLang="en-US" sz="2800" dirty="0"/>
              <a:t>Shari’ah: Islamic law was established</a:t>
            </a:r>
          </a:p>
          <a:p>
            <a:endParaRPr lang="en-GB" dirty="0"/>
          </a:p>
        </p:txBody>
      </p:sp>
    </p:spTree>
    <p:extLst>
      <p:ext uri="{BB962C8B-B14F-4D97-AF65-F5344CB8AC3E}">
        <p14:creationId xmlns:p14="http://schemas.microsoft.com/office/powerpoint/2010/main" val="7550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8548" y="112295"/>
            <a:ext cx="11598441" cy="6832640"/>
          </a:xfrm>
          <a:prstGeom prst="rect">
            <a:avLst/>
          </a:prstGeom>
          <a:noFill/>
        </p:spPr>
        <p:txBody>
          <a:bodyPr wrap="square" rtlCol="0">
            <a:spAutoFit/>
          </a:bodyPr>
          <a:lstStyle/>
          <a:p>
            <a:pPr>
              <a:defRPr/>
            </a:pPr>
            <a:r>
              <a:rPr lang="en-US" altLang="en-US" sz="2800" dirty="0"/>
              <a:t>Shi’a</a:t>
            </a:r>
          </a:p>
          <a:p>
            <a:pPr marL="457200" indent="-457200">
              <a:buFont typeface="Wingdings" charset="2"/>
              <a:buChar char="§"/>
              <a:defRPr/>
            </a:pPr>
            <a:r>
              <a:rPr lang="en-US" altLang="en-US" sz="2800" dirty="0"/>
              <a:t>Believe in Muhammad’s teachings and religious guidance of his family, which is referred to </a:t>
            </a:r>
            <a:r>
              <a:rPr lang="en-US" altLang="en-US" sz="2800" dirty="0" err="1"/>
              <a:t>Ahl</a:t>
            </a:r>
            <a:r>
              <a:rPr lang="en-US" altLang="en-US" sz="2800" dirty="0"/>
              <a:t> al-Bayt</a:t>
            </a:r>
          </a:p>
          <a:p>
            <a:pPr marL="457200" indent="-457200">
              <a:buFont typeface="Wingdings" charset="2"/>
              <a:buChar char="§"/>
              <a:defRPr/>
            </a:pPr>
            <a:r>
              <a:rPr lang="en-US" altLang="en-US" sz="2800" dirty="0"/>
              <a:t>Bloodline continues through daughter, Fatima, and Son-in-law/cousin, ‘Ali</a:t>
            </a:r>
          </a:p>
          <a:p>
            <a:pPr marL="457200" indent="-457200">
              <a:buFont typeface="Wingdings" charset="2"/>
              <a:buChar char="§"/>
              <a:defRPr/>
            </a:pPr>
            <a:r>
              <a:rPr lang="en-US" altLang="en-US" sz="2800" dirty="0"/>
              <a:t>Believe descendants are Imams fathered by Ali</a:t>
            </a:r>
          </a:p>
          <a:p>
            <a:pPr marL="457200" indent="-457200">
              <a:buFont typeface="Wingdings" charset="2"/>
              <a:buChar char="§"/>
              <a:defRPr/>
            </a:pPr>
            <a:r>
              <a:rPr lang="en-US" altLang="en-US" sz="2800" dirty="0"/>
              <a:t>First three rulings of Sunni Caliphs is seen as an occurrence in history and not something that is connected to faith</a:t>
            </a:r>
          </a:p>
          <a:p>
            <a:pPr marL="457200" indent="-457200">
              <a:buFont typeface="Wingdings" charset="2"/>
              <a:buChar char="§"/>
              <a:defRPr/>
            </a:pPr>
            <a:r>
              <a:rPr lang="en-US" altLang="en-US" sz="2800" dirty="0"/>
              <a:t>Muhammad directed Ali as successor on many occasions; he is the rightful leader of Muslim faith</a:t>
            </a:r>
          </a:p>
          <a:p>
            <a:pPr marL="457200" indent="-457200">
              <a:buFont typeface="Wingdings" charset="2"/>
              <a:buChar char="§"/>
              <a:defRPr/>
            </a:pPr>
            <a:r>
              <a:rPr lang="en-US" altLang="en-US" sz="2800" dirty="0"/>
              <a:t>Ali is seen as a divinely appointed imam</a:t>
            </a:r>
          </a:p>
          <a:p>
            <a:pPr marL="457200" indent="-457200">
              <a:buFont typeface="Wingdings" charset="2"/>
              <a:buChar char="§"/>
              <a:defRPr/>
            </a:pPr>
            <a:r>
              <a:rPr lang="en-US" altLang="en-US" sz="2800" dirty="0"/>
              <a:t>Ali has power to add to Hadith and continue newly found beliefs of Islam</a:t>
            </a:r>
          </a:p>
          <a:p>
            <a:pPr marL="457200" indent="-457200">
              <a:buFont typeface="Wingdings" charset="2"/>
              <a:buChar char="§"/>
              <a:defRPr/>
            </a:pPr>
            <a:r>
              <a:rPr lang="en-US" altLang="en-US" sz="2800" dirty="0"/>
              <a:t>Shi'a believe in holy books after the Quran, including the </a:t>
            </a:r>
            <a:r>
              <a:rPr lang="en-US" altLang="en-US" sz="2800" dirty="0" err="1"/>
              <a:t>Mushaf</a:t>
            </a:r>
            <a:r>
              <a:rPr lang="en-US" altLang="en-US" sz="2800" dirty="0"/>
              <a:t> Fatima (Book of Fatima), Al-</a:t>
            </a:r>
            <a:r>
              <a:rPr lang="en-US" altLang="en-US" sz="2800" dirty="0" err="1"/>
              <a:t>Jamia</a:t>
            </a:r>
            <a:r>
              <a:rPr lang="en-US" altLang="en-US" sz="2800" dirty="0"/>
              <a:t>, and Al-</a:t>
            </a:r>
            <a:r>
              <a:rPr lang="en-US" altLang="en-US" sz="2800" dirty="0" err="1"/>
              <a:t>Jafr</a:t>
            </a:r>
            <a:r>
              <a:rPr lang="en-US" altLang="en-US" sz="2800" dirty="0"/>
              <a:t> (The Parchment) </a:t>
            </a:r>
          </a:p>
          <a:p>
            <a:pPr marL="457200" indent="-457200">
              <a:buFont typeface="Wingdings" charset="2"/>
              <a:buChar char="§"/>
              <a:defRPr/>
            </a:pPr>
            <a:r>
              <a:rPr lang="en-US" altLang="en-US" sz="2800" dirty="0"/>
              <a:t>Branches in Shi'a: </a:t>
            </a:r>
            <a:r>
              <a:rPr lang="en-US" altLang="en-US" sz="2800" dirty="0" err="1"/>
              <a:t>Twelvers</a:t>
            </a:r>
            <a:r>
              <a:rPr lang="en-US" altLang="en-US" sz="2800" dirty="0"/>
              <a:t>: Twelve rightful Imams and Alawites: believe ‘Ali is the incarnation of God</a:t>
            </a:r>
          </a:p>
          <a:p>
            <a:endParaRPr lang="en-GB" dirty="0"/>
          </a:p>
        </p:txBody>
      </p:sp>
    </p:spTree>
    <p:extLst>
      <p:ext uri="{BB962C8B-B14F-4D97-AF65-F5344CB8AC3E}">
        <p14:creationId xmlns:p14="http://schemas.microsoft.com/office/powerpoint/2010/main" val="205197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596" y="145733"/>
            <a:ext cx="10476167" cy="6555641"/>
          </a:xfrm>
          <a:prstGeom prst="rect">
            <a:avLst/>
          </a:prstGeom>
          <a:noFill/>
        </p:spPr>
        <p:txBody>
          <a:bodyPr wrap="square" rtlCol="0">
            <a:spAutoFit/>
          </a:bodyPr>
          <a:lstStyle/>
          <a:p>
            <a:r>
              <a:rPr lang="en-GB" sz="2800" b="1" dirty="0"/>
              <a:t>Shi’a teachings: Prophets and Imams</a:t>
            </a:r>
          </a:p>
          <a:p>
            <a:endParaRPr lang="en-GB" sz="2800" dirty="0"/>
          </a:p>
          <a:p>
            <a:r>
              <a:rPr lang="en-GB" sz="2800" dirty="0"/>
              <a:t>God chooses certain human beings and purifies them to become the recipients and conduits of knowledge and guidance for the sake of others</a:t>
            </a:r>
          </a:p>
          <a:p>
            <a:r>
              <a:rPr lang="en-GB" sz="2800" dirty="0"/>
              <a:t>Those people who receive the ultimate degree of this light are the Prophets and their co-workers the Imams </a:t>
            </a:r>
          </a:p>
          <a:p>
            <a:r>
              <a:rPr lang="en-GB" sz="2800" dirty="0"/>
              <a:t>Their purification is such that they are without any kind of sin from birth onwards</a:t>
            </a:r>
          </a:p>
          <a:p>
            <a:r>
              <a:rPr lang="en-GB" sz="2800" dirty="0"/>
              <a:t>The intensity of their knowledge shows them the consequences of sin and thus they do not sin throughout their lives</a:t>
            </a:r>
          </a:p>
          <a:p>
            <a:r>
              <a:rPr lang="en-GB" sz="2800" dirty="0"/>
              <a:t>They are sinless (impeccable) and also free from error (infallible); the technical Arabic term used is </a:t>
            </a:r>
            <a:r>
              <a:rPr lang="en-GB" sz="2800" dirty="0" err="1"/>
              <a:t>ma'sum</a:t>
            </a:r>
            <a:r>
              <a:rPr lang="en-GB" sz="2800" dirty="0"/>
              <a:t> </a:t>
            </a:r>
          </a:p>
          <a:p>
            <a:r>
              <a:rPr lang="en-GB" sz="2800" dirty="0"/>
              <a:t>They are thus free from any doubt or weakness, and empowered and purified by God to become guides to the rest of humankind</a:t>
            </a:r>
          </a:p>
        </p:txBody>
      </p:sp>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10028354" y="308094"/>
            <a:ext cx="2471740" cy="1855554"/>
          </a:xfrm>
          <a:prstGeom prst="rect">
            <a:avLst/>
          </a:prstGeom>
        </p:spPr>
      </p:pic>
    </p:spTree>
    <p:extLst>
      <p:ext uri="{BB962C8B-B14F-4D97-AF65-F5344CB8AC3E}">
        <p14:creationId xmlns:p14="http://schemas.microsoft.com/office/powerpoint/2010/main" val="158919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1168" y="146304"/>
            <a:ext cx="10757345" cy="6740307"/>
          </a:xfrm>
          <a:prstGeom prst="rect">
            <a:avLst/>
          </a:prstGeom>
          <a:noFill/>
        </p:spPr>
        <p:txBody>
          <a:bodyPr wrap="square" rtlCol="0">
            <a:spAutoFit/>
          </a:bodyPr>
          <a:lstStyle/>
          <a:p>
            <a:r>
              <a:rPr lang="en-GB" sz="2400" b="1" dirty="0"/>
              <a:t>Shi’a teachings on </a:t>
            </a:r>
            <a:r>
              <a:rPr lang="en-GB" sz="2400" b="1" dirty="0" err="1"/>
              <a:t>Prophethood</a:t>
            </a:r>
            <a:r>
              <a:rPr lang="en-GB" sz="2400" b="1" dirty="0"/>
              <a:t> and Imamate</a:t>
            </a:r>
          </a:p>
          <a:p>
            <a:r>
              <a:rPr lang="en-GB" sz="2400" dirty="0"/>
              <a:t>God showed through the Qur'an and Muhammad’s own words and actions that his successors should come from the </a:t>
            </a:r>
            <a:r>
              <a:rPr lang="en-GB" sz="2400" dirty="0" err="1"/>
              <a:t>Ahl</a:t>
            </a:r>
            <a:r>
              <a:rPr lang="en-GB" sz="2400" dirty="0"/>
              <a:t> al-Bayt</a:t>
            </a:r>
          </a:p>
          <a:p>
            <a:r>
              <a:rPr lang="en-GB" sz="2400" dirty="0"/>
              <a:t>The term </a:t>
            </a:r>
            <a:r>
              <a:rPr lang="en-GB" sz="2400" dirty="0" err="1"/>
              <a:t>Ahl</a:t>
            </a:r>
            <a:r>
              <a:rPr lang="en-GB" sz="2400" dirty="0"/>
              <a:t> al-Bayt literally means the household or family of Muhammad and technically refers to a group of his blood descendants through his daughter Fatima and her husband, Ali, who was also the cousin of Muhammad (they shared a common grandfather)</a:t>
            </a:r>
          </a:p>
          <a:p>
            <a:r>
              <a:rPr lang="en-GB" sz="2400" dirty="0"/>
              <a:t>God chose and blessed the </a:t>
            </a:r>
            <a:r>
              <a:rPr lang="en-GB" sz="2400" dirty="0" err="1"/>
              <a:t>Ahl</a:t>
            </a:r>
            <a:r>
              <a:rPr lang="en-GB" sz="2400" dirty="0"/>
              <a:t> al-Bayt and their descendants for spiritual leadership of the Muslim community, the Imamate, just as earlier God had chosen Abraham and his family to bring forth a line of Prophets</a:t>
            </a:r>
          </a:p>
          <a:p>
            <a:r>
              <a:rPr lang="en-GB" sz="2400" dirty="0"/>
              <a:t>Ali was appointed by God to be the first in the line of successors to Muhammad, the line of Imams. According to the majority school amongst the Shi'a, there were twelve Imams in this line</a:t>
            </a:r>
          </a:p>
          <a:p>
            <a:r>
              <a:rPr lang="en-GB" sz="2400" dirty="0"/>
              <a:t>They speak of “the fourteen sinless ones” (</a:t>
            </a:r>
            <a:r>
              <a:rPr lang="en-GB" sz="2400" dirty="0" err="1"/>
              <a:t>ma'sum</a:t>
            </a:r>
            <a:r>
              <a:rPr lang="en-GB" sz="2400" dirty="0"/>
              <a:t>) referring to Muhammad, Fatima and the twelve Imams. They were to guide humankind after Muhammad through the light that they possessed</a:t>
            </a:r>
          </a:p>
          <a:p>
            <a:r>
              <a:rPr lang="en-GB" sz="2400" dirty="0"/>
              <a:t>It would be fundamentally unjust of God to leave human beings without a guide; therefore the line of Imams will continue until the end of the world</a:t>
            </a:r>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10139362" y="819150"/>
            <a:ext cx="2871788" cy="1233487"/>
          </a:xfrm>
          <a:prstGeom prst="rect">
            <a:avLst/>
          </a:prstGeom>
        </p:spPr>
      </p:pic>
    </p:spTree>
    <p:extLst>
      <p:ext uri="{BB962C8B-B14F-4D97-AF65-F5344CB8AC3E}">
        <p14:creationId xmlns:p14="http://schemas.microsoft.com/office/powerpoint/2010/main" val="130903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DBC352-2D07-E040-8AE0-D2A4D6D67045}"/>
              </a:ext>
            </a:extLst>
          </p:cNvPr>
          <p:cNvSpPr txBox="1"/>
          <p:nvPr/>
        </p:nvSpPr>
        <p:spPr>
          <a:xfrm>
            <a:off x="685800" y="457200"/>
            <a:ext cx="10972800" cy="584775"/>
          </a:xfrm>
          <a:prstGeom prst="rect">
            <a:avLst/>
          </a:prstGeom>
          <a:noFill/>
        </p:spPr>
        <p:txBody>
          <a:bodyPr wrap="square" rtlCol="0">
            <a:spAutoFit/>
          </a:bodyPr>
          <a:lstStyle/>
          <a:p>
            <a:r>
              <a:rPr lang="en-GB" sz="3200" b="1" dirty="0"/>
              <a:t>What’s the difference between a Prophet and an Imam?</a:t>
            </a:r>
          </a:p>
        </p:txBody>
      </p:sp>
      <p:sp>
        <p:nvSpPr>
          <p:cNvPr id="6" name="TextBox 5">
            <a:extLst>
              <a:ext uri="{FF2B5EF4-FFF2-40B4-BE49-F238E27FC236}">
                <a16:creationId xmlns:a16="http://schemas.microsoft.com/office/drawing/2014/main" id="{B70A3CFE-8E4E-A742-806C-015DFCBD53DF}"/>
              </a:ext>
            </a:extLst>
          </p:cNvPr>
          <p:cNvSpPr txBox="1"/>
          <p:nvPr/>
        </p:nvSpPr>
        <p:spPr>
          <a:xfrm>
            <a:off x="812800" y="1371600"/>
            <a:ext cx="10693400" cy="4832092"/>
          </a:xfrm>
          <a:prstGeom prst="rect">
            <a:avLst/>
          </a:prstGeom>
          <a:noFill/>
        </p:spPr>
        <p:txBody>
          <a:bodyPr wrap="square" rtlCol="0">
            <a:spAutoFit/>
          </a:bodyPr>
          <a:lstStyle/>
          <a:p>
            <a:r>
              <a:rPr lang="en-GB" sz="2800" dirty="0"/>
              <a:t>The Imam is someone who, in the absence of the Prophet Muhammad, acts as a leader of the Muslim community. His role includes religious and secular affairs, and while he is not a prophet, the Imam is responsible for protecting the message and teachings of the Prophet.</a:t>
            </a:r>
          </a:p>
          <a:p>
            <a:r>
              <a:rPr lang="en-GB" sz="2800" dirty="0"/>
              <a:t>Unlike prophets, Imams do not receive revelation, but they do receive divine inspiration.</a:t>
            </a:r>
          </a:p>
          <a:p>
            <a:r>
              <a:rPr lang="en-GB" sz="2800" dirty="0"/>
              <a:t>Like prophets, Imams are sinless, free from error, and able to interpret the scripture of the prophet that they follow. </a:t>
            </a:r>
          </a:p>
          <a:p>
            <a:r>
              <a:rPr lang="en-GB" sz="2800" dirty="0"/>
              <a:t>This is based on the God-given gift of knowledge, which is open to them alone. Hence we can say that Prophet Muhammad brought the final revelation and the Imams protect its interpretation.</a:t>
            </a:r>
          </a:p>
        </p:txBody>
      </p:sp>
    </p:spTree>
    <p:extLst>
      <p:ext uri="{BB962C8B-B14F-4D97-AF65-F5344CB8AC3E}">
        <p14:creationId xmlns:p14="http://schemas.microsoft.com/office/powerpoint/2010/main" val="21265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17" y="428017"/>
            <a:ext cx="11264630" cy="523220"/>
          </a:xfrm>
          <a:prstGeom prst="rect">
            <a:avLst/>
          </a:prstGeom>
          <a:noFill/>
        </p:spPr>
        <p:txBody>
          <a:bodyPr wrap="square" rtlCol="0">
            <a:spAutoFit/>
          </a:bodyPr>
          <a:lstStyle/>
          <a:p>
            <a:r>
              <a:rPr lang="en-GB" sz="2800" dirty="0"/>
              <a:t>The six articles of faith in Sunni Islam</a:t>
            </a:r>
          </a:p>
        </p:txBody>
      </p:sp>
      <p:pic>
        <p:nvPicPr>
          <p:cNvPr id="3" name="image8.jpg" descr="http://muslimasarena.files.wordpress.com/2012/05/articles-of-faith.jpg"/>
          <p:cNvPicPr/>
          <p:nvPr/>
        </p:nvPicPr>
        <p:blipFill>
          <a:blip r:embed="rId2" cstate="email">
            <a:extLst>
              <a:ext uri="{28A0092B-C50C-407E-A947-70E740481C1C}">
                <a14:useLocalDpi xmlns:a14="http://schemas.microsoft.com/office/drawing/2010/main"/>
              </a:ext>
            </a:extLst>
          </a:blip>
          <a:stretch>
            <a:fillRect/>
          </a:stretch>
        </p:blipFill>
        <p:spPr>
          <a:xfrm>
            <a:off x="1507958" y="1264596"/>
            <a:ext cx="9464842" cy="5184330"/>
          </a:xfrm>
          <a:prstGeom prst="rect">
            <a:avLst/>
          </a:prstGeom>
          <a:ln w="12700">
            <a:miter lim="400000"/>
          </a:ln>
        </p:spPr>
      </p:pic>
    </p:spTree>
    <p:extLst>
      <p:ext uri="{BB962C8B-B14F-4D97-AF65-F5344CB8AC3E}">
        <p14:creationId xmlns:p14="http://schemas.microsoft.com/office/powerpoint/2010/main" val="928741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380" y="117693"/>
            <a:ext cx="11694694" cy="6740307"/>
          </a:xfrm>
          <a:prstGeom prst="rect">
            <a:avLst/>
          </a:prstGeom>
          <a:noFill/>
        </p:spPr>
        <p:txBody>
          <a:bodyPr wrap="square" rtlCol="0">
            <a:spAutoFit/>
          </a:bodyPr>
          <a:lstStyle/>
          <a:p>
            <a:r>
              <a:rPr lang="en-GB" sz="2400" b="1" dirty="0"/>
              <a:t>The Five Roots of Religion in </a:t>
            </a:r>
            <a:r>
              <a:rPr lang="en-GB" sz="2400" b="1" dirty="0" err="1"/>
              <a:t>Usul</a:t>
            </a:r>
            <a:r>
              <a:rPr lang="en-GB" sz="2400" b="1" dirty="0"/>
              <a:t> ad-Din in Shi’a Islam</a:t>
            </a:r>
            <a:endParaRPr lang="en-US" sz="2400" dirty="0"/>
          </a:p>
          <a:p>
            <a:r>
              <a:rPr lang="en-GB" sz="2400" b="1" dirty="0" err="1"/>
              <a:t>Usul</a:t>
            </a:r>
            <a:r>
              <a:rPr lang="en-GB" sz="2400" b="1" dirty="0"/>
              <a:t> ad-Din</a:t>
            </a:r>
            <a:r>
              <a:rPr lang="en-GB" sz="2400" dirty="0"/>
              <a:t>, the five roots of religion, can also be referred to as the ‘foundation of faith’. </a:t>
            </a:r>
            <a:endParaRPr lang="en-US" sz="2400" dirty="0"/>
          </a:p>
          <a:p>
            <a:r>
              <a:rPr lang="en-GB" sz="2400" dirty="0"/>
              <a:t> </a:t>
            </a:r>
            <a:endParaRPr lang="en-US" sz="2400" dirty="0"/>
          </a:p>
          <a:p>
            <a:r>
              <a:rPr lang="en-GB" sz="2400" b="1" dirty="0"/>
              <a:t>1 The Oneness of God (</a:t>
            </a:r>
            <a:r>
              <a:rPr lang="en-GB" sz="2400" b="1" dirty="0" err="1"/>
              <a:t>Tawid</a:t>
            </a:r>
            <a:r>
              <a:rPr lang="en-GB" sz="2400" b="1" dirty="0"/>
              <a:t>)</a:t>
            </a:r>
            <a:endParaRPr lang="en-US" sz="2400" dirty="0"/>
          </a:p>
          <a:p>
            <a:r>
              <a:rPr lang="en-GB" sz="2400" dirty="0"/>
              <a:t>There is one God who has no equals; he is a Divine unity. He cannot be compared to anyone or anything. He is perfect and unique and He possesses infinite power and knowledge.  </a:t>
            </a:r>
            <a:endParaRPr lang="en-US" sz="2400" dirty="0"/>
          </a:p>
          <a:p>
            <a:r>
              <a:rPr lang="en-GB" sz="2400" b="1" dirty="0"/>
              <a:t>2 The Justice of God (</a:t>
            </a:r>
            <a:r>
              <a:rPr lang="en-GB" sz="2400" b="1" dirty="0" err="1"/>
              <a:t>Adalah</a:t>
            </a:r>
            <a:r>
              <a:rPr lang="en-GB" sz="2400" b="1" dirty="0"/>
              <a:t>)</a:t>
            </a:r>
            <a:endParaRPr lang="en-US" sz="2400" dirty="0"/>
          </a:p>
          <a:p>
            <a:r>
              <a:rPr lang="en-GB" sz="2400" dirty="0"/>
              <a:t>Allah is perfect justice, fairness and wisdom. He does not wrong anyone and he will not tolerate wrongdoing.  </a:t>
            </a:r>
            <a:endParaRPr lang="en-US" sz="2400" dirty="0"/>
          </a:p>
          <a:p>
            <a:r>
              <a:rPr lang="en-GB" sz="2400" b="1" dirty="0"/>
              <a:t>3 </a:t>
            </a:r>
            <a:r>
              <a:rPr lang="en-GB" sz="2400" b="1" dirty="0" err="1"/>
              <a:t>Prophethood</a:t>
            </a:r>
            <a:r>
              <a:rPr lang="en-GB" sz="2400" b="1" dirty="0"/>
              <a:t> (</a:t>
            </a:r>
            <a:r>
              <a:rPr lang="en-GB" sz="2400" b="1" dirty="0" err="1"/>
              <a:t>Nubuwwah</a:t>
            </a:r>
            <a:r>
              <a:rPr lang="en-GB" sz="2400" b="1" dirty="0"/>
              <a:t>)</a:t>
            </a:r>
            <a:endParaRPr lang="en-US" sz="2400" dirty="0"/>
          </a:p>
          <a:p>
            <a:r>
              <a:rPr lang="en-GB" sz="2400" dirty="0"/>
              <a:t>God has appointed 124,000 prophets and messengers to guide human beings, showing them how to live in peace and submission to God.  </a:t>
            </a:r>
            <a:endParaRPr lang="en-US" sz="2400" dirty="0"/>
          </a:p>
          <a:p>
            <a:r>
              <a:rPr lang="en-GB" sz="2400" b="1" dirty="0"/>
              <a:t>4 Leadership (Imamate)</a:t>
            </a:r>
            <a:endParaRPr lang="en-US" sz="2400" dirty="0"/>
          </a:p>
          <a:p>
            <a:r>
              <a:rPr lang="en-GB" sz="2400" dirty="0"/>
              <a:t>Shi’as believe that, after the Prophet’s death, God appointed twelve infallible Imams to guide the Muslim community. Shi’as call this </a:t>
            </a:r>
            <a:r>
              <a:rPr lang="en-GB" sz="2400" b="1" dirty="0" err="1"/>
              <a:t>Ahl</a:t>
            </a:r>
            <a:r>
              <a:rPr lang="en-GB" sz="2400" b="1" dirty="0"/>
              <a:t> al-Bayt</a:t>
            </a:r>
            <a:r>
              <a:rPr lang="en-GB" sz="2400" dirty="0"/>
              <a:t> (the People of the House). </a:t>
            </a:r>
            <a:endParaRPr lang="en-US" sz="2400" dirty="0"/>
          </a:p>
          <a:p>
            <a:r>
              <a:rPr lang="en-GB" sz="2400" b="1" dirty="0"/>
              <a:t>5 Resurrection (</a:t>
            </a:r>
            <a:r>
              <a:rPr lang="en-GB" sz="2400" b="1" dirty="0" err="1"/>
              <a:t>Qayamat</a:t>
            </a:r>
            <a:r>
              <a:rPr lang="en-GB" sz="2400" b="1" dirty="0"/>
              <a:t>)</a:t>
            </a:r>
            <a:endParaRPr lang="en-US" sz="2400" dirty="0"/>
          </a:p>
          <a:p>
            <a:r>
              <a:rPr lang="en-GB" sz="2400" dirty="0"/>
              <a:t>The belief that, on the Day of Judgement, there will be a Resurrection, when all human beings will be physically raised to life to be judged by God. </a:t>
            </a:r>
          </a:p>
        </p:txBody>
      </p:sp>
    </p:spTree>
    <p:extLst>
      <p:ext uri="{BB962C8B-B14F-4D97-AF65-F5344CB8AC3E}">
        <p14:creationId xmlns:p14="http://schemas.microsoft.com/office/powerpoint/2010/main" val="47067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737932" y="116307"/>
            <a:ext cx="8394192" cy="5185149"/>
          </a:xfrm>
          <a:prstGeom prst="rect">
            <a:avLst/>
          </a:prstGeom>
        </p:spPr>
      </p:pic>
      <p:sp>
        <p:nvSpPr>
          <p:cNvPr id="5" name="TextBox 4"/>
          <p:cNvSpPr txBox="1"/>
          <p:nvPr/>
        </p:nvSpPr>
        <p:spPr>
          <a:xfrm>
            <a:off x="359653" y="389393"/>
            <a:ext cx="5712311"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en-US" sz="2800" dirty="0">
                <a:solidFill>
                  <a:srgbClr val="000000"/>
                </a:solidFill>
                <a:latin typeface="Calibri"/>
                <a:ea typeface="Calibri"/>
                <a:cs typeface="Calibri"/>
                <a:sym typeface="Calibri"/>
              </a:rPr>
              <a:t>Shi’a Islam: The Five Roots of Religion</a:t>
            </a:r>
          </a:p>
        </p:txBody>
      </p:sp>
      <p:sp>
        <p:nvSpPr>
          <p:cNvPr id="2" name="TextBox 1"/>
          <p:cNvSpPr txBox="1"/>
          <p:nvPr/>
        </p:nvSpPr>
        <p:spPr>
          <a:xfrm>
            <a:off x="605790" y="5698924"/>
            <a:ext cx="10658475" cy="523220"/>
          </a:xfrm>
          <a:prstGeom prst="rect">
            <a:avLst/>
          </a:prstGeom>
          <a:noFill/>
        </p:spPr>
        <p:txBody>
          <a:bodyPr wrap="square" rtlCol="0">
            <a:spAutoFit/>
          </a:bodyPr>
          <a:lstStyle/>
          <a:p>
            <a:r>
              <a:rPr lang="en-GB" sz="2800" dirty="0"/>
              <a:t>Task: label each of these headings, giving a sentence to explain each one</a:t>
            </a:r>
          </a:p>
        </p:txBody>
      </p:sp>
    </p:spTree>
    <p:extLst>
      <p:ext uri="{BB962C8B-B14F-4D97-AF65-F5344CB8AC3E}">
        <p14:creationId xmlns:p14="http://schemas.microsoft.com/office/powerpoint/2010/main" val="2130390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16842" y="882316"/>
            <a:ext cx="5486400" cy="5078313"/>
          </a:xfrm>
          <a:prstGeom prst="rect">
            <a:avLst/>
          </a:prstGeom>
          <a:noFill/>
        </p:spPr>
        <p:txBody>
          <a:bodyPr wrap="square" rtlCol="0">
            <a:spAutoFit/>
          </a:bodyPr>
          <a:lstStyle/>
          <a:p>
            <a:r>
              <a:rPr lang="en-GB" sz="3200" dirty="0"/>
              <a:t>Shi’a Islam: the FIVE roots of religion</a:t>
            </a:r>
          </a:p>
          <a:p>
            <a:endParaRPr lang="en-GB" sz="3200" dirty="0"/>
          </a:p>
          <a:p>
            <a:r>
              <a:rPr lang="en-GB" sz="3200" dirty="0"/>
              <a:t>Belief in:</a:t>
            </a:r>
          </a:p>
          <a:p>
            <a:pPr marL="514350" indent="-514350">
              <a:buFont typeface="+mj-lt"/>
              <a:buAutoNum type="arabicPeriod"/>
            </a:pPr>
            <a:r>
              <a:rPr lang="en-GB" sz="3200" dirty="0" err="1"/>
              <a:t>Tawid</a:t>
            </a:r>
            <a:r>
              <a:rPr lang="en-GB" sz="3200" dirty="0"/>
              <a:t>: the Oneness of God</a:t>
            </a:r>
          </a:p>
          <a:p>
            <a:pPr marL="514350" indent="-514350">
              <a:buFont typeface="+mj-lt"/>
              <a:buAutoNum type="arabicPeriod"/>
            </a:pPr>
            <a:r>
              <a:rPr lang="en-GB" sz="3200" dirty="0" err="1"/>
              <a:t>Adalah</a:t>
            </a:r>
            <a:r>
              <a:rPr lang="en-GB" sz="3200" dirty="0"/>
              <a:t>: the Justice of God</a:t>
            </a:r>
          </a:p>
          <a:p>
            <a:pPr marL="514350" indent="-514350">
              <a:buFont typeface="+mj-lt"/>
              <a:buAutoNum type="arabicPeriod"/>
            </a:pPr>
            <a:r>
              <a:rPr lang="en-GB" sz="3200" dirty="0" err="1"/>
              <a:t>Nubuwwah</a:t>
            </a:r>
            <a:r>
              <a:rPr lang="en-GB" sz="3200" dirty="0"/>
              <a:t>: </a:t>
            </a:r>
            <a:r>
              <a:rPr lang="en-GB" sz="3200" dirty="0" err="1"/>
              <a:t>Prophethood</a:t>
            </a:r>
            <a:endParaRPr lang="en-GB" sz="3200" dirty="0"/>
          </a:p>
          <a:p>
            <a:pPr marL="514350" indent="-514350">
              <a:buFont typeface="+mj-lt"/>
              <a:buAutoNum type="arabicPeriod"/>
            </a:pPr>
            <a:r>
              <a:rPr lang="en-GB" sz="3200" dirty="0"/>
              <a:t>Imamate: Leadership</a:t>
            </a:r>
          </a:p>
          <a:p>
            <a:pPr marL="514350" indent="-514350">
              <a:buFont typeface="+mj-lt"/>
              <a:buAutoNum type="arabicPeriod"/>
            </a:pPr>
            <a:r>
              <a:rPr lang="en-GB" sz="3200" dirty="0" err="1"/>
              <a:t>Qayamat</a:t>
            </a:r>
            <a:r>
              <a:rPr lang="en-GB" sz="3200" dirty="0"/>
              <a:t>: Resurrection </a:t>
            </a:r>
          </a:p>
          <a:p>
            <a:endParaRPr lang="en-GB" dirty="0"/>
          </a:p>
          <a:p>
            <a:endParaRPr lang="en-GB" dirty="0"/>
          </a:p>
        </p:txBody>
      </p:sp>
      <p:sp>
        <p:nvSpPr>
          <p:cNvPr id="4" name="TextBox 3"/>
          <p:cNvSpPr txBox="1"/>
          <p:nvPr/>
        </p:nvSpPr>
        <p:spPr>
          <a:xfrm>
            <a:off x="417095" y="866274"/>
            <a:ext cx="5181600" cy="5509200"/>
          </a:xfrm>
          <a:prstGeom prst="rect">
            <a:avLst/>
          </a:prstGeom>
          <a:noFill/>
        </p:spPr>
        <p:txBody>
          <a:bodyPr wrap="square" rtlCol="0">
            <a:spAutoFit/>
          </a:bodyPr>
          <a:lstStyle/>
          <a:p>
            <a:r>
              <a:rPr lang="en-GB" sz="3200" dirty="0"/>
              <a:t>Sunni Islam: the SIX articles of Faith</a:t>
            </a:r>
          </a:p>
          <a:p>
            <a:endParaRPr lang="en-GB" sz="3200" dirty="0"/>
          </a:p>
          <a:p>
            <a:r>
              <a:rPr lang="en-GB" sz="3200" dirty="0"/>
              <a:t>Belief in: </a:t>
            </a:r>
          </a:p>
          <a:p>
            <a:pPr marL="514350" indent="-514350">
              <a:buFont typeface="+mj-lt"/>
              <a:buAutoNum type="arabicPeriod"/>
            </a:pPr>
            <a:r>
              <a:rPr lang="en-GB" sz="3200" dirty="0"/>
              <a:t>Allah: God</a:t>
            </a:r>
          </a:p>
          <a:p>
            <a:pPr marL="514350" indent="-514350">
              <a:buFont typeface="+mj-lt"/>
              <a:buAutoNum type="arabicPeriod"/>
            </a:pPr>
            <a:r>
              <a:rPr lang="en-GB" sz="3200" dirty="0" err="1"/>
              <a:t>Risallah</a:t>
            </a:r>
            <a:r>
              <a:rPr lang="en-GB" sz="3200" dirty="0"/>
              <a:t>: </a:t>
            </a:r>
            <a:r>
              <a:rPr lang="en-GB" sz="3200" dirty="0" err="1"/>
              <a:t>Prophethood</a:t>
            </a:r>
            <a:endParaRPr lang="en-GB" sz="3200" dirty="0"/>
          </a:p>
          <a:p>
            <a:pPr marL="514350" indent="-514350">
              <a:buFont typeface="+mj-lt"/>
              <a:buAutoNum type="arabicPeriod"/>
            </a:pPr>
            <a:r>
              <a:rPr lang="en-GB" sz="3200" dirty="0"/>
              <a:t>Qur’an: Holy Books</a:t>
            </a:r>
          </a:p>
          <a:p>
            <a:pPr marL="514350" indent="-514350">
              <a:buFont typeface="+mj-lt"/>
              <a:buAutoNum type="arabicPeriod"/>
            </a:pPr>
            <a:r>
              <a:rPr lang="en-GB" sz="3200" dirty="0" err="1"/>
              <a:t>Malaikah</a:t>
            </a:r>
            <a:r>
              <a:rPr lang="en-GB" sz="3200" dirty="0"/>
              <a:t>: Angels</a:t>
            </a:r>
          </a:p>
          <a:p>
            <a:pPr marL="514350" indent="-514350">
              <a:buFont typeface="+mj-lt"/>
              <a:buAutoNum type="arabicPeriod"/>
            </a:pPr>
            <a:r>
              <a:rPr lang="en-GB" sz="3200" dirty="0" err="1"/>
              <a:t>Akhirah</a:t>
            </a:r>
            <a:r>
              <a:rPr lang="en-GB" sz="3200" dirty="0"/>
              <a:t>: The Day of Judgement</a:t>
            </a:r>
          </a:p>
          <a:p>
            <a:pPr marL="514350" indent="-514350">
              <a:buFont typeface="+mj-lt"/>
              <a:buAutoNum type="arabicPeriod"/>
            </a:pPr>
            <a:r>
              <a:rPr lang="en-GB" sz="3200" dirty="0"/>
              <a:t>Al-</a:t>
            </a:r>
            <a:r>
              <a:rPr lang="en-GB" sz="3200" dirty="0" err="1"/>
              <a:t>Qadr</a:t>
            </a:r>
            <a:r>
              <a:rPr lang="en-GB" sz="3200" dirty="0"/>
              <a:t>: God’s Divine Will</a:t>
            </a:r>
          </a:p>
        </p:txBody>
      </p:sp>
      <p:sp>
        <p:nvSpPr>
          <p:cNvPr id="5" name="TextBox 4"/>
          <p:cNvSpPr txBox="1"/>
          <p:nvPr/>
        </p:nvSpPr>
        <p:spPr>
          <a:xfrm>
            <a:off x="561474" y="240632"/>
            <a:ext cx="10154652" cy="584775"/>
          </a:xfrm>
          <a:prstGeom prst="rect">
            <a:avLst/>
          </a:prstGeom>
          <a:noFill/>
        </p:spPr>
        <p:txBody>
          <a:bodyPr wrap="square" rtlCol="0">
            <a:spAutoFit/>
          </a:bodyPr>
          <a:lstStyle/>
          <a:p>
            <a:r>
              <a:rPr lang="en-GB" sz="3200" b="1" dirty="0"/>
              <a:t>Comparing beliefs: Sunni and Shi’a Islam</a:t>
            </a:r>
          </a:p>
        </p:txBody>
      </p:sp>
    </p:spTree>
    <p:extLst>
      <p:ext uri="{BB962C8B-B14F-4D97-AF65-F5344CB8AC3E}">
        <p14:creationId xmlns:p14="http://schemas.microsoft.com/office/powerpoint/2010/main" val="87178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9651" y="302359"/>
            <a:ext cx="11322995" cy="6555641"/>
          </a:xfrm>
          <a:prstGeom prst="rect">
            <a:avLst/>
          </a:prstGeom>
          <a:noFill/>
        </p:spPr>
        <p:txBody>
          <a:bodyPr wrap="square" rtlCol="0">
            <a:spAutoFit/>
          </a:bodyPr>
          <a:lstStyle/>
          <a:p>
            <a:r>
              <a:rPr lang="en-GB" sz="2800" b="1" dirty="0"/>
              <a:t>1 The Oneness of God (</a:t>
            </a:r>
            <a:r>
              <a:rPr lang="en-GB" sz="2800" b="1" dirty="0" err="1"/>
              <a:t>Tawid</a:t>
            </a:r>
            <a:r>
              <a:rPr lang="en-GB" sz="2800" b="1" dirty="0"/>
              <a:t>)</a:t>
            </a:r>
          </a:p>
          <a:p>
            <a:endParaRPr lang="en-US" sz="2800" dirty="0"/>
          </a:p>
          <a:p>
            <a:r>
              <a:rPr lang="en-GB" sz="2800" dirty="0"/>
              <a:t>There is one God who has no equals; he is a Divine unity. He cannot be compared to anyone or anything. He is perfect and unique and He possesses infinite power and knowledge. He is immortal (he was never born) and has no partner or children. He alone should be worshipped. </a:t>
            </a:r>
            <a:endParaRPr lang="en-US" sz="2800" dirty="0"/>
          </a:p>
          <a:p>
            <a:r>
              <a:rPr lang="en-GB" sz="2800" dirty="0"/>
              <a:t>[Box] “He is Allah, the One and Only; Allah the eternal, Absolute” (Qur’an 112:1-2)</a:t>
            </a:r>
            <a:endParaRPr lang="en-US" sz="2800" dirty="0"/>
          </a:p>
          <a:p>
            <a:r>
              <a:rPr lang="en-GB" sz="2800" dirty="0"/>
              <a:t> </a:t>
            </a:r>
            <a:endParaRPr lang="en-US" sz="2800" dirty="0"/>
          </a:p>
          <a:p>
            <a:r>
              <a:rPr lang="en-GB" sz="2800" b="1" dirty="0"/>
              <a:t>2 The Justice of God (</a:t>
            </a:r>
            <a:r>
              <a:rPr lang="en-GB" sz="2800" b="1" dirty="0" err="1"/>
              <a:t>Adl</a:t>
            </a:r>
            <a:r>
              <a:rPr lang="en-GB" sz="2800" b="1" dirty="0"/>
              <a:t> or </a:t>
            </a:r>
            <a:r>
              <a:rPr lang="en-GB" sz="2800" b="1" dirty="0" err="1"/>
              <a:t>Adalah</a:t>
            </a:r>
            <a:r>
              <a:rPr lang="en-GB" sz="2800" b="1" dirty="0"/>
              <a:t>)</a:t>
            </a:r>
          </a:p>
          <a:p>
            <a:endParaRPr lang="en-US" sz="2800" dirty="0"/>
          </a:p>
          <a:p>
            <a:r>
              <a:rPr lang="en-GB" sz="2800" dirty="0" err="1"/>
              <a:t>Adalah</a:t>
            </a:r>
            <a:r>
              <a:rPr lang="en-GB" sz="2800" dirty="0"/>
              <a:t> is the belief God is perfect justice, fairness and wisdom. He does not wrong anyone and he will not tolerate wrongdoing. He cannot abuse His power by performing acts that go against His own nature to be just and fair. Humans must be responsible for their own actions, good or bad.</a:t>
            </a:r>
            <a:endParaRPr lang="en-US" sz="2800" dirty="0"/>
          </a:p>
        </p:txBody>
      </p:sp>
    </p:spTree>
    <p:extLst>
      <p:ext uri="{BB962C8B-B14F-4D97-AF65-F5344CB8AC3E}">
        <p14:creationId xmlns:p14="http://schemas.microsoft.com/office/powerpoint/2010/main" val="1501177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2375" y="194553"/>
            <a:ext cx="11692647" cy="4185761"/>
          </a:xfrm>
          <a:prstGeom prst="rect">
            <a:avLst/>
          </a:prstGeom>
          <a:noFill/>
        </p:spPr>
        <p:txBody>
          <a:bodyPr wrap="square" rtlCol="0">
            <a:spAutoFit/>
          </a:bodyPr>
          <a:lstStyle/>
          <a:p>
            <a:r>
              <a:rPr lang="en-GB" sz="2800" b="1" dirty="0"/>
              <a:t>3 </a:t>
            </a:r>
            <a:r>
              <a:rPr lang="en-GB" sz="2800" b="1" dirty="0" err="1"/>
              <a:t>Prophethood</a:t>
            </a:r>
            <a:r>
              <a:rPr lang="en-GB" sz="2800" b="1" dirty="0"/>
              <a:t> (</a:t>
            </a:r>
            <a:r>
              <a:rPr lang="en-GB" sz="2800" b="1" dirty="0" err="1"/>
              <a:t>Nubuwwah</a:t>
            </a:r>
            <a:r>
              <a:rPr lang="en-GB" sz="2800" b="1" dirty="0"/>
              <a:t>)</a:t>
            </a:r>
          </a:p>
          <a:p>
            <a:endParaRPr lang="en-US" sz="2800" dirty="0"/>
          </a:p>
          <a:p>
            <a:r>
              <a:rPr lang="en-GB" sz="2800" dirty="0"/>
              <a:t>God has appointed prophets and messengers to guide human beings, showing them how to live in peace and submission to Him. According to some Islamic sources God has sent  124,000 prophets; some of these brought divine scriptures with them from God. All Muslims believe that Muhammad was the seal of the prophets, meaning that he brought the final, perfect and unchanging message from Allah. </a:t>
            </a:r>
            <a:endParaRPr lang="en-US" sz="2800" dirty="0"/>
          </a:p>
          <a:p>
            <a:r>
              <a:rPr lang="en-GB" sz="2400" dirty="0"/>
              <a:t> </a:t>
            </a:r>
            <a:endParaRPr lang="en-US" sz="2400" dirty="0"/>
          </a:p>
          <a:p>
            <a:endParaRPr lang="en-GB" dirty="0"/>
          </a:p>
        </p:txBody>
      </p:sp>
    </p:spTree>
    <p:extLst>
      <p:ext uri="{BB962C8B-B14F-4D97-AF65-F5344CB8AC3E}">
        <p14:creationId xmlns:p14="http://schemas.microsoft.com/office/powerpoint/2010/main" val="451473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017" y="544749"/>
            <a:ext cx="11763983" cy="5539978"/>
          </a:xfrm>
          <a:prstGeom prst="rect">
            <a:avLst/>
          </a:prstGeom>
          <a:noFill/>
        </p:spPr>
        <p:txBody>
          <a:bodyPr wrap="square" rtlCol="0">
            <a:spAutoFit/>
          </a:bodyPr>
          <a:lstStyle/>
          <a:p>
            <a:r>
              <a:rPr lang="en-GB" sz="2800" b="1" dirty="0"/>
              <a:t>4 Leadership (Imamate)</a:t>
            </a:r>
          </a:p>
          <a:p>
            <a:endParaRPr lang="en-US" sz="2800" dirty="0"/>
          </a:p>
          <a:p>
            <a:r>
              <a:rPr lang="en-GB" sz="2800" dirty="0"/>
              <a:t>All Muslims believe that Muhammad was the last prophet, who brought the final scripture (the Qur’an) to humanity. Shi’as believe that, after his death, God appointed twelve infallible Imams to guide the Muslim community, leading them on the path set by the Prophet Muhammad. These Imams are part of what Shi’as call </a:t>
            </a:r>
            <a:r>
              <a:rPr lang="en-GB" sz="2800" b="1" dirty="0" err="1"/>
              <a:t>Ahl</a:t>
            </a:r>
            <a:r>
              <a:rPr lang="en-GB" sz="2800" b="1" dirty="0"/>
              <a:t> al-Bayt</a:t>
            </a:r>
            <a:r>
              <a:rPr lang="en-GB" sz="2800" dirty="0"/>
              <a:t> (the People of the House). In other words, they are part of Prophet Muhammad’s extended household.</a:t>
            </a:r>
            <a:endParaRPr lang="en-US" sz="2800" dirty="0"/>
          </a:p>
          <a:p>
            <a:r>
              <a:rPr lang="en-GB" sz="2800" dirty="0"/>
              <a:t>Of these twelve, eleven have been killed. They believe that the twelfth (or hidden) Imam is still alive, but is in hiding (occultation), waiting to reappear and rule on Earth with justice. They sometimes refer to him as the Mahdi.</a:t>
            </a:r>
            <a:endParaRPr lang="en-US" sz="2800" dirty="0"/>
          </a:p>
          <a:p>
            <a:r>
              <a:rPr lang="en-GB" sz="2800" dirty="0"/>
              <a:t> Muslims believes that God send around 124000</a:t>
            </a:r>
            <a:endParaRPr lang="en-US" sz="2800" dirty="0"/>
          </a:p>
          <a:p>
            <a:endParaRPr lang="en-GB" dirty="0"/>
          </a:p>
        </p:txBody>
      </p:sp>
    </p:spTree>
    <p:extLst>
      <p:ext uri="{BB962C8B-B14F-4D97-AF65-F5344CB8AC3E}">
        <p14:creationId xmlns:p14="http://schemas.microsoft.com/office/powerpoint/2010/main" val="1531253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61481" y="856034"/>
            <a:ext cx="11206264" cy="3816429"/>
          </a:xfrm>
          <a:prstGeom prst="rect">
            <a:avLst/>
          </a:prstGeom>
          <a:noFill/>
        </p:spPr>
        <p:txBody>
          <a:bodyPr wrap="square" rtlCol="0">
            <a:spAutoFit/>
          </a:bodyPr>
          <a:lstStyle/>
          <a:p>
            <a:r>
              <a:rPr lang="en-GB" sz="2800" b="1" dirty="0"/>
              <a:t>5 Resurrection (</a:t>
            </a:r>
            <a:r>
              <a:rPr lang="en-GB" sz="2800" b="1" dirty="0" err="1"/>
              <a:t>Qayamat</a:t>
            </a:r>
            <a:r>
              <a:rPr lang="en-GB" sz="2800" b="1" dirty="0"/>
              <a:t>)</a:t>
            </a:r>
          </a:p>
          <a:p>
            <a:endParaRPr lang="en-US" sz="2800" dirty="0"/>
          </a:p>
          <a:p>
            <a:r>
              <a:rPr lang="en-GB" sz="2800" dirty="0"/>
              <a:t>The belief that, on the Day of Judgement, there will be a Resurrection, when all human beings will be physically raised to life to be judged by God. He will reward the good and punish the evil. </a:t>
            </a:r>
            <a:endParaRPr lang="en-US" sz="2800" dirty="0"/>
          </a:p>
          <a:p>
            <a:endParaRPr lang="en-GB" sz="2800" dirty="0"/>
          </a:p>
          <a:p>
            <a:r>
              <a:rPr lang="en-GB" sz="2800" dirty="0"/>
              <a:t>“</a:t>
            </a:r>
            <a:r>
              <a:rPr lang="en-GB" sz="2800" i="1" dirty="0"/>
              <a:t>Then shall anyone who has done an atom’s weight of good, see it! And anyone who has done an atom’s weight of evil, shall see it.</a:t>
            </a:r>
            <a:r>
              <a:rPr lang="en-GB" sz="2800" dirty="0"/>
              <a:t>” (Qur’an 99:7-8)</a:t>
            </a:r>
            <a:endParaRPr lang="en-US" sz="2800" dirty="0"/>
          </a:p>
          <a:p>
            <a:endParaRPr lang="en-GB" dirty="0"/>
          </a:p>
        </p:txBody>
      </p:sp>
    </p:spTree>
    <p:extLst>
      <p:ext uri="{BB962C8B-B14F-4D97-AF65-F5344CB8AC3E}">
        <p14:creationId xmlns:p14="http://schemas.microsoft.com/office/powerpoint/2010/main" val="915213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19400" y="0"/>
            <a:ext cx="6532398" cy="6858000"/>
          </a:xfrm>
          <a:prstGeom prst="rect">
            <a:avLst/>
          </a:prstGeom>
        </p:spPr>
      </p:pic>
    </p:spTree>
    <p:extLst>
      <p:ext uri="{BB962C8B-B14F-4D97-AF65-F5344CB8AC3E}">
        <p14:creationId xmlns:p14="http://schemas.microsoft.com/office/powerpoint/2010/main" val="780921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4638" y="154004"/>
            <a:ext cx="11614485" cy="6555641"/>
          </a:xfrm>
          <a:prstGeom prst="rect">
            <a:avLst/>
          </a:prstGeom>
          <a:noFill/>
        </p:spPr>
        <p:txBody>
          <a:bodyPr wrap="square" rtlCol="0">
            <a:spAutoFit/>
          </a:bodyPr>
          <a:lstStyle/>
          <a:p>
            <a:r>
              <a:rPr lang="en-GB" sz="2800" b="1" dirty="0"/>
              <a:t>Shi’a Islam: The Ten Obligatory Acts (</a:t>
            </a:r>
            <a:r>
              <a:rPr lang="en-GB" sz="2800" b="1" dirty="0" err="1"/>
              <a:t>Furu</a:t>
            </a:r>
            <a:r>
              <a:rPr lang="en-GB" sz="2800" b="1" dirty="0"/>
              <a:t> ad-Din)</a:t>
            </a:r>
            <a:endParaRPr lang="en-US" sz="2800" dirty="0"/>
          </a:p>
          <a:p>
            <a:r>
              <a:rPr lang="en-GB" sz="2800" dirty="0"/>
              <a:t> </a:t>
            </a:r>
            <a:endParaRPr lang="en-US" sz="2800" dirty="0"/>
          </a:p>
          <a:p>
            <a:r>
              <a:rPr lang="en-GB" sz="2800" b="1" dirty="0"/>
              <a:t>Five roots and ten branches of Shi’a belief</a:t>
            </a:r>
            <a:endParaRPr lang="en-US" sz="2800" dirty="0"/>
          </a:p>
          <a:p>
            <a:r>
              <a:rPr lang="en-GB" sz="2800" dirty="0"/>
              <a:t>For Shi’a Muslims, Islam is often pictured as a bountiful tree. The five roots of religion act as the source of strength for the Muslim life of faith. These are the central beliefs, with the trunk and branches growing up from these roots. There are 10 branches or obligatory acts which form the key features of religious life. </a:t>
            </a:r>
            <a:endParaRPr lang="en-US" sz="2800" dirty="0"/>
          </a:p>
          <a:p>
            <a:r>
              <a:rPr lang="en-GB" sz="2800" dirty="0"/>
              <a:t> </a:t>
            </a:r>
            <a:endParaRPr lang="en-US" sz="2800" dirty="0"/>
          </a:p>
          <a:p>
            <a:r>
              <a:rPr lang="en-GB" sz="2800" b="1" dirty="0"/>
              <a:t>The Ten Obligatory Acts (</a:t>
            </a:r>
            <a:r>
              <a:rPr lang="en-GB" sz="2800" b="1" dirty="0" err="1"/>
              <a:t>Furu</a:t>
            </a:r>
            <a:r>
              <a:rPr lang="en-GB" sz="2800" b="1" dirty="0"/>
              <a:t> ad-Din)</a:t>
            </a:r>
            <a:endParaRPr lang="en-US" sz="2800" dirty="0"/>
          </a:p>
          <a:p>
            <a:r>
              <a:rPr lang="en-GB" sz="2800" dirty="0"/>
              <a:t>The ten obligatory acts of Shi’a Islam are known as </a:t>
            </a:r>
            <a:r>
              <a:rPr lang="en-GB" sz="2800" b="1" dirty="0" err="1"/>
              <a:t>Furu</a:t>
            </a:r>
            <a:r>
              <a:rPr lang="en-GB" sz="2800" b="1" dirty="0"/>
              <a:t> ad-Din</a:t>
            </a:r>
            <a:r>
              <a:rPr lang="en-GB" sz="2800" dirty="0"/>
              <a:t>. They are: Salah, </a:t>
            </a:r>
            <a:r>
              <a:rPr lang="en-GB" sz="2800" dirty="0" err="1"/>
              <a:t>Sawm</a:t>
            </a:r>
            <a:r>
              <a:rPr lang="en-GB" sz="2800" dirty="0"/>
              <a:t>, </a:t>
            </a:r>
            <a:r>
              <a:rPr lang="en-GB" sz="2800" dirty="0" err="1"/>
              <a:t>Zakah</a:t>
            </a:r>
            <a:r>
              <a:rPr lang="en-GB" sz="2800" dirty="0"/>
              <a:t>, </a:t>
            </a:r>
            <a:r>
              <a:rPr lang="en-GB" sz="2800" dirty="0" err="1"/>
              <a:t>Khums</a:t>
            </a:r>
            <a:r>
              <a:rPr lang="en-GB" sz="2800" dirty="0"/>
              <a:t>, Hajj, Jihad, Amr-</a:t>
            </a:r>
            <a:r>
              <a:rPr lang="en-GB" sz="2800" dirty="0" err="1"/>
              <a:t>bil</a:t>
            </a:r>
            <a:r>
              <a:rPr lang="en-GB" sz="2800" dirty="0"/>
              <a:t>-</a:t>
            </a:r>
            <a:r>
              <a:rPr lang="en-GB" sz="2800" dirty="0" err="1"/>
              <a:t>Maroof</a:t>
            </a:r>
            <a:r>
              <a:rPr lang="en-GB" sz="2800" dirty="0"/>
              <a:t>, </a:t>
            </a:r>
            <a:r>
              <a:rPr lang="en-GB" sz="2800" dirty="0" err="1"/>
              <a:t>Nahil</a:t>
            </a:r>
            <a:r>
              <a:rPr lang="en-GB" sz="2800" dirty="0"/>
              <a:t> </a:t>
            </a:r>
            <a:r>
              <a:rPr lang="en-GB" sz="2800" dirty="0" err="1"/>
              <a:t>Anril</a:t>
            </a:r>
            <a:r>
              <a:rPr lang="en-GB" sz="2800" dirty="0"/>
              <a:t> </a:t>
            </a:r>
            <a:r>
              <a:rPr lang="en-GB" sz="2800" dirty="0" err="1"/>
              <a:t>Munkar</a:t>
            </a:r>
            <a:r>
              <a:rPr lang="en-GB" sz="2800" dirty="0"/>
              <a:t>, </a:t>
            </a:r>
            <a:r>
              <a:rPr lang="en-GB" sz="2800" dirty="0" err="1"/>
              <a:t>Tawalia</a:t>
            </a:r>
            <a:r>
              <a:rPr lang="en-GB" sz="2800" dirty="0"/>
              <a:t>, </a:t>
            </a:r>
            <a:r>
              <a:rPr lang="en-GB" sz="2800" dirty="0" err="1"/>
              <a:t>Tabarra</a:t>
            </a:r>
            <a:r>
              <a:rPr lang="en-GB" sz="2800" dirty="0"/>
              <a:t>.</a:t>
            </a:r>
            <a:endParaRPr lang="en-US" sz="2800" dirty="0"/>
          </a:p>
          <a:p>
            <a:r>
              <a:rPr lang="en-GB" sz="2800" dirty="0"/>
              <a:t>An </a:t>
            </a:r>
            <a:r>
              <a:rPr lang="en-GB" sz="2800" b="1" dirty="0"/>
              <a:t>obligation</a:t>
            </a:r>
            <a:r>
              <a:rPr lang="en-GB" sz="2800" dirty="0"/>
              <a:t> is a duty. The obligatory acts are practices that Muslims believe God has made compulsory</a:t>
            </a:r>
            <a:endParaRPr lang="en-US" sz="2800" dirty="0"/>
          </a:p>
        </p:txBody>
      </p:sp>
    </p:spTree>
    <p:extLst>
      <p:ext uri="{BB962C8B-B14F-4D97-AF65-F5344CB8AC3E}">
        <p14:creationId xmlns:p14="http://schemas.microsoft.com/office/powerpoint/2010/main" val="167911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768" y="0"/>
            <a:ext cx="10358408" cy="6863417"/>
          </a:xfrm>
          <a:prstGeom prst="rect">
            <a:avLst/>
          </a:prstGeom>
          <a:noFill/>
        </p:spPr>
        <p:txBody>
          <a:bodyPr wrap="square" rtlCol="0">
            <a:spAutoFit/>
          </a:bodyPr>
          <a:lstStyle/>
          <a:p>
            <a:r>
              <a:rPr lang="en-GB" sz="2800" b="1" dirty="0"/>
              <a:t>Shi’a Islam: The Ten Obligatory Acts (</a:t>
            </a:r>
            <a:r>
              <a:rPr lang="en-GB" sz="2800" b="1" dirty="0" err="1"/>
              <a:t>Furu</a:t>
            </a:r>
            <a:r>
              <a:rPr lang="en-GB" sz="2800" b="1" dirty="0"/>
              <a:t> ad-Din) (1)</a:t>
            </a:r>
          </a:p>
          <a:p>
            <a:r>
              <a:rPr lang="en-GB" sz="2800" b="1" dirty="0"/>
              <a:t>1 Salah (prayer)</a:t>
            </a:r>
            <a:r>
              <a:rPr lang="en-US" sz="2800" dirty="0"/>
              <a:t> </a:t>
            </a:r>
          </a:p>
          <a:p>
            <a:r>
              <a:rPr lang="en-GB" sz="2800" dirty="0"/>
              <a:t>Many Shi’as pray 3x daily. They believe Muhammad allowed the combination of prayers: </a:t>
            </a:r>
            <a:r>
              <a:rPr lang="en-GB" sz="2800" dirty="0" err="1"/>
              <a:t>Zuhr</a:t>
            </a:r>
            <a:r>
              <a:rPr lang="en-GB" sz="2800" dirty="0"/>
              <a:t> with </a:t>
            </a:r>
            <a:r>
              <a:rPr lang="en-GB" sz="2800" dirty="0" err="1"/>
              <a:t>Asr</a:t>
            </a:r>
            <a:r>
              <a:rPr lang="en-GB" sz="2800" dirty="0"/>
              <a:t> and </a:t>
            </a:r>
            <a:r>
              <a:rPr lang="en-GB" sz="2800" dirty="0" err="1"/>
              <a:t>Maghrib</a:t>
            </a:r>
            <a:r>
              <a:rPr lang="en-GB" sz="2800" dirty="0"/>
              <a:t> with </a:t>
            </a:r>
            <a:r>
              <a:rPr lang="en-GB" sz="2800" dirty="0" err="1"/>
              <a:t>Isha</a:t>
            </a:r>
            <a:r>
              <a:rPr lang="en-GB" sz="2800" dirty="0"/>
              <a:t>. </a:t>
            </a:r>
            <a:endParaRPr lang="en-US" sz="2800" dirty="0"/>
          </a:p>
          <a:p>
            <a:pPr marL="800100" lvl="1" indent="-342900">
              <a:buFont typeface="+mj-lt"/>
              <a:buAutoNum type="arabicPeriod"/>
            </a:pPr>
            <a:r>
              <a:rPr lang="en-GB" sz="2800" dirty="0"/>
              <a:t>between dawn and sunrise </a:t>
            </a:r>
            <a:endParaRPr lang="en-US" sz="2800" dirty="0"/>
          </a:p>
          <a:p>
            <a:pPr marL="800100" lvl="1" indent="-342900">
              <a:buFont typeface="+mj-lt"/>
              <a:buAutoNum type="arabicPeriod"/>
            </a:pPr>
            <a:r>
              <a:rPr lang="en-GB" sz="2800" dirty="0"/>
              <a:t>just after noon </a:t>
            </a:r>
            <a:endParaRPr lang="en-US" sz="2800" dirty="0"/>
          </a:p>
          <a:p>
            <a:pPr marL="800100" lvl="1" indent="-342900">
              <a:buFont typeface="+mj-lt"/>
              <a:buAutoNum type="arabicPeriod"/>
            </a:pPr>
            <a:r>
              <a:rPr lang="en-GB" sz="2800" dirty="0"/>
              <a:t>at dusk, just after sunset</a:t>
            </a:r>
          </a:p>
          <a:p>
            <a:pPr marL="800100" lvl="1" indent="-342900">
              <a:buFont typeface="+mj-lt"/>
              <a:buAutoNum type="arabicPeriod"/>
            </a:pPr>
            <a:endParaRPr lang="en-US" sz="1000" dirty="0"/>
          </a:p>
          <a:p>
            <a:r>
              <a:rPr lang="en-GB" sz="2800" b="1" dirty="0"/>
              <a:t>2 </a:t>
            </a:r>
            <a:r>
              <a:rPr lang="en-GB" sz="2800" b="1" dirty="0" err="1"/>
              <a:t>Sawm</a:t>
            </a:r>
            <a:r>
              <a:rPr lang="en-GB" sz="2800" b="1" dirty="0"/>
              <a:t> (fasting)</a:t>
            </a:r>
            <a:endParaRPr lang="en-US" sz="2800" dirty="0"/>
          </a:p>
          <a:p>
            <a:r>
              <a:rPr lang="en-GB" sz="2800" dirty="0"/>
              <a:t>Like Sunnis, Shi’as fast during Ramadan, but from 20</a:t>
            </a:r>
            <a:r>
              <a:rPr lang="en-GB" sz="2800" baseline="30000" dirty="0"/>
              <a:t>th</a:t>
            </a:r>
            <a:r>
              <a:rPr lang="en-GB" sz="2800" dirty="0"/>
              <a:t> day of Ramadan they remember the death of Ali (son-in-law of the Prophet) spending 3 days in mourning</a:t>
            </a:r>
          </a:p>
          <a:p>
            <a:endParaRPr lang="en-US" sz="1000" dirty="0"/>
          </a:p>
          <a:p>
            <a:r>
              <a:rPr lang="en-GB" sz="2800" b="1" dirty="0"/>
              <a:t>3 Hajj (pilgrimage)</a:t>
            </a:r>
            <a:endParaRPr lang="en-US" sz="2800" dirty="0"/>
          </a:p>
          <a:p>
            <a:r>
              <a:rPr lang="en-GB" sz="2800" dirty="0"/>
              <a:t>Shi’as go on annual </a:t>
            </a:r>
            <a:r>
              <a:rPr lang="en-GB" sz="2800" b="1" dirty="0"/>
              <a:t>Hajj </a:t>
            </a:r>
            <a:r>
              <a:rPr lang="en-GB" sz="2800" dirty="0"/>
              <a:t>to Makkah. They also make pilgrimages to Shi’a shrines and graves, in particular visiting the grave of </a:t>
            </a:r>
            <a:r>
              <a:rPr lang="en-GB" sz="2800" dirty="0" err="1"/>
              <a:t>Husayn</a:t>
            </a:r>
            <a:r>
              <a:rPr lang="en-GB" sz="2800" dirty="0"/>
              <a:t> in Karbala (in modern-day Iraq)</a:t>
            </a:r>
            <a:endParaRPr lang="en-US" sz="2800" dirty="0"/>
          </a:p>
        </p:txBody>
      </p:sp>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9481167" y="389557"/>
            <a:ext cx="3100390" cy="2321277"/>
          </a:xfrm>
          <a:prstGeom prst="rect">
            <a:avLst/>
          </a:prstGeom>
        </p:spPr>
      </p:pic>
    </p:spTree>
    <p:extLst>
      <p:ext uri="{BB962C8B-B14F-4D97-AF65-F5344CB8AC3E}">
        <p14:creationId xmlns:p14="http://schemas.microsoft.com/office/powerpoint/2010/main" val="84291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456" y="0"/>
            <a:ext cx="9638919" cy="6863417"/>
          </a:xfrm>
          <a:prstGeom prst="rect">
            <a:avLst/>
          </a:prstGeom>
          <a:noFill/>
        </p:spPr>
        <p:txBody>
          <a:bodyPr wrap="square" rtlCol="0">
            <a:spAutoFit/>
          </a:bodyPr>
          <a:lstStyle/>
          <a:p>
            <a:r>
              <a:rPr lang="en-GB" sz="2800" b="1" dirty="0"/>
              <a:t>Shi’a Islam: The Ten Obligatory Acts (</a:t>
            </a:r>
            <a:r>
              <a:rPr lang="en-GB" sz="2800" b="1" dirty="0" err="1"/>
              <a:t>Furu</a:t>
            </a:r>
            <a:r>
              <a:rPr lang="en-GB" sz="2800" b="1" dirty="0"/>
              <a:t> ad-Din) (2)</a:t>
            </a:r>
          </a:p>
          <a:p>
            <a:r>
              <a:rPr lang="en-GB" sz="2800" b="1" dirty="0"/>
              <a:t>4 </a:t>
            </a:r>
            <a:r>
              <a:rPr lang="en-GB" sz="2800" b="1" dirty="0" err="1"/>
              <a:t>Zakah</a:t>
            </a:r>
            <a:r>
              <a:rPr lang="en-GB" sz="2800" b="1" dirty="0"/>
              <a:t> (charity)</a:t>
            </a:r>
            <a:endParaRPr lang="en-US" sz="2800" dirty="0"/>
          </a:p>
          <a:p>
            <a:r>
              <a:rPr lang="en-GB" sz="2800" dirty="0"/>
              <a:t>Shi’as make a charity (</a:t>
            </a:r>
            <a:r>
              <a:rPr lang="en-GB" sz="2800" b="1" dirty="0" err="1"/>
              <a:t>zakah</a:t>
            </a:r>
            <a:r>
              <a:rPr lang="en-GB" sz="2800" dirty="0"/>
              <a:t>) payment of 2.5% of their wealth every year. This goes to support the poor and those in need. </a:t>
            </a:r>
            <a:endParaRPr lang="en-US" sz="2800" dirty="0"/>
          </a:p>
          <a:p>
            <a:r>
              <a:rPr lang="en-GB" sz="2800" dirty="0"/>
              <a:t> </a:t>
            </a:r>
            <a:endParaRPr lang="en-US" sz="2800" dirty="0"/>
          </a:p>
          <a:p>
            <a:r>
              <a:rPr lang="en-GB" sz="2800" b="1" dirty="0"/>
              <a:t>5 </a:t>
            </a:r>
            <a:r>
              <a:rPr lang="en-GB" sz="2800" b="1" dirty="0" err="1"/>
              <a:t>Khums</a:t>
            </a:r>
            <a:r>
              <a:rPr lang="en-GB" sz="2800" b="1" dirty="0"/>
              <a:t> (wealth tax)</a:t>
            </a:r>
            <a:endParaRPr lang="en-US" sz="2800" dirty="0"/>
          </a:p>
          <a:p>
            <a:r>
              <a:rPr lang="en-GB" sz="2800" dirty="0"/>
              <a:t>In addition to zakat, Shi’as are expected to pay </a:t>
            </a:r>
            <a:r>
              <a:rPr lang="en-GB" sz="2800" b="1" dirty="0" err="1"/>
              <a:t>khums</a:t>
            </a:r>
            <a:r>
              <a:rPr lang="en-GB" sz="2800" dirty="0"/>
              <a:t>, a wealth tax of 20% of their savings. This money is paid to Muslim scholars and community leaders for the welfare of the community.</a:t>
            </a:r>
            <a:endParaRPr lang="en-US" sz="2800" dirty="0"/>
          </a:p>
          <a:p>
            <a:r>
              <a:rPr lang="en-US" sz="2000" i="1" dirty="0"/>
              <a:t>“Know that whatever of a thing you acquire, a fifth of it is for Allah, for the Messenger, for the near relative, and the orphans, the needy, and the wayfarer.” </a:t>
            </a:r>
            <a:r>
              <a:rPr lang="en-US" sz="2000" dirty="0"/>
              <a:t>Qur’an 8:41</a:t>
            </a:r>
          </a:p>
          <a:p>
            <a:r>
              <a:rPr lang="en-GB" sz="2800" dirty="0"/>
              <a:t> </a:t>
            </a:r>
            <a:endParaRPr lang="en-US" sz="2800" dirty="0"/>
          </a:p>
          <a:p>
            <a:r>
              <a:rPr lang="en-GB" sz="2800" b="1" dirty="0"/>
              <a:t>6 Jihad (struggle)</a:t>
            </a:r>
            <a:endParaRPr lang="en-US" sz="2800" dirty="0"/>
          </a:p>
          <a:p>
            <a:r>
              <a:rPr lang="en-GB" sz="2800" b="1" dirty="0"/>
              <a:t>Jihad</a:t>
            </a:r>
            <a:r>
              <a:rPr lang="en-GB" sz="2800" dirty="0"/>
              <a:t> is the duty to struggle against sin. For the sake of God, Muslims should fight against injustice, removing any obstacles that might prevent people being able to worship God</a:t>
            </a:r>
            <a:endParaRPr lang="en-US" sz="2800" dirty="0"/>
          </a:p>
        </p:txBody>
      </p:sp>
      <p:pic>
        <p:nvPicPr>
          <p:cNvPr id="3" name="Content Placeholder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10107949" y="30500"/>
            <a:ext cx="2114550" cy="2053551"/>
          </a:xfrm>
          <a:prstGeom prst="rect">
            <a:avLst/>
          </a:prstGeom>
        </p:spPr>
      </p:pic>
    </p:spTree>
    <p:extLst>
      <p:ext uri="{BB962C8B-B14F-4D97-AF65-F5344CB8AC3E}">
        <p14:creationId xmlns:p14="http://schemas.microsoft.com/office/powerpoint/2010/main" val="206546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318" y="138283"/>
            <a:ext cx="10318282" cy="6678751"/>
          </a:xfrm>
          <a:prstGeom prst="rect">
            <a:avLst/>
          </a:prstGeom>
          <a:noFill/>
        </p:spPr>
        <p:txBody>
          <a:bodyPr wrap="square" rtlCol="0">
            <a:spAutoFit/>
          </a:bodyPr>
          <a:lstStyle/>
          <a:p>
            <a:r>
              <a:rPr lang="en-GB" sz="2800" b="1" dirty="0"/>
              <a:t>Shi’a Islam</a:t>
            </a:r>
            <a:r>
              <a:rPr lang="en-US" sz="2800" dirty="0"/>
              <a:t>: </a:t>
            </a:r>
            <a:r>
              <a:rPr lang="en-GB" sz="2800" b="1" dirty="0"/>
              <a:t>The Ten Obligatory Acts (</a:t>
            </a:r>
            <a:r>
              <a:rPr lang="en-GB" sz="2800" b="1" dirty="0" err="1"/>
              <a:t>Furu</a:t>
            </a:r>
            <a:r>
              <a:rPr lang="en-GB" sz="2800" b="1" dirty="0"/>
              <a:t> ad-Din) (3)</a:t>
            </a:r>
            <a:endParaRPr lang="en-US" sz="2800" dirty="0"/>
          </a:p>
          <a:p>
            <a:r>
              <a:rPr lang="en-GB" sz="2800" dirty="0"/>
              <a:t> </a:t>
            </a:r>
            <a:r>
              <a:rPr lang="en-GB" sz="2800" b="1" dirty="0"/>
              <a:t>7 Amr-</a:t>
            </a:r>
            <a:r>
              <a:rPr lang="en-GB" sz="2800" b="1" dirty="0" err="1"/>
              <a:t>bil</a:t>
            </a:r>
            <a:r>
              <a:rPr lang="en-GB" sz="2800" b="1" dirty="0"/>
              <a:t>-</a:t>
            </a:r>
            <a:r>
              <a:rPr lang="en-GB" sz="2800" b="1" dirty="0" err="1"/>
              <a:t>Maroof</a:t>
            </a:r>
            <a:r>
              <a:rPr lang="en-GB" sz="2800" b="1" dirty="0"/>
              <a:t> (encouraging others to do good)</a:t>
            </a:r>
            <a:endParaRPr lang="en-US" sz="2800" dirty="0"/>
          </a:p>
          <a:p>
            <a:r>
              <a:rPr lang="en-GB" sz="2800" dirty="0"/>
              <a:t>It is the duty of all Muslims to </a:t>
            </a:r>
            <a:r>
              <a:rPr lang="en-GB" sz="2800" b="1" dirty="0"/>
              <a:t>encourage others to do good</a:t>
            </a:r>
            <a:r>
              <a:rPr lang="en-GB" sz="2800" dirty="0"/>
              <a:t>, for the sake of Allah. In the Hadith Muhammad promises that the person who persuades someone else to do a good deed will get the same reward as the person he persuaded.</a:t>
            </a:r>
            <a:endParaRPr lang="en-US" sz="2800" dirty="0"/>
          </a:p>
          <a:p>
            <a:r>
              <a:rPr lang="en-GB" sz="2400" i="1" dirty="0"/>
              <a:t>“Let there arise out of you a group inviting all that is good, enjoining what is right and forbidding what is wrong. They are the ones to attain success.” </a:t>
            </a:r>
            <a:r>
              <a:rPr lang="en-GB" sz="2400" dirty="0"/>
              <a:t>Quran 3:104</a:t>
            </a:r>
            <a:endParaRPr lang="en-US" sz="2400" dirty="0"/>
          </a:p>
          <a:p>
            <a:r>
              <a:rPr lang="en-GB" sz="2800" dirty="0"/>
              <a:t> </a:t>
            </a:r>
            <a:endParaRPr lang="en-US" sz="2800" dirty="0"/>
          </a:p>
          <a:p>
            <a:r>
              <a:rPr lang="en-GB" sz="2800" b="1" dirty="0"/>
              <a:t>8 </a:t>
            </a:r>
            <a:r>
              <a:rPr lang="en-GB" sz="2800" b="1" dirty="0" err="1"/>
              <a:t>Nahil</a:t>
            </a:r>
            <a:r>
              <a:rPr lang="en-GB" sz="2800" b="1" dirty="0"/>
              <a:t> </a:t>
            </a:r>
            <a:r>
              <a:rPr lang="en-GB" sz="2800" b="1" dirty="0" err="1"/>
              <a:t>Anril</a:t>
            </a:r>
            <a:r>
              <a:rPr lang="en-GB" sz="2800" b="1" dirty="0"/>
              <a:t> </a:t>
            </a:r>
            <a:r>
              <a:rPr lang="en-GB" sz="2800" b="1" dirty="0" err="1"/>
              <a:t>Munkar</a:t>
            </a:r>
            <a:r>
              <a:rPr lang="en-GB" sz="2800" b="1" dirty="0"/>
              <a:t> (discouraging the bad)</a:t>
            </a:r>
            <a:endParaRPr lang="en-US" sz="2800" dirty="0"/>
          </a:p>
          <a:p>
            <a:r>
              <a:rPr lang="en-GB" sz="2800" dirty="0"/>
              <a:t>It is the duty of all Muslims to forbid evil. The whole Muslim community (</a:t>
            </a:r>
            <a:r>
              <a:rPr lang="en-GB" sz="2800" dirty="0" err="1"/>
              <a:t>Ummah</a:t>
            </a:r>
            <a:r>
              <a:rPr lang="en-GB" sz="2800" dirty="0"/>
              <a:t>) has the responsibility to </a:t>
            </a:r>
            <a:r>
              <a:rPr lang="en-GB" sz="2800" b="1" dirty="0"/>
              <a:t>discourage others from harmful actions</a:t>
            </a:r>
            <a:r>
              <a:rPr lang="en-GB" sz="2800" dirty="0"/>
              <a:t>, such as bribery, corruption and dishonesty. </a:t>
            </a:r>
            <a:endParaRPr lang="en-US" sz="2800" dirty="0"/>
          </a:p>
          <a:p>
            <a:r>
              <a:rPr lang="en-GB" sz="2400" i="1" dirty="0"/>
              <a:t>“Whoever among you sees an evil should change it with his hand. If he is unable to to do that then with his tongue. If he is unable to do that, then with his heart, and this is the weakest level of faith” </a:t>
            </a:r>
            <a:r>
              <a:rPr lang="en-GB" sz="2400" dirty="0"/>
              <a:t>Hadith</a:t>
            </a:r>
            <a:endParaRPr lang="en-US" sz="2400" dirty="0"/>
          </a:p>
        </p:txBody>
      </p:sp>
      <p:pic>
        <p:nvPicPr>
          <p:cNvPr id="3" name="Content Placeholder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358438" y="0"/>
            <a:ext cx="1833562" cy="1600200"/>
          </a:xfrm>
          <a:prstGeom prst="rect">
            <a:avLst/>
          </a:prstGeom>
        </p:spPr>
      </p:pic>
    </p:spTree>
    <p:extLst>
      <p:ext uri="{BB962C8B-B14F-4D97-AF65-F5344CB8AC3E}">
        <p14:creationId xmlns:p14="http://schemas.microsoft.com/office/powerpoint/2010/main" val="15652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881" y="0"/>
            <a:ext cx="10102406" cy="6986528"/>
          </a:xfrm>
          <a:prstGeom prst="rect">
            <a:avLst/>
          </a:prstGeom>
          <a:noFill/>
        </p:spPr>
        <p:txBody>
          <a:bodyPr wrap="square" rtlCol="0">
            <a:spAutoFit/>
          </a:bodyPr>
          <a:lstStyle/>
          <a:p>
            <a:r>
              <a:rPr lang="en-GB" sz="2800" b="1" dirty="0"/>
              <a:t>Shi’a Islam</a:t>
            </a:r>
            <a:r>
              <a:rPr lang="en-US" sz="2800" dirty="0"/>
              <a:t>: </a:t>
            </a:r>
            <a:r>
              <a:rPr lang="en-GB" sz="2800" b="1" dirty="0"/>
              <a:t>The Ten Obligatory Acts (</a:t>
            </a:r>
            <a:r>
              <a:rPr lang="en-GB" sz="2800" b="1" dirty="0" err="1"/>
              <a:t>Furu</a:t>
            </a:r>
            <a:r>
              <a:rPr lang="en-GB" sz="2800" b="1" dirty="0"/>
              <a:t> ad-Din) (4)</a:t>
            </a:r>
            <a:endParaRPr lang="en-US" sz="2800" dirty="0"/>
          </a:p>
          <a:p>
            <a:endParaRPr lang="en-GB" sz="2800" b="1" dirty="0"/>
          </a:p>
          <a:p>
            <a:r>
              <a:rPr lang="en-GB" sz="2800" b="1" dirty="0"/>
              <a:t>9 </a:t>
            </a:r>
            <a:r>
              <a:rPr lang="en-GB" sz="2800" b="1" dirty="0" err="1"/>
              <a:t>Tawalia</a:t>
            </a:r>
            <a:r>
              <a:rPr lang="en-GB" sz="2800" b="1" dirty="0"/>
              <a:t> (to love the friends of Allah)</a:t>
            </a:r>
            <a:endParaRPr lang="en-US" sz="2800" dirty="0"/>
          </a:p>
          <a:p>
            <a:r>
              <a:rPr lang="en-GB" sz="2800" b="1" dirty="0" err="1"/>
              <a:t>Tawalia</a:t>
            </a:r>
            <a:r>
              <a:rPr lang="en-GB" sz="2800" dirty="0"/>
              <a:t> means having love for God and for the Prophet Muhammad. Muslims should love all those who are friends of Allah: people who are truthful and kind, honest and fair. They should try to associate themselves with people who are kind and trustworthy. For Shi’a Muslims it also means having love for the ‘</a:t>
            </a:r>
            <a:r>
              <a:rPr lang="en-GB" sz="2800" dirty="0" err="1"/>
              <a:t>Ahl</a:t>
            </a:r>
            <a:r>
              <a:rPr lang="en-GB" sz="2800" dirty="0"/>
              <a:t> al-Bayt’, the 12 infallible Imams who are the descendants of Prophet Muhammad.</a:t>
            </a:r>
            <a:endParaRPr lang="en-US" sz="2800" dirty="0"/>
          </a:p>
          <a:p>
            <a:r>
              <a:rPr lang="en-GB" sz="2800" dirty="0"/>
              <a:t> </a:t>
            </a:r>
            <a:endParaRPr lang="en-US" sz="2800" dirty="0"/>
          </a:p>
          <a:p>
            <a:r>
              <a:rPr lang="en-GB" sz="2800" b="1" dirty="0"/>
              <a:t>10 </a:t>
            </a:r>
            <a:r>
              <a:rPr lang="en-GB" sz="2800" b="1" dirty="0" err="1"/>
              <a:t>Tabarra</a:t>
            </a:r>
            <a:r>
              <a:rPr lang="en-GB" sz="2800" b="1" dirty="0"/>
              <a:t> (to hate the evil-doers)</a:t>
            </a:r>
            <a:endParaRPr lang="en-US" sz="2800" dirty="0"/>
          </a:p>
          <a:p>
            <a:r>
              <a:rPr lang="en-GB" sz="2800" dirty="0"/>
              <a:t>Muslims believe that it is important to dissociate themselves from the enemies of Allah. </a:t>
            </a:r>
            <a:r>
              <a:rPr lang="en-GB" sz="2800" b="1" dirty="0"/>
              <a:t>They should hate, and separate themselves from, people who are impure</a:t>
            </a:r>
            <a:r>
              <a:rPr lang="en-GB" sz="2800" dirty="0"/>
              <a:t> and those who oppress others. However, Muslims often disagree on exactly who are the enemies of God. </a:t>
            </a:r>
            <a:endParaRPr lang="en-US" sz="2800" dirty="0"/>
          </a:p>
        </p:txBody>
      </p:sp>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9775029" y="654846"/>
            <a:ext cx="3071816" cy="1762125"/>
          </a:xfrm>
          <a:prstGeom prst="rect">
            <a:avLst/>
          </a:prstGeom>
        </p:spPr>
      </p:pic>
    </p:spTree>
    <p:extLst>
      <p:ext uri="{BB962C8B-B14F-4D97-AF65-F5344CB8AC3E}">
        <p14:creationId xmlns:p14="http://schemas.microsoft.com/office/powerpoint/2010/main" val="117906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2504" y="0"/>
            <a:ext cx="11710737" cy="6986528"/>
          </a:xfrm>
          <a:prstGeom prst="rect">
            <a:avLst/>
          </a:prstGeom>
          <a:noFill/>
        </p:spPr>
        <p:txBody>
          <a:bodyPr wrap="square" rtlCol="0">
            <a:spAutoFit/>
          </a:bodyPr>
          <a:lstStyle/>
          <a:p>
            <a:r>
              <a:rPr lang="en-GB" sz="2800" b="1" dirty="0"/>
              <a:t>Ashura: Day of Sorrow and Inspiration</a:t>
            </a:r>
            <a:endParaRPr lang="en-US" sz="2800" dirty="0"/>
          </a:p>
          <a:p>
            <a:r>
              <a:rPr lang="en-GB" sz="2800" b="1" dirty="0"/>
              <a:t> </a:t>
            </a:r>
            <a:endParaRPr lang="en-US" sz="2800" dirty="0"/>
          </a:p>
          <a:p>
            <a:r>
              <a:rPr lang="en-GB" sz="2800" b="1" dirty="0"/>
              <a:t>Ashura</a:t>
            </a:r>
            <a:r>
              <a:rPr lang="en-GB" sz="2800" dirty="0"/>
              <a:t> is an important festival for all Muslims, but it has enormous significance in Shi’a Islam. It is celebrated (or commemorated) on the tenth day of Muharram  </a:t>
            </a:r>
            <a:endParaRPr lang="en-US" sz="2800" dirty="0"/>
          </a:p>
          <a:p>
            <a:r>
              <a:rPr lang="en-GB" sz="2800" b="1" dirty="0"/>
              <a:t>Ashura</a:t>
            </a:r>
            <a:r>
              <a:rPr lang="en-GB" sz="2800" dirty="0"/>
              <a:t> literally means ‘tenth’, since it falls on the 10th day of the month of Muharram. </a:t>
            </a:r>
            <a:endParaRPr lang="en-US" sz="2800" dirty="0"/>
          </a:p>
          <a:p>
            <a:r>
              <a:rPr lang="en-GB" sz="2800" b="1" dirty="0"/>
              <a:t>Muharram</a:t>
            </a:r>
            <a:r>
              <a:rPr lang="en-GB" sz="2800" dirty="0"/>
              <a:t> is the first month of the Islamic calendar</a:t>
            </a:r>
            <a:endParaRPr lang="en-US" sz="2800" dirty="0"/>
          </a:p>
          <a:p>
            <a:r>
              <a:rPr lang="en-GB" sz="2800" dirty="0"/>
              <a:t> </a:t>
            </a:r>
            <a:endParaRPr lang="en-US" sz="2800" dirty="0"/>
          </a:p>
          <a:p>
            <a:r>
              <a:rPr lang="en-GB" sz="2800" b="1" dirty="0"/>
              <a:t>Sunni Islam: Day of fasting</a:t>
            </a:r>
            <a:endParaRPr lang="en-US" sz="2800" dirty="0"/>
          </a:p>
          <a:p>
            <a:r>
              <a:rPr lang="en-GB" sz="2800" dirty="0"/>
              <a:t>Many Muslims today fast on the day of Ashura. The Prophet Muhammad established Ashura as a day of fasting, based on the Jewish day of atonement, when sacrifices are made for the sins of the people. Ashura is an occasion to thank God for saving the Israelites from the Pharaoh. Sunni Muslims remember how Musa (Moses) fasted in gratitude to God for opening up the Red Sea to allow his people to escape from the Egyptian chariots.     </a:t>
            </a:r>
            <a:endParaRPr lang="en-US" sz="2800" dirty="0"/>
          </a:p>
        </p:txBody>
      </p:sp>
    </p:spTree>
    <p:extLst>
      <p:ext uri="{BB962C8B-B14F-4D97-AF65-F5344CB8AC3E}">
        <p14:creationId xmlns:p14="http://schemas.microsoft.com/office/powerpoint/2010/main" val="1062566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3347" y="465221"/>
            <a:ext cx="11309685" cy="3970318"/>
          </a:xfrm>
          <a:prstGeom prst="rect">
            <a:avLst/>
          </a:prstGeom>
          <a:noFill/>
        </p:spPr>
        <p:txBody>
          <a:bodyPr wrap="square" rtlCol="0">
            <a:spAutoFit/>
          </a:bodyPr>
          <a:lstStyle/>
          <a:p>
            <a:r>
              <a:rPr lang="en-GB" sz="2800" b="1" dirty="0"/>
              <a:t>Shi’a Islam: The martyrdom of </a:t>
            </a:r>
            <a:r>
              <a:rPr lang="en-GB" sz="2800" b="1" dirty="0" err="1"/>
              <a:t>Husayn</a:t>
            </a:r>
            <a:r>
              <a:rPr lang="en-GB" sz="2800" b="1" dirty="0"/>
              <a:t> </a:t>
            </a:r>
            <a:endParaRPr lang="en-US" sz="2800" dirty="0"/>
          </a:p>
          <a:p>
            <a:r>
              <a:rPr lang="en-GB" sz="2800" dirty="0"/>
              <a:t>Ashura is of particular importance to the Shi’a Muslim community, because it remembers the death of Hussain in battle at Karbala in 680 CE. This event triggered a split between Sunni and Shi’a Muslims that continues to divide Islam today. Shi’as believe that Hussain was the rightful successor to the Prophet Muhammad, so the massacre of Hussain and his followers carries great significance. They refer to Hussain as the third Imam, following his father Ali  and his older brother Hassan. Still today they remember his betrayal and death with a deep sense of injustice.</a:t>
            </a:r>
          </a:p>
        </p:txBody>
      </p:sp>
    </p:spTree>
    <p:extLst>
      <p:ext uri="{BB962C8B-B14F-4D97-AF65-F5344CB8AC3E}">
        <p14:creationId xmlns:p14="http://schemas.microsoft.com/office/powerpoint/2010/main" val="83459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p:cNvSpPr>
          <p:nvPr>
            <p:ph type="sldNum" sz="quarter" idx="4294967295"/>
          </p:nvPr>
        </p:nvSpPr>
        <p:spPr>
          <a:xfrm>
            <a:off x="8077200" y="6404293"/>
            <a:ext cx="2133600" cy="269241"/>
          </a:xfrm>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32</a:t>
            </a:fld>
            <a:endParaRPr/>
          </a:p>
        </p:txBody>
      </p:sp>
      <p:pic>
        <p:nvPicPr>
          <p:cNvPr id="247" name="pasted-image.ti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74801" y="-82550"/>
            <a:ext cx="3141723" cy="4730334"/>
          </a:xfrm>
          <a:prstGeom prst="rect">
            <a:avLst/>
          </a:prstGeom>
          <a:ln w="12700">
            <a:miter lim="400000"/>
          </a:ln>
        </p:spPr>
      </p:pic>
      <p:sp>
        <p:nvSpPr>
          <p:cNvPr id="248" name="Shape 248"/>
          <p:cNvSpPr/>
          <p:nvPr/>
        </p:nvSpPr>
        <p:spPr>
          <a:xfrm>
            <a:off x="442913" y="4668601"/>
            <a:ext cx="10901362" cy="2031325"/>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r>
              <a:rPr dirty="0"/>
              <a:t>Ashura: Shi’as mourning the martyrdom of Husayn</a:t>
            </a:r>
          </a:p>
          <a:p>
            <a:r>
              <a:rPr dirty="0"/>
              <a:t>http://www.demotix.com/news/1628582/turkeys-shiite-muslims-mark-ashura-halkal#media-1628222</a:t>
            </a:r>
          </a:p>
          <a:p>
            <a:endParaRPr dirty="0"/>
          </a:p>
          <a:p>
            <a:r>
              <a:rPr u="sng" dirty="0">
                <a:solidFill>
                  <a:srgbClr val="0000FF"/>
                </a:solidFill>
                <a:uFill>
                  <a:solidFill>
                    <a:srgbClr val="0000FF"/>
                  </a:solidFill>
                </a:uFill>
                <a:hlinkClick r:id="rId3"/>
              </a:rPr>
              <a:t>http://www.telegraph.co.uk/news/picturegalleries/worldnews/8209691/Shiite-Muslims-flagellate-themselves-to-commemorate-Ashura.html?image=6</a:t>
            </a:r>
            <a:endParaRPr lang="en-GB" u="sng" dirty="0">
              <a:solidFill>
                <a:srgbClr val="0000FF"/>
              </a:solidFill>
              <a:uFill>
                <a:solidFill>
                  <a:srgbClr val="0000FF"/>
                </a:solidFill>
              </a:uFill>
              <a:hlinkClick r:id="rId3"/>
            </a:endParaRPr>
          </a:p>
          <a:p>
            <a:endParaRPr lang="en-GB" u="sng" dirty="0">
              <a:solidFill>
                <a:srgbClr val="0000FF"/>
              </a:solidFill>
              <a:uFill>
                <a:solidFill>
                  <a:srgbClr val="0000FF"/>
                </a:solidFill>
              </a:uFill>
              <a:hlinkClick r:id="rId3"/>
            </a:endParaRPr>
          </a:p>
          <a:p>
            <a:r>
              <a:rPr lang="en-GB" dirty="0"/>
              <a:t>https://</a:t>
            </a:r>
            <a:r>
              <a:rPr lang="en-GB" dirty="0" err="1"/>
              <a:t>www.youtube.com</a:t>
            </a:r>
            <a:r>
              <a:rPr lang="en-GB" dirty="0"/>
              <a:t>/</a:t>
            </a:r>
            <a:r>
              <a:rPr lang="en-GB" dirty="0" err="1"/>
              <a:t>watch?v</a:t>
            </a:r>
            <a:r>
              <a:rPr lang="en-GB" dirty="0"/>
              <a:t>=LaWtr10b1es</a:t>
            </a:r>
          </a:p>
        </p:txBody>
      </p:sp>
      <p:pic>
        <p:nvPicPr>
          <p:cNvPr id="249" name="pasted-image.tif"/>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73334" y="863104"/>
            <a:ext cx="4485066" cy="2394447"/>
          </a:xfrm>
          <a:prstGeom prst="rect">
            <a:avLst/>
          </a:prstGeom>
          <a:ln w="12700">
            <a:miter lim="400000"/>
          </a:ln>
        </p:spPr>
      </p:pic>
      <p:sp>
        <p:nvSpPr>
          <p:cNvPr id="250" name="Shape 250"/>
          <p:cNvSpPr/>
          <p:nvPr/>
        </p:nvSpPr>
        <p:spPr>
          <a:xfrm>
            <a:off x="5266207" y="3670688"/>
            <a:ext cx="5621986" cy="584775"/>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r>
              <a:rPr lang="en-GB" sz="3200" dirty="0"/>
              <a:t>Shi’a Muslims </a:t>
            </a:r>
            <a:r>
              <a:rPr sz="3200" dirty="0"/>
              <a:t>Celebrating Ashura</a:t>
            </a:r>
          </a:p>
        </p:txBody>
      </p:sp>
    </p:spTree>
    <p:extLst>
      <p:ext uri="{BB962C8B-B14F-4D97-AF65-F5344CB8AC3E}">
        <p14:creationId xmlns:p14="http://schemas.microsoft.com/office/powerpoint/2010/main" val="1667127044"/>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2926" y="288758"/>
            <a:ext cx="11438021" cy="5970865"/>
          </a:xfrm>
          <a:prstGeom prst="rect">
            <a:avLst/>
          </a:prstGeom>
          <a:noFill/>
        </p:spPr>
        <p:txBody>
          <a:bodyPr wrap="square" rtlCol="0">
            <a:spAutoFit/>
          </a:bodyPr>
          <a:lstStyle/>
          <a:p>
            <a:r>
              <a:rPr lang="en-GB" sz="2800" b="1" dirty="0"/>
              <a:t>How is Ashura celebrated around the world? </a:t>
            </a:r>
            <a:endParaRPr lang="en-US" sz="2800" dirty="0"/>
          </a:p>
          <a:p>
            <a:r>
              <a:rPr lang="en-GB" sz="2800" dirty="0"/>
              <a:t>The death Hussain gave rise to the Shi’a cult of martyrdom and to a sense of betrayal and struggle against injustice and oppression. Ashura is a day of great sorrow, mourning and self-mutilation, where much public grief is expressed. Central to the events is the need to share in the sufferings of Hussain. Ashura is celebrated in communities across the Shi’a world (</a:t>
            </a:r>
            <a:r>
              <a:rPr lang="en-GB" sz="2800" dirty="0" err="1"/>
              <a:t>eg</a:t>
            </a:r>
            <a:r>
              <a:rPr lang="en-GB" sz="2800" dirty="0"/>
              <a:t> in Iran and Iraq), but many Shi’a Muslims feel the need to make the pilgrimage to Karbala every year to take part:</a:t>
            </a:r>
            <a:endParaRPr lang="en-US" sz="2800" dirty="0"/>
          </a:p>
          <a:p>
            <a:pPr marL="457200" lvl="0" indent="-457200">
              <a:buFont typeface="Arial" charset="0"/>
              <a:buChar char="•"/>
            </a:pPr>
            <a:r>
              <a:rPr lang="en-GB" sz="2800" dirty="0"/>
              <a:t>men and women dress in black and march through street slapping their chests and chanting</a:t>
            </a:r>
            <a:endParaRPr lang="en-US" sz="2800" dirty="0"/>
          </a:p>
          <a:p>
            <a:pPr marL="457200" lvl="0" indent="-457200">
              <a:buFont typeface="Arial" charset="0"/>
              <a:buChar char="•"/>
            </a:pPr>
            <a:r>
              <a:rPr lang="en-GB" sz="2800" dirty="0"/>
              <a:t>there are processions and religious gatherings</a:t>
            </a:r>
            <a:endParaRPr lang="en-US" sz="2800" dirty="0"/>
          </a:p>
          <a:p>
            <a:pPr marL="457200" lvl="0" indent="-457200">
              <a:buFont typeface="Arial" charset="0"/>
              <a:buChar char="•"/>
            </a:pPr>
            <a:r>
              <a:rPr lang="en-GB" sz="2800" dirty="0"/>
              <a:t>plays re-enact the martyrdom</a:t>
            </a:r>
            <a:endParaRPr lang="en-US" sz="2800" dirty="0"/>
          </a:p>
          <a:p>
            <a:pPr marL="457200" lvl="0" indent="-457200">
              <a:buFont typeface="Arial" charset="0"/>
              <a:buChar char="•"/>
            </a:pPr>
            <a:r>
              <a:rPr lang="en-GB" sz="2800" dirty="0"/>
              <a:t>fervent men beat themselves with chains and cut their heads with swords </a:t>
            </a:r>
            <a:endParaRPr lang="en-US" sz="2800" dirty="0"/>
          </a:p>
          <a:p>
            <a:endParaRPr lang="en-GB" dirty="0"/>
          </a:p>
        </p:txBody>
      </p:sp>
    </p:spTree>
    <p:extLst>
      <p:ext uri="{BB962C8B-B14F-4D97-AF65-F5344CB8AC3E}">
        <p14:creationId xmlns:p14="http://schemas.microsoft.com/office/powerpoint/2010/main" val="223505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446" y="0"/>
            <a:ext cx="10700767" cy="6555641"/>
          </a:xfrm>
          <a:prstGeom prst="rect">
            <a:avLst/>
          </a:prstGeom>
          <a:noFill/>
        </p:spPr>
        <p:txBody>
          <a:bodyPr wrap="square" rtlCol="0">
            <a:spAutoFit/>
          </a:bodyPr>
          <a:lstStyle/>
          <a:p>
            <a:r>
              <a:rPr lang="en-GB" sz="2800" b="1" dirty="0"/>
              <a:t>Shi’a Festival: Ashura (Day of Sorrow and Inspiration)</a:t>
            </a:r>
            <a:endParaRPr lang="en-US" sz="2800" dirty="0"/>
          </a:p>
          <a:p>
            <a:r>
              <a:rPr lang="en-GB" sz="2800" b="1" dirty="0"/>
              <a:t>Sunni Islam: Day of fasting</a:t>
            </a:r>
            <a:endParaRPr lang="en-US" sz="2800" dirty="0"/>
          </a:p>
          <a:p>
            <a:r>
              <a:rPr lang="en-GB" sz="2800" dirty="0"/>
              <a:t>The Prophet Muhammad established Ashura as a day of fasting, based on the Jewish day of atonement. </a:t>
            </a:r>
          </a:p>
          <a:p>
            <a:r>
              <a:rPr lang="en-GB" sz="2800" dirty="0"/>
              <a:t>Musa (Moses) fasted in thanks to God for saving the Israelites from Pharaoh. </a:t>
            </a:r>
          </a:p>
          <a:p>
            <a:endParaRPr lang="en-US" sz="2800" dirty="0"/>
          </a:p>
          <a:p>
            <a:r>
              <a:rPr lang="en-GB" sz="2800" b="1" dirty="0"/>
              <a:t>Shi’a Islam: The martyrdom of Hussain </a:t>
            </a:r>
            <a:endParaRPr lang="en-US" sz="2800" dirty="0"/>
          </a:p>
          <a:p>
            <a:r>
              <a:rPr lang="en-GB" sz="2800" dirty="0"/>
              <a:t>Shi’a Muslim community remember the death of Hussain in battle at Karbala in 680 CE. </a:t>
            </a:r>
          </a:p>
          <a:p>
            <a:r>
              <a:rPr lang="en-GB" sz="2800" dirty="0"/>
              <a:t>This event triggered a split between Sunni and Shi’a Muslims </a:t>
            </a:r>
          </a:p>
          <a:p>
            <a:r>
              <a:rPr lang="en-GB" sz="2800" dirty="0"/>
              <a:t>Shi’as believe that Hussain was the rightful successor to the Prophet Muhammad, so the massacre of Hussain and his followers carries great significance. </a:t>
            </a:r>
          </a:p>
          <a:p>
            <a:r>
              <a:rPr lang="en-GB" sz="2800" dirty="0"/>
              <a:t>They remember his betrayal and death with a deep sense of injustice. </a:t>
            </a:r>
            <a:endParaRPr lang="en-US" sz="2800" dirty="0"/>
          </a:p>
        </p:txBody>
      </p:sp>
    </p:spTree>
    <p:extLst>
      <p:ext uri="{BB962C8B-B14F-4D97-AF65-F5344CB8AC3E}">
        <p14:creationId xmlns:p14="http://schemas.microsoft.com/office/powerpoint/2010/main" val="118508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2608" y="0"/>
            <a:ext cx="11558016" cy="6740307"/>
          </a:xfrm>
          <a:prstGeom prst="rect">
            <a:avLst/>
          </a:prstGeom>
          <a:noFill/>
        </p:spPr>
        <p:txBody>
          <a:bodyPr wrap="square" rtlCol="0">
            <a:spAutoFit/>
          </a:bodyPr>
          <a:lstStyle/>
          <a:p>
            <a:r>
              <a:rPr lang="en-GB" sz="2800" b="1" dirty="0"/>
              <a:t>Ashura</a:t>
            </a:r>
            <a:r>
              <a:rPr lang="en-GB" sz="2800" dirty="0"/>
              <a:t> literally means ‘tenth’, since it falls on the 10th day of the month of Muharram. Muharram is the first month of the Islamic calendar.</a:t>
            </a:r>
            <a:endParaRPr lang="en-US" sz="2800" dirty="0"/>
          </a:p>
          <a:p>
            <a:endParaRPr lang="en-GB" sz="2800" b="1" dirty="0"/>
          </a:p>
          <a:p>
            <a:r>
              <a:rPr lang="en-GB" sz="2800" b="1" dirty="0"/>
              <a:t>Shi’a celebration of Ashura today</a:t>
            </a:r>
            <a:endParaRPr lang="en-US" sz="2800" dirty="0"/>
          </a:p>
          <a:p>
            <a:r>
              <a:rPr lang="en-GB" sz="2800" dirty="0"/>
              <a:t>Emotionally charged day, remembering the martyrdom of Hussain</a:t>
            </a:r>
          </a:p>
          <a:p>
            <a:r>
              <a:rPr lang="en-GB" sz="2800" dirty="0"/>
              <a:t>Celebrated with processions, plays and public displays of grief in the streets. </a:t>
            </a:r>
          </a:p>
          <a:p>
            <a:r>
              <a:rPr lang="en-GB" sz="2800" dirty="0"/>
              <a:t>Blood is often spilled and people cry and wail.</a:t>
            </a:r>
            <a:endParaRPr lang="en-US" sz="2800" dirty="0"/>
          </a:p>
          <a:p>
            <a:pPr marL="457200" lvl="0" indent="-457200">
              <a:buFont typeface="Arial" charset="0"/>
              <a:buChar char="•"/>
            </a:pPr>
            <a:r>
              <a:rPr lang="en-GB" sz="2800" dirty="0"/>
              <a:t>men and women dress in black and march through street slapping their chests and chanting</a:t>
            </a:r>
            <a:endParaRPr lang="en-US" sz="2800" dirty="0"/>
          </a:p>
          <a:p>
            <a:pPr marL="457200" lvl="0" indent="-457200">
              <a:buFont typeface="Arial" charset="0"/>
              <a:buChar char="•"/>
            </a:pPr>
            <a:r>
              <a:rPr lang="en-GB" sz="2800" dirty="0"/>
              <a:t>there are processions and religious gatherings</a:t>
            </a:r>
            <a:endParaRPr lang="en-US" sz="2800" dirty="0"/>
          </a:p>
          <a:p>
            <a:pPr marL="457200" lvl="0" indent="-457200">
              <a:buFont typeface="Arial" charset="0"/>
              <a:buChar char="•"/>
            </a:pPr>
            <a:r>
              <a:rPr lang="en-GB" sz="2800" dirty="0"/>
              <a:t>plays re-enact the martyrdom</a:t>
            </a:r>
          </a:p>
          <a:p>
            <a:pPr marL="457200" indent="-457200">
              <a:buFont typeface="Arial" charset="0"/>
              <a:buChar char="•"/>
            </a:pPr>
            <a:r>
              <a:rPr lang="en-GB" sz="2800" dirty="0"/>
              <a:t>fervent men beat themselves with chains and cut their heads with swords </a:t>
            </a:r>
            <a:endParaRPr lang="en-US" sz="2800" dirty="0"/>
          </a:p>
          <a:p>
            <a:endParaRPr lang="en-GB" sz="1600" dirty="0"/>
          </a:p>
          <a:p>
            <a:r>
              <a:rPr lang="en-GB" sz="2800" dirty="0"/>
              <a:t>In cities such as Manchester and London Shi’as gather in large crowds and take part in public marches. The men often slap their chests violently, in time to their chanting, but it is uncommon to see them drawing blood</a:t>
            </a:r>
          </a:p>
        </p:txBody>
      </p:sp>
    </p:spTree>
    <p:extLst>
      <p:ext uri="{BB962C8B-B14F-4D97-AF65-F5344CB8AC3E}">
        <p14:creationId xmlns:p14="http://schemas.microsoft.com/office/powerpoint/2010/main" val="1978723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163" y="1164134"/>
            <a:ext cx="11087100" cy="5693866"/>
          </a:xfrm>
          <a:prstGeom prst="rect">
            <a:avLst/>
          </a:prstGeom>
          <a:noFill/>
        </p:spPr>
        <p:txBody>
          <a:bodyPr wrap="square" rtlCol="0">
            <a:spAutoFit/>
          </a:bodyPr>
          <a:lstStyle/>
          <a:p>
            <a:r>
              <a:rPr lang="en-US" sz="2800" b="1" dirty="0"/>
              <a:t>Shi’a celebration of Id-</a:t>
            </a:r>
            <a:r>
              <a:rPr lang="en-US" sz="2800" b="1" dirty="0" err="1"/>
              <a:t>ul</a:t>
            </a:r>
            <a:r>
              <a:rPr lang="en-US" sz="2800" b="1" dirty="0"/>
              <a:t>-</a:t>
            </a:r>
            <a:r>
              <a:rPr lang="en-US" sz="2800" b="1" dirty="0" err="1"/>
              <a:t>Ghadeer</a:t>
            </a:r>
            <a:r>
              <a:rPr lang="en-US" sz="2800" b="1" dirty="0"/>
              <a:t> (</a:t>
            </a:r>
            <a:r>
              <a:rPr lang="en-GB" sz="2800" b="1" dirty="0"/>
              <a:t>Iranian celebration)</a:t>
            </a:r>
            <a:endParaRPr lang="en-US" sz="2800" b="1" dirty="0"/>
          </a:p>
          <a:p>
            <a:endParaRPr lang="en-US" sz="2800" dirty="0"/>
          </a:p>
          <a:p>
            <a:r>
              <a:rPr lang="en-GB" sz="2800" dirty="0"/>
              <a:t>The festival of </a:t>
            </a:r>
            <a:r>
              <a:rPr lang="en-US" sz="2800" dirty="0"/>
              <a:t>Id-</a:t>
            </a:r>
            <a:r>
              <a:rPr lang="en-US" sz="2800" dirty="0" err="1"/>
              <a:t>ul</a:t>
            </a:r>
            <a:r>
              <a:rPr lang="en-US" sz="2800" dirty="0"/>
              <a:t>-</a:t>
            </a:r>
            <a:r>
              <a:rPr lang="en-US" sz="2800" dirty="0" err="1"/>
              <a:t>Ghadeer</a:t>
            </a:r>
            <a:r>
              <a:rPr lang="en-US" sz="2800" dirty="0"/>
              <a:t> </a:t>
            </a:r>
            <a:r>
              <a:rPr lang="en-GB" sz="2800" dirty="0"/>
              <a:t>commemorates the pivotal event at </a:t>
            </a:r>
            <a:r>
              <a:rPr lang="en-GB" sz="2800" dirty="0" err="1"/>
              <a:t>Ghadeer</a:t>
            </a:r>
            <a:r>
              <a:rPr lang="en-GB" sz="2800" dirty="0"/>
              <a:t> </a:t>
            </a:r>
            <a:r>
              <a:rPr lang="en-GB" sz="2800" dirty="0" err="1"/>
              <a:t>Khumm</a:t>
            </a:r>
            <a:r>
              <a:rPr lang="en-GB" sz="2800" dirty="0"/>
              <a:t> when, by divine command, Prophet Muhammad designated his cousin Ali as the first in the continuing line of hereditary Imams.  </a:t>
            </a:r>
          </a:p>
          <a:p>
            <a:r>
              <a:rPr lang="en-GB" sz="2800" dirty="0"/>
              <a:t>This event remembers how the the Holy Prophet, on his return journey from the final pilgrimage, stopped at an oasis between Makkah and Madinah, known as </a:t>
            </a:r>
            <a:r>
              <a:rPr lang="en-GB" sz="2800" dirty="0" err="1"/>
              <a:t>Ghadir</a:t>
            </a:r>
            <a:r>
              <a:rPr lang="en-GB" sz="2800" dirty="0"/>
              <a:t> </a:t>
            </a:r>
            <a:r>
              <a:rPr lang="en-GB" sz="2800" dirty="0" err="1"/>
              <a:t>Khumm</a:t>
            </a:r>
            <a:r>
              <a:rPr lang="en-GB" sz="2800" dirty="0"/>
              <a:t>, and addressed the large gathering of Muslims instructing them to follow Ali.</a:t>
            </a:r>
          </a:p>
          <a:p>
            <a:r>
              <a:rPr lang="en-GB" sz="2800" dirty="0"/>
              <a:t>Every year they renew their allegiance to Prophet Muhammad and to Ali</a:t>
            </a:r>
          </a:p>
          <a:p>
            <a:r>
              <a:rPr lang="en-GB" sz="2800" dirty="0"/>
              <a:t>They carry green flags</a:t>
            </a:r>
          </a:p>
          <a:p>
            <a:r>
              <a:rPr lang="en-GB" sz="2800" dirty="0"/>
              <a:t>Two men with veils, representing Muhammad and Ali, hold up their hands together in the air.</a:t>
            </a:r>
          </a:p>
        </p:txBody>
      </p:sp>
      <p:pic>
        <p:nvPicPr>
          <p:cNvPr id="3" name="Picture 2"/>
          <p:cNvPicPr>
            <a:picLocks noChangeAspect="1"/>
          </p:cNvPicPr>
          <p:nvPr/>
        </p:nvPicPr>
        <p:blipFill>
          <a:blip r:embed="rId2"/>
          <a:stretch>
            <a:fillRect/>
          </a:stretch>
        </p:blipFill>
        <p:spPr>
          <a:xfrm>
            <a:off x="9415463" y="-1"/>
            <a:ext cx="2776537" cy="1965413"/>
          </a:xfrm>
          <a:prstGeom prst="rect">
            <a:avLst/>
          </a:prstGeom>
        </p:spPr>
      </p:pic>
    </p:spTree>
    <p:extLst>
      <p:ext uri="{BB962C8B-B14F-4D97-AF65-F5344CB8AC3E}">
        <p14:creationId xmlns:p14="http://schemas.microsoft.com/office/powerpoint/2010/main" val="476039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99872" y="1"/>
            <a:ext cx="8313648" cy="5200649"/>
          </a:xfrm>
          <a:prstGeom prst="rect">
            <a:avLst/>
          </a:prstGeom>
        </p:spPr>
      </p:pic>
      <p:sp>
        <p:nvSpPr>
          <p:cNvPr id="3" name="TextBox 2"/>
          <p:cNvSpPr txBox="1"/>
          <p:nvPr/>
        </p:nvSpPr>
        <p:spPr>
          <a:xfrm>
            <a:off x="2028826" y="128588"/>
            <a:ext cx="6115050" cy="584775"/>
          </a:xfrm>
          <a:prstGeom prst="rect">
            <a:avLst/>
          </a:prstGeom>
          <a:solidFill>
            <a:schemeClr val="accent1"/>
          </a:solidFill>
        </p:spPr>
        <p:txBody>
          <a:bodyPr wrap="square" rtlCol="0">
            <a:spAutoFit/>
          </a:bodyPr>
          <a:lstStyle/>
          <a:p>
            <a:r>
              <a:rPr lang="en-US" sz="3200" b="1" dirty="0">
                <a:solidFill>
                  <a:schemeClr val="bg1"/>
                </a:solidFill>
              </a:rPr>
              <a:t>Shi’a celebration of Id-</a:t>
            </a:r>
            <a:r>
              <a:rPr lang="en-US" sz="3200" b="1" dirty="0" err="1">
                <a:solidFill>
                  <a:schemeClr val="bg1"/>
                </a:solidFill>
              </a:rPr>
              <a:t>ul</a:t>
            </a:r>
            <a:r>
              <a:rPr lang="en-US" sz="3200" b="1" dirty="0">
                <a:solidFill>
                  <a:schemeClr val="bg1"/>
                </a:solidFill>
              </a:rPr>
              <a:t>-</a:t>
            </a:r>
            <a:r>
              <a:rPr lang="en-US" sz="3200" b="1" dirty="0" err="1">
                <a:solidFill>
                  <a:schemeClr val="bg1"/>
                </a:solidFill>
              </a:rPr>
              <a:t>Ghadeer</a:t>
            </a:r>
            <a:endParaRPr lang="en-GB" sz="3200" b="1" dirty="0">
              <a:solidFill>
                <a:schemeClr val="bg1"/>
              </a:solidFill>
            </a:endParaRPr>
          </a:p>
        </p:txBody>
      </p:sp>
      <p:sp>
        <p:nvSpPr>
          <p:cNvPr id="4" name="TextBox 3"/>
          <p:cNvSpPr txBox="1"/>
          <p:nvPr/>
        </p:nvSpPr>
        <p:spPr>
          <a:xfrm>
            <a:off x="628650" y="5200650"/>
            <a:ext cx="11058525" cy="1569660"/>
          </a:xfrm>
          <a:prstGeom prst="rect">
            <a:avLst/>
          </a:prstGeom>
          <a:noFill/>
        </p:spPr>
        <p:txBody>
          <a:bodyPr wrap="square" rtlCol="0">
            <a:spAutoFit/>
          </a:bodyPr>
          <a:lstStyle/>
          <a:p>
            <a:r>
              <a:rPr lang="en-GB" sz="2400" dirty="0"/>
              <a:t>Tasks:</a:t>
            </a:r>
          </a:p>
          <a:p>
            <a:r>
              <a:rPr lang="en-GB" sz="2400" dirty="0"/>
              <a:t>1 Who are these images meant to represent?</a:t>
            </a:r>
          </a:p>
          <a:p>
            <a:r>
              <a:rPr lang="en-GB" sz="2400" dirty="0"/>
              <a:t>2 Explain what this image is saying for Shi’a Muslims</a:t>
            </a:r>
          </a:p>
          <a:p>
            <a:r>
              <a:rPr lang="en-GB" sz="2400" dirty="0"/>
              <a:t>3 How might Sunni Muslims respond to this image? Why?</a:t>
            </a:r>
          </a:p>
        </p:txBody>
      </p:sp>
    </p:spTree>
    <p:extLst>
      <p:ext uri="{BB962C8B-B14F-4D97-AF65-F5344CB8AC3E}">
        <p14:creationId xmlns:p14="http://schemas.microsoft.com/office/powerpoint/2010/main" val="1439547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nvPr>
        </p:nvGraphicFramePr>
        <p:xfrm>
          <a:off x="288758" y="813358"/>
          <a:ext cx="11646567" cy="5953760"/>
        </p:xfrm>
        <a:graphic>
          <a:graphicData uri="http://schemas.openxmlformats.org/drawingml/2006/table">
            <a:tbl>
              <a:tblPr firstRow="1" bandRow="1">
                <a:tableStyleId>{5C22544A-7EE6-4342-B048-85BDC9FD1C3A}</a:tableStyleId>
              </a:tblPr>
              <a:tblGrid>
                <a:gridCol w="1572126">
                  <a:extLst>
                    <a:ext uri="{9D8B030D-6E8A-4147-A177-3AD203B41FA5}">
                      <a16:colId xmlns:a16="http://schemas.microsoft.com/office/drawing/2014/main" val="20000"/>
                    </a:ext>
                  </a:extLst>
                </a:gridCol>
                <a:gridCol w="2887579">
                  <a:extLst>
                    <a:ext uri="{9D8B030D-6E8A-4147-A177-3AD203B41FA5}">
                      <a16:colId xmlns:a16="http://schemas.microsoft.com/office/drawing/2014/main" val="20001"/>
                    </a:ext>
                  </a:extLst>
                </a:gridCol>
                <a:gridCol w="7186862">
                  <a:extLst>
                    <a:ext uri="{9D8B030D-6E8A-4147-A177-3AD203B41FA5}">
                      <a16:colId xmlns:a16="http://schemas.microsoft.com/office/drawing/2014/main" val="20002"/>
                    </a:ext>
                  </a:extLst>
                </a:gridCol>
              </a:tblGrid>
              <a:tr h="370840">
                <a:tc>
                  <a:txBody>
                    <a:bodyPr/>
                    <a:lstStyle/>
                    <a:p>
                      <a:endParaRPr lang="en-GB" dirty="0"/>
                    </a:p>
                  </a:txBody>
                  <a:tcPr/>
                </a:tc>
                <a:tc>
                  <a:txBody>
                    <a:bodyPr/>
                    <a:lstStyle/>
                    <a:p>
                      <a:r>
                        <a:rPr lang="en-GB" sz="1800" b="1" kern="1200" dirty="0">
                          <a:solidFill>
                            <a:schemeClr val="lt1"/>
                          </a:solidFill>
                          <a:effectLst/>
                          <a:latin typeface="+mn-lt"/>
                          <a:ea typeface="+mn-ea"/>
                          <a:cs typeface="+mn-cs"/>
                        </a:rPr>
                        <a:t>Sunni</a:t>
                      </a:r>
                      <a:r>
                        <a:rPr lang="en-US" dirty="0">
                          <a:effectLst/>
                        </a:rPr>
                        <a:t> </a:t>
                      </a:r>
                      <a:endParaRPr lang="en-GB" dirty="0"/>
                    </a:p>
                  </a:txBody>
                  <a:tcPr/>
                </a:tc>
                <a:tc>
                  <a:txBody>
                    <a:bodyPr/>
                    <a:lstStyle/>
                    <a:p>
                      <a:r>
                        <a:rPr lang="en-GB" sz="1800" b="1" kern="1200" dirty="0">
                          <a:solidFill>
                            <a:schemeClr val="lt1"/>
                          </a:solidFill>
                          <a:effectLst/>
                          <a:latin typeface="+mn-lt"/>
                          <a:ea typeface="+mn-ea"/>
                          <a:cs typeface="+mn-cs"/>
                        </a:rPr>
                        <a:t>Shi’a</a:t>
                      </a:r>
                      <a:r>
                        <a:rPr lang="en-US" dirty="0">
                          <a:effectLst/>
                        </a:rPr>
                        <a:t> </a:t>
                      </a:r>
                      <a:endParaRPr lang="en-GB" dirty="0"/>
                    </a:p>
                  </a:txBody>
                  <a:tcPr/>
                </a:tc>
                <a:extLst>
                  <a:ext uri="{0D108BD9-81ED-4DB2-BD59-A6C34878D82A}">
                    <a16:rowId xmlns:a16="http://schemas.microsoft.com/office/drawing/2014/main" val="10000"/>
                  </a:ext>
                </a:extLst>
              </a:tr>
              <a:tr h="370840">
                <a:tc>
                  <a:txBody>
                    <a:bodyPr/>
                    <a:lstStyle/>
                    <a:p>
                      <a:r>
                        <a:rPr lang="en-GB" sz="1800" kern="1200" dirty="0">
                          <a:solidFill>
                            <a:schemeClr val="dk1"/>
                          </a:solidFill>
                          <a:effectLst/>
                          <a:latin typeface="+mn-lt"/>
                          <a:ea typeface="+mn-ea"/>
                          <a:cs typeface="+mn-cs"/>
                        </a:rPr>
                        <a:t>Qur’an</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The Qur’an is an earthly copy of a heavenly original.</a:t>
                      </a:r>
                      <a:r>
                        <a:rPr lang="en-US" sz="1800" kern="1200" baseline="0" dirty="0">
                          <a:solidFill>
                            <a:schemeClr val="dk1"/>
                          </a:solidFill>
                          <a:effectLst/>
                          <a:latin typeface="+mn-lt"/>
                          <a:ea typeface="+mn-ea"/>
                          <a:cs typeface="+mn-cs"/>
                        </a:rPr>
                        <a:t> </a:t>
                      </a:r>
                      <a:r>
                        <a:rPr lang="en-GB" sz="1800" kern="1200" dirty="0">
                          <a:solidFill>
                            <a:schemeClr val="dk1"/>
                          </a:solidFill>
                          <a:effectLst/>
                          <a:latin typeface="+mn-lt"/>
                          <a:ea typeface="+mn-ea"/>
                          <a:cs typeface="+mn-cs"/>
                        </a:rPr>
                        <a:t>They</a:t>
                      </a:r>
                      <a:r>
                        <a:rPr lang="en-GB" sz="1800" kern="1200" baseline="0" dirty="0">
                          <a:solidFill>
                            <a:schemeClr val="dk1"/>
                          </a:solidFill>
                          <a:effectLst/>
                          <a:latin typeface="+mn-lt"/>
                          <a:ea typeface="+mn-ea"/>
                          <a:cs typeface="+mn-cs"/>
                        </a:rPr>
                        <a:t> </a:t>
                      </a:r>
                      <a:r>
                        <a:rPr lang="en-GB" sz="1800" kern="1200" dirty="0">
                          <a:solidFill>
                            <a:schemeClr val="dk1"/>
                          </a:solidFill>
                          <a:effectLst/>
                          <a:latin typeface="+mn-lt"/>
                          <a:ea typeface="+mn-ea"/>
                          <a:cs typeface="+mn-cs"/>
                        </a:rPr>
                        <a:t>usually interpret the Qur’an literally, as it is read.</a:t>
                      </a:r>
                      <a:endParaRPr lang="en-GB" dirty="0"/>
                    </a:p>
                  </a:txBody>
                  <a:tcPr/>
                </a:tc>
                <a:tc>
                  <a:txBody>
                    <a:bodyPr/>
                    <a:lstStyle/>
                    <a:p>
                      <a:r>
                        <a:rPr lang="en-GB" sz="1800" kern="1200" dirty="0">
                          <a:solidFill>
                            <a:schemeClr val="dk1"/>
                          </a:solidFill>
                          <a:effectLst/>
                          <a:latin typeface="+mn-lt"/>
                          <a:ea typeface="+mn-ea"/>
                          <a:cs typeface="+mn-cs"/>
                        </a:rPr>
                        <a:t>The Qur’an is not eternal, but was created by God as a guide for human beings. Everything in it has a hidden meaning to be interpreted by special religious leaders (Imams)</a:t>
                      </a:r>
                      <a:r>
                        <a:rPr lang="en-US" dirty="0">
                          <a:effectLst/>
                        </a:rPr>
                        <a:t> </a:t>
                      </a:r>
                      <a:endParaRPr lang="en-GB" dirty="0"/>
                    </a:p>
                  </a:txBody>
                  <a:tcPr/>
                </a:tc>
                <a:extLst>
                  <a:ext uri="{0D108BD9-81ED-4DB2-BD59-A6C34878D82A}">
                    <a16:rowId xmlns:a16="http://schemas.microsoft.com/office/drawing/2014/main" val="10001"/>
                  </a:ext>
                </a:extLst>
              </a:tr>
              <a:tr h="370840">
                <a:tc>
                  <a:txBody>
                    <a:bodyPr/>
                    <a:lstStyle/>
                    <a:p>
                      <a:r>
                        <a:rPr lang="en-GB" sz="1800" kern="1200" dirty="0" err="1">
                          <a:solidFill>
                            <a:schemeClr val="dk1"/>
                          </a:solidFill>
                          <a:effectLst/>
                          <a:latin typeface="+mn-lt"/>
                          <a:ea typeface="+mn-ea"/>
                          <a:cs typeface="+mn-cs"/>
                        </a:rPr>
                        <a:t>Shahadah</a:t>
                      </a:r>
                      <a:r>
                        <a:rPr lang="en-GB" sz="1800" kern="1200" dirty="0">
                          <a:solidFill>
                            <a:schemeClr val="dk1"/>
                          </a:solidFill>
                          <a:effectLst/>
                          <a:latin typeface="+mn-lt"/>
                          <a:ea typeface="+mn-ea"/>
                          <a:cs typeface="+mn-cs"/>
                        </a:rPr>
                        <a:t> (statement of belief)</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“I bear witness that there is no god but God, and Muhammad is the Prophet of God”</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Shi’as say the same </a:t>
                      </a:r>
                      <a:r>
                        <a:rPr lang="en-GB" sz="1800" kern="1200" dirty="0" err="1">
                          <a:solidFill>
                            <a:schemeClr val="dk1"/>
                          </a:solidFill>
                          <a:effectLst/>
                          <a:latin typeface="+mn-lt"/>
                          <a:ea typeface="+mn-ea"/>
                          <a:cs typeface="+mn-cs"/>
                        </a:rPr>
                        <a:t>Shahadah</a:t>
                      </a:r>
                      <a:r>
                        <a:rPr lang="en-GB" sz="1800" kern="1200" dirty="0">
                          <a:solidFill>
                            <a:schemeClr val="dk1"/>
                          </a:solidFill>
                          <a:effectLst/>
                          <a:latin typeface="+mn-lt"/>
                          <a:ea typeface="+mn-ea"/>
                          <a:cs typeface="+mn-cs"/>
                        </a:rPr>
                        <a:t> as Sunnis, but they add the phrase: “and I bear witness that Ali was the friend of God”</a:t>
                      </a:r>
                      <a:r>
                        <a:rPr lang="en-US" dirty="0">
                          <a:effectLst/>
                        </a:rPr>
                        <a:t> </a:t>
                      </a:r>
                      <a:endParaRPr lang="en-GB" dirty="0"/>
                    </a:p>
                  </a:txBody>
                  <a:tcPr/>
                </a:tc>
                <a:extLst>
                  <a:ext uri="{0D108BD9-81ED-4DB2-BD59-A6C34878D82A}">
                    <a16:rowId xmlns:a16="http://schemas.microsoft.com/office/drawing/2014/main" val="10002"/>
                  </a:ext>
                </a:extLst>
              </a:tr>
              <a:tr h="370840">
                <a:tc>
                  <a:txBody>
                    <a:bodyPr/>
                    <a:lstStyle/>
                    <a:p>
                      <a:r>
                        <a:rPr lang="en-GB" sz="1800" kern="1200" dirty="0">
                          <a:solidFill>
                            <a:schemeClr val="dk1"/>
                          </a:solidFill>
                          <a:effectLst/>
                          <a:latin typeface="+mn-lt"/>
                          <a:ea typeface="+mn-ea"/>
                          <a:cs typeface="+mn-cs"/>
                        </a:rPr>
                        <a:t>Salah (prayer)</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Five prayer times every day</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Often pray three times a day</a:t>
                      </a:r>
                      <a:r>
                        <a:rPr lang="en-US" dirty="0">
                          <a:effectLst/>
                        </a:rPr>
                        <a:t> </a:t>
                      </a:r>
                      <a:endParaRPr lang="en-GB" dirty="0"/>
                    </a:p>
                  </a:txBody>
                  <a:tcPr/>
                </a:tc>
                <a:extLst>
                  <a:ext uri="{0D108BD9-81ED-4DB2-BD59-A6C34878D82A}">
                    <a16:rowId xmlns:a16="http://schemas.microsoft.com/office/drawing/2014/main" val="10003"/>
                  </a:ext>
                </a:extLst>
              </a:tr>
              <a:tr h="370840">
                <a:tc>
                  <a:txBody>
                    <a:bodyPr/>
                    <a:lstStyle/>
                    <a:p>
                      <a:r>
                        <a:rPr lang="en-GB" sz="1800" kern="1200" dirty="0" err="1">
                          <a:solidFill>
                            <a:schemeClr val="dk1"/>
                          </a:solidFill>
                          <a:effectLst/>
                          <a:latin typeface="+mn-lt"/>
                          <a:ea typeface="+mn-ea"/>
                          <a:cs typeface="+mn-cs"/>
                        </a:rPr>
                        <a:t>Zakah</a:t>
                      </a:r>
                      <a:r>
                        <a:rPr lang="en-GB" sz="1800" kern="1200" dirty="0">
                          <a:solidFill>
                            <a:schemeClr val="dk1"/>
                          </a:solidFill>
                          <a:effectLst/>
                          <a:latin typeface="+mn-lt"/>
                          <a:ea typeface="+mn-ea"/>
                          <a:cs typeface="+mn-cs"/>
                        </a:rPr>
                        <a:t> (giving)</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Often pay </a:t>
                      </a:r>
                      <a:r>
                        <a:rPr lang="en-GB" sz="1800" kern="1200" dirty="0" err="1">
                          <a:solidFill>
                            <a:schemeClr val="dk1"/>
                          </a:solidFill>
                          <a:effectLst/>
                          <a:latin typeface="+mn-lt"/>
                          <a:ea typeface="+mn-ea"/>
                          <a:cs typeface="+mn-cs"/>
                        </a:rPr>
                        <a:t>zakah</a:t>
                      </a:r>
                      <a:r>
                        <a:rPr lang="en-GB" sz="1800" kern="1200" dirty="0">
                          <a:solidFill>
                            <a:schemeClr val="dk1"/>
                          </a:solidFill>
                          <a:effectLst/>
                          <a:latin typeface="+mn-lt"/>
                          <a:ea typeface="+mn-ea"/>
                          <a:cs typeface="+mn-cs"/>
                        </a:rPr>
                        <a:t> to the State (government)</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Pay zakat to religious leaders</a:t>
                      </a:r>
                      <a:r>
                        <a:rPr lang="en-GB" sz="1800" kern="1200" baseline="0" dirty="0">
                          <a:solidFill>
                            <a:schemeClr val="dk1"/>
                          </a:solidFill>
                          <a:effectLst/>
                          <a:latin typeface="+mn-lt"/>
                          <a:ea typeface="+mn-ea"/>
                          <a:cs typeface="+mn-cs"/>
                        </a:rPr>
                        <a:t> and</a:t>
                      </a:r>
                      <a:r>
                        <a:rPr lang="en-GB" sz="1800" kern="1200" dirty="0">
                          <a:solidFill>
                            <a:schemeClr val="dk1"/>
                          </a:solidFill>
                          <a:effectLst/>
                          <a:latin typeface="+mn-lt"/>
                          <a:ea typeface="+mn-ea"/>
                          <a:cs typeface="+mn-cs"/>
                        </a:rPr>
                        <a:t> also pay an additional </a:t>
                      </a:r>
                      <a:r>
                        <a:rPr lang="en-GB" sz="1800" kern="1200" dirty="0" err="1">
                          <a:solidFill>
                            <a:schemeClr val="dk1"/>
                          </a:solidFill>
                          <a:effectLst/>
                          <a:latin typeface="+mn-lt"/>
                          <a:ea typeface="+mn-ea"/>
                          <a:cs typeface="+mn-cs"/>
                        </a:rPr>
                        <a:t>khums</a:t>
                      </a:r>
                      <a:r>
                        <a:rPr lang="en-GB" sz="1800" kern="1200" dirty="0">
                          <a:solidFill>
                            <a:schemeClr val="dk1"/>
                          </a:solidFill>
                          <a:effectLst/>
                          <a:latin typeface="+mn-lt"/>
                          <a:ea typeface="+mn-ea"/>
                          <a:cs typeface="+mn-cs"/>
                        </a:rPr>
                        <a:t> tax</a:t>
                      </a:r>
                      <a:endParaRPr lang="en-GB" dirty="0"/>
                    </a:p>
                  </a:txBody>
                  <a:tcPr/>
                </a:tc>
                <a:extLst>
                  <a:ext uri="{0D108BD9-81ED-4DB2-BD59-A6C34878D82A}">
                    <a16:rowId xmlns:a16="http://schemas.microsoft.com/office/drawing/2014/main" val="10004"/>
                  </a:ext>
                </a:extLst>
              </a:tr>
              <a:tr h="370840">
                <a:tc>
                  <a:txBody>
                    <a:bodyPr/>
                    <a:lstStyle/>
                    <a:p>
                      <a:r>
                        <a:rPr lang="en-GB" sz="1800" kern="1200" dirty="0" err="1">
                          <a:solidFill>
                            <a:schemeClr val="dk1"/>
                          </a:solidFill>
                          <a:effectLst/>
                          <a:latin typeface="+mn-lt"/>
                          <a:ea typeface="+mn-ea"/>
                          <a:cs typeface="+mn-cs"/>
                        </a:rPr>
                        <a:t>Sawm</a:t>
                      </a:r>
                      <a:r>
                        <a:rPr lang="en-GB" sz="1800" kern="1200" dirty="0">
                          <a:solidFill>
                            <a:schemeClr val="dk1"/>
                          </a:solidFill>
                          <a:effectLst/>
                          <a:latin typeface="+mn-lt"/>
                          <a:ea typeface="+mn-ea"/>
                          <a:cs typeface="+mn-cs"/>
                        </a:rPr>
                        <a:t> (fasting) </a:t>
                      </a:r>
                      <a:endParaRPr lang="en-GB" dirty="0"/>
                    </a:p>
                  </a:txBody>
                  <a:tcPr/>
                </a:tc>
                <a:tc>
                  <a:txBody>
                    <a:bodyPr/>
                    <a:lstStyle/>
                    <a:p>
                      <a:r>
                        <a:rPr lang="en-GB" sz="1800" kern="1200" dirty="0">
                          <a:solidFill>
                            <a:schemeClr val="dk1"/>
                          </a:solidFill>
                          <a:effectLst/>
                          <a:latin typeface="+mn-lt"/>
                          <a:ea typeface="+mn-ea"/>
                          <a:cs typeface="+mn-cs"/>
                        </a:rPr>
                        <a:t>Fasting during Ramadan</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Shi’as fast the same way, but they also spend three days during Ramadan mourning the death of Ali</a:t>
                      </a:r>
                      <a:r>
                        <a:rPr lang="en-US" dirty="0">
                          <a:effectLst/>
                        </a:rPr>
                        <a:t> </a:t>
                      </a:r>
                      <a:endParaRPr lang="en-GB" dirty="0"/>
                    </a:p>
                  </a:txBody>
                  <a:tcPr/>
                </a:tc>
                <a:extLst>
                  <a:ext uri="{0D108BD9-81ED-4DB2-BD59-A6C34878D82A}">
                    <a16:rowId xmlns:a16="http://schemas.microsoft.com/office/drawing/2014/main" val="10005"/>
                  </a:ext>
                </a:extLst>
              </a:tr>
              <a:tr h="370840">
                <a:tc>
                  <a:txBody>
                    <a:bodyPr/>
                    <a:lstStyle/>
                    <a:p>
                      <a:r>
                        <a:rPr lang="en-GB" sz="1800" kern="1200" dirty="0">
                          <a:solidFill>
                            <a:schemeClr val="dk1"/>
                          </a:solidFill>
                          <a:effectLst/>
                          <a:latin typeface="+mn-lt"/>
                          <a:ea typeface="+mn-ea"/>
                          <a:cs typeface="+mn-cs"/>
                        </a:rPr>
                        <a:t>Hajj (pilgrimage)</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Pilgrimage to Makkah</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Shi’as are expected to go on Hajj, but they also go on pilgrimage to other sites sacred to the Shi’a tradition (</a:t>
                      </a:r>
                      <a:r>
                        <a:rPr lang="en-GB" sz="1800" kern="1200" dirty="0" err="1">
                          <a:solidFill>
                            <a:schemeClr val="dk1"/>
                          </a:solidFill>
                          <a:effectLst/>
                          <a:latin typeface="+mn-lt"/>
                          <a:ea typeface="+mn-ea"/>
                          <a:cs typeface="+mn-cs"/>
                        </a:rPr>
                        <a:t>eg</a:t>
                      </a:r>
                      <a:r>
                        <a:rPr lang="en-GB" sz="1800" kern="1200" dirty="0">
                          <a:solidFill>
                            <a:schemeClr val="dk1"/>
                          </a:solidFill>
                          <a:effectLst/>
                          <a:latin typeface="+mn-lt"/>
                          <a:ea typeface="+mn-ea"/>
                          <a:cs typeface="+mn-cs"/>
                        </a:rPr>
                        <a:t> Karbala)</a:t>
                      </a:r>
                      <a:r>
                        <a:rPr lang="en-US" dirty="0">
                          <a:effectLst/>
                        </a:rPr>
                        <a:t> </a:t>
                      </a:r>
                      <a:endParaRPr lang="en-GB" dirty="0"/>
                    </a:p>
                  </a:txBody>
                  <a:tcPr/>
                </a:tc>
                <a:extLst>
                  <a:ext uri="{0D108BD9-81ED-4DB2-BD59-A6C34878D82A}">
                    <a16:rowId xmlns:a16="http://schemas.microsoft.com/office/drawing/2014/main" val="10006"/>
                  </a:ext>
                </a:extLst>
              </a:tr>
              <a:tr h="370840">
                <a:tc>
                  <a:txBody>
                    <a:bodyPr/>
                    <a:lstStyle/>
                    <a:p>
                      <a:r>
                        <a:rPr lang="en-GB" sz="1800" kern="1200" dirty="0" err="1">
                          <a:solidFill>
                            <a:schemeClr val="dk1"/>
                          </a:solidFill>
                          <a:effectLst/>
                          <a:latin typeface="+mn-lt"/>
                          <a:ea typeface="+mn-ea"/>
                          <a:cs typeface="+mn-cs"/>
                        </a:rPr>
                        <a:t>Prophethood</a:t>
                      </a:r>
                      <a:r>
                        <a:rPr lang="en-US" dirty="0">
                          <a:effectLst/>
                        </a:rPr>
                        <a:t> </a:t>
                      </a:r>
                      <a:endParaRPr lang="en-GB" dirty="0"/>
                    </a:p>
                  </a:txBody>
                  <a:tcPr/>
                </a:tc>
                <a:tc>
                  <a:txBody>
                    <a:bodyPr/>
                    <a:lstStyle/>
                    <a:p>
                      <a:r>
                        <a:rPr lang="en-GB" sz="1800" kern="1200" dirty="0" err="1">
                          <a:solidFill>
                            <a:schemeClr val="dk1"/>
                          </a:solidFill>
                          <a:effectLst/>
                          <a:latin typeface="+mn-lt"/>
                          <a:ea typeface="+mn-ea"/>
                          <a:cs typeface="+mn-cs"/>
                        </a:rPr>
                        <a:t>Risalah</a:t>
                      </a:r>
                      <a:r>
                        <a:rPr lang="en-GB" sz="1800" kern="1200" dirty="0">
                          <a:solidFill>
                            <a:schemeClr val="dk1"/>
                          </a:solidFill>
                          <a:effectLst/>
                          <a:latin typeface="+mn-lt"/>
                          <a:ea typeface="+mn-ea"/>
                          <a:cs typeface="+mn-cs"/>
                        </a:rPr>
                        <a:t>: Sunnis believe that Muhammad was the final prophet. </a:t>
                      </a:r>
                      <a:endParaRPr lang="en-GB" dirty="0"/>
                    </a:p>
                  </a:txBody>
                  <a:tcPr/>
                </a:tc>
                <a:tc>
                  <a:txBody>
                    <a:bodyPr/>
                    <a:lstStyle/>
                    <a:p>
                      <a:r>
                        <a:rPr lang="en-GB" sz="1800" kern="1200" dirty="0" err="1">
                          <a:solidFill>
                            <a:schemeClr val="dk1"/>
                          </a:solidFill>
                          <a:effectLst/>
                          <a:latin typeface="+mn-lt"/>
                          <a:ea typeface="+mn-ea"/>
                          <a:cs typeface="+mn-cs"/>
                        </a:rPr>
                        <a:t>Nubuwwah</a:t>
                      </a:r>
                      <a:r>
                        <a:rPr lang="en-GB" sz="1800" kern="1200" dirty="0">
                          <a:solidFill>
                            <a:schemeClr val="dk1"/>
                          </a:solidFill>
                          <a:effectLst/>
                          <a:latin typeface="+mn-lt"/>
                          <a:ea typeface="+mn-ea"/>
                          <a:cs typeface="+mn-cs"/>
                        </a:rPr>
                        <a:t>: Like Sunnis, Shi’as believe that Muhammad was the last prophet, but they also believe that there have been 12 infallible Imams since Muhammad’s death.</a:t>
                      </a:r>
                      <a:r>
                        <a:rPr lang="en-US" dirty="0">
                          <a:effectLst/>
                        </a:rPr>
                        <a:t> </a:t>
                      </a:r>
                      <a:endParaRPr lang="en-GB" dirty="0"/>
                    </a:p>
                  </a:txBody>
                  <a:tcPr/>
                </a:tc>
                <a:extLst>
                  <a:ext uri="{0D108BD9-81ED-4DB2-BD59-A6C34878D82A}">
                    <a16:rowId xmlns:a16="http://schemas.microsoft.com/office/drawing/2014/main" val="10007"/>
                  </a:ext>
                </a:extLst>
              </a:tr>
            </a:tbl>
          </a:graphicData>
        </a:graphic>
      </p:graphicFrame>
      <p:sp>
        <p:nvSpPr>
          <p:cNvPr id="9" name="TextBox 8"/>
          <p:cNvSpPr txBox="1"/>
          <p:nvPr/>
        </p:nvSpPr>
        <p:spPr>
          <a:xfrm>
            <a:off x="721894" y="32084"/>
            <a:ext cx="10250905" cy="461665"/>
          </a:xfrm>
          <a:prstGeom prst="rect">
            <a:avLst/>
          </a:prstGeom>
          <a:noFill/>
        </p:spPr>
        <p:txBody>
          <a:bodyPr wrap="square" rtlCol="0">
            <a:spAutoFit/>
          </a:bodyPr>
          <a:lstStyle/>
          <a:p>
            <a:r>
              <a:rPr lang="en-GB" sz="2400" b="1" dirty="0"/>
              <a:t>Key similarities and differences between Sunni and Shi’a beliefs and practices</a:t>
            </a:r>
            <a:endParaRPr lang="en-US" sz="2400" dirty="0"/>
          </a:p>
        </p:txBody>
      </p:sp>
    </p:spTree>
    <p:extLst>
      <p:ext uri="{BB962C8B-B14F-4D97-AF65-F5344CB8AC3E}">
        <p14:creationId xmlns:p14="http://schemas.microsoft.com/office/powerpoint/2010/main" val="1389413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160421" y="174234"/>
          <a:ext cx="11887200" cy="6643661"/>
        </p:xfrm>
        <a:graphic>
          <a:graphicData uri="http://schemas.openxmlformats.org/drawingml/2006/table">
            <a:tbl>
              <a:tblPr firstRow="1" bandRow="1">
                <a:tableStyleId>{5C22544A-7EE6-4342-B048-85BDC9FD1C3A}</a:tableStyleId>
              </a:tblPr>
              <a:tblGrid>
                <a:gridCol w="1909011">
                  <a:extLst>
                    <a:ext uri="{9D8B030D-6E8A-4147-A177-3AD203B41FA5}">
                      <a16:colId xmlns:a16="http://schemas.microsoft.com/office/drawing/2014/main" val="20000"/>
                    </a:ext>
                  </a:extLst>
                </a:gridCol>
                <a:gridCol w="4620126">
                  <a:extLst>
                    <a:ext uri="{9D8B030D-6E8A-4147-A177-3AD203B41FA5}">
                      <a16:colId xmlns:a16="http://schemas.microsoft.com/office/drawing/2014/main" val="20001"/>
                    </a:ext>
                  </a:extLst>
                </a:gridCol>
                <a:gridCol w="5358063">
                  <a:extLst>
                    <a:ext uri="{9D8B030D-6E8A-4147-A177-3AD203B41FA5}">
                      <a16:colId xmlns:a16="http://schemas.microsoft.com/office/drawing/2014/main" val="20002"/>
                    </a:ext>
                  </a:extLst>
                </a:gridCol>
              </a:tblGrid>
              <a:tr h="370840">
                <a:tc>
                  <a:txBody>
                    <a:bodyPr/>
                    <a:lstStyle/>
                    <a:p>
                      <a:endParaRPr lang="en-GB" dirty="0"/>
                    </a:p>
                  </a:txBody>
                  <a:tcPr/>
                </a:tc>
                <a:tc>
                  <a:txBody>
                    <a:bodyPr/>
                    <a:lstStyle/>
                    <a:p>
                      <a:r>
                        <a:rPr lang="en-GB" dirty="0"/>
                        <a:t>Sunni</a:t>
                      </a:r>
                    </a:p>
                  </a:txBody>
                  <a:tcPr/>
                </a:tc>
                <a:tc>
                  <a:txBody>
                    <a:bodyPr/>
                    <a:lstStyle/>
                    <a:p>
                      <a:r>
                        <a:rPr lang="en-GB" dirty="0"/>
                        <a:t>Shi’a</a:t>
                      </a:r>
                    </a:p>
                  </a:txBody>
                  <a:tcPr/>
                </a:tc>
                <a:extLst>
                  <a:ext uri="{0D108BD9-81ED-4DB2-BD59-A6C34878D82A}">
                    <a16:rowId xmlns:a16="http://schemas.microsoft.com/office/drawing/2014/main" val="10000"/>
                  </a:ext>
                </a:extLst>
              </a:tr>
              <a:tr h="370840">
                <a:tc>
                  <a:txBody>
                    <a:bodyPr/>
                    <a:lstStyle/>
                    <a:p>
                      <a:r>
                        <a:rPr lang="en-GB" sz="1800" kern="1200" dirty="0">
                          <a:solidFill>
                            <a:schemeClr val="dk1"/>
                          </a:solidFill>
                          <a:effectLst/>
                          <a:latin typeface="+mn-lt"/>
                          <a:ea typeface="+mn-ea"/>
                          <a:cs typeface="+mn-cs"/>
                        </a:rPr>
                        <a:t>The appearance of the Mahdi</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The Mahdi is the “guided one” who will come on the Day of Judgement</a:t>
                      </a:r>
                      <a:r>
                        <a:rPr lang="en-GB" sz="1800" kern="1200" baseline="0" dirty="0">
                          <a:solidFill>
                            <a:schemeClr val="dk1"/>
                          </a:solidFill>
                          <a:effectLst/>
                          <a:latin typeface="+mn-lt"/>
                          <a:ea typeface="+mn-ea"/>
                          <a:cs typeface="+mn-cs"/>
                        </a:rPr>
                        <a:t> </a:t>
                      </a:r>
                      <a:r>
                        <a:rPr lang="en-GB" sz="1800" kern="1200" dirty="0">
                          <a:solidFill>
                            <a:schemeClr val="dk1"/>
                          </a:solidFill>
                          <a:effectLst/>
                          <a:latin typeface="+mn-lt"/>
                          <a:ea typeface="+mn-ea"/>
                          <a:cs typeface="+mn-cs"/>
                        </a:rPr>
                        <a:t>with Isa (Jesus), to rid the world of evil. </a:t>
                      </a:r>
                      <a:endParaRPr lang="en-GB" dirty="0"/>
                    </a:p>
                  </a:txBody>
                  <a:tcPr/>
                </a:tc>
                <a:tc>
                  <a:txBody>
                    <a:bodyPr/>
                    <a:lstStyle/>
                    <a:p>
                      <a:r>
                        <a:rPr lang="en-GB" sz="1800" kern="1200" dirty="0">
                          <a:solidFill>
                            <a:schemeClr val="dk1"/>
                          </a:solidFill>
                          <a:effectLst/>
                          <a:latin typeface="+mn-lt"/>
                          <a:ea typeface="+mn-ea"/>
                          <a:cs typeface="+mn-cs"/>
                        </a:rPr>
                        <a:t>Shi’as too are awaiting the Mahdi, who will come on the Last Day, but they believe his identity will be revealed as the Hidden (or 12</a:t>
                      </a:r>
                      <a:r>
                        <a:rPr lang="en-GB" sz="1800" kern="1200" baseline="30000" dirty="0">
                          <a:solidFill>
                            <a:schemeClr val="dk1"/>
                          </a:solidFill>
                          <a:effectLst/>
                          <a:latin typeface="+mn-lt"/>
                          <a:ea typeface="+mn-ea"/>
                          <a:cs typeface="+mn-cs"/>
                        </a:rPr>
                        <a:t>th</a:t>
                      </a:r>
                      <a:r>
                        <a:rPr lang="en-GB" sz="1800" kern="1200" dirty="0">
                          <a:solidFill>
                            <a:schemeClr val="dk1"/>
                          </a:solidFill>
                          <a:effectLst/>
                          <a:latin typeface="+mn-lt"/>
                          <a:ea typeface="+mn-ea"/>
                          <a:cs typeface="+mn-cs"/>
                        </a:rPr>
                        <a:t>) Imam.</a:t>
                      </a:r>
                      <a:r>
                        <a:rPr lang="en-US" dirty="0">
                          <a:effectLst/>
                        </a:rPr>
                        <a:t> </a:t>
                      </a:r>
                      <a:endParaRPr lang="en-GB" dirty="0"/>
                    </a:p>
                  </a:txBody>
                  <a:tcPr/>
                </a:tc>
                <a:extLst>
                  <a:ext uri="{0D108BD9-81ED-4DB2-BD59-A6C34878D82A}">
                    <a16:rowId xmlns:a16="http://schemas.microsoft.com/office/drawing/2014/main" val="10001"/>
                  </a:ext>
                </a:extLst>
              </a:tr>
              <a:tr h="370840">
                <a:tc>
                  <a:txBody>
                    <a:bodyPr/>
                    <a:lstStyle/>
                    <a:p>
                      <a:r>
                        <a:rPr lang="en-GB" sz="1800" kern="1200" dirty="0">
                          <a:solidFill>
                            <a:schemeClr val="dk1"/>
                          </a:solidFill>
                          <a:effectLst/>
                          <a:latin typeface="+mn-lt"/>
                          <a:ea typeface="+mn-ea"/>
                          <a:cs typeface="+mn-cs"/>
                        </a:rPr>
                        <a:t>Festivals</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Id-</a:t>
                      </a:r>
                      <a:r>
                        <a:rPr lang="en-GB" sz="1800" kern="1200" dirty="0" err="1">
                          <a:solidFill>
                            <a:schemeClr val="dk1"/>
                          </a:solidFill>
                          <a:effectLst/>
                          <a:latin typeface="+mn-lt"/>
                          <a:ea typeface="+mn-ea"/>
                          <a:cs typeface="+mn-cs"/>
                        </a:rPr>
                        <a:t>ul</a:t>
                      </a:r>
                      <a:r>
                        <a:rPr lang="en-GB" sz="1800" kern="1200" dirty="0">
                          <a:solidFill>
                            <a:schemeClr val="dk1"/>
                          </a:solidFill>
                          <a:effectLst/>
                          <a:latin typeface="+mn-lt"/>
                          <a:ea typeface="+mn-ea"/>
                          <a:cs typeface="+mn-cs"/>
                        </a:rPr>
                        <a:t>-</a:t>
                      </a:r>
                      <a:r>
                        <a:rPr lang="en-GB" sz="1800" kern="1200" dirty="0" err="1">
                          <a:solidFill>
                            <a:schemeClr val="dk1"/>
                          </a:solidFill>
                          <a:effectLst/>
                          <a:latin typeface="+mn-lt"/>
                          <a:ea typeface="+mn-ea"/>
                          <a:cs typeface="+mn-cs"/>
                        </a:rPr>
                        <a:t>Adha</a:t>
                      </a:r>
                      <a:r>
                        <a:rPr lang="en-GB" sz="1800" kern="1200" dirty="0">
                          <a:solidFill>
                            <a:schemeClr val="dk1"/>
                          </a:solidFill>
                          <a:effectLst/>
                          <a:latin typeface="+mn-lt"/>
                          <a:ea typeface="+mn-ea"/>
                          <a:cs typeface="+mn-cs"/>
                        </a:rPr>
                        <a:t> and Id-</a:t>
                      </a:r>
                      <a:r>
                        <a:rPr lang="en-GB" sz="1800" kern="1200" dirty="0" err="1">
                          <a:solidFill>
                            <a:schemeClr val="dk1"/>
                          </a:solidFill>
                          <a:effectLst/>
                          <a:latin typeface="+mn-lt"/>
                          <a:ea typeface="+mn-ea"/>
                          <a:cs typeface="+mn-cs"/>
                        </a:rPr>
                        <a:t>ul</a:t>
                      </a:r>
                      <a:r>
                        <a:rPr lang="en-GB" sz="1800" kern="1200" dirty="0">
                          <a:solidFill>
                            <a:schemeClr val="dk1"/>
                          </a:solidFill>
                          <a:effectLst/>
                          <a:latin typeface="+mn-lt"/>
                          <a:ea typeface="+mn-ea"/>
                          <a:cs typeface="+mn-cs"/>
                        </a:rPr>
                        <a:t>-</a:t>
                      </a:r>
                      <a:r>
                        <a:rPr lang="en-GB" sz="1800" kern="1200" dirty="0" err="1">
                          <a:solidFill>
                            <a:schemeClr val="dk1"/>
                          </a:solidFill>
                          <a:effectLst/>
                          <a:latin typeface="+mn-lt"/>
                          <a:ea typeface="+mn-ea"/>
                          <a:cs typeface="+mn-cs"/>
                        </a:rPr>
                        <a:t>Fitr</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In addition, Shi’as celebrate Ashura</a:t>
                      </a:r>
                      <a:r>
                        <a:rPr lang="en-US" dirty="0">
                          <a:effectLst/>
                        </a:rPr>
                        <a:t> </a:t>
                      </a:r>
                      <a:endParaRPr lang="en-GB" dirty="0"/>
                    </a:p>
                  </a:txBody>
                  <a:tcPr/>
                </a:tc>
                <a:extLst>
                  <a:ext uri="{0D108BD9-81ED-4DB2-BD59-A6C34878D82A}">
                    <a16:rowId xmlns:a16="http://schemas.microsoft.com/office/drawing/2014/main" val="10002"/>
                  </a:ext>
                </a:extLst>
              </a:tr>
              <a:tr h="370840">
                <a:tc>
                  <a:txBody>
                    <a:bodyPr/>
                    <a:lstStyle/>
                    <a:p>
                      <a:r>
                        <a:rPr lang="en-GB" sz="1800" kern="1200" dirty="0">
                          <a:solidFill>
                            <a:schemeClr val="dk1"/>
                          </a:solidFill>
                          <a:effectLst/>
                          <a:latin typeface="+mn-lt"/>
                          <a:ea typeface="+mn-ea"/>
                          <a:cs typeface="+mn-cs"/>
                        </a:rPr>
                        <a:t>Al </a:t>
                      </a:r>
                      <a:r>
                        <a:rPr lang="en-GB" sz="1800" kern="1200" dirty="0" err="1">
                          <a:solidFill>
                            <a:schemeClr val="dk1"/>
                          </a:solidFill>
                          <a:effectLst/>
                          <a:latin typeface="+mn-lt"/>
                          <a:ea typeface="+mn-ea"/>
                          <a:cs typeface="+mn-cs"/>
                        </a:rPr>
                        <a:t>Qadr</a:t>
                      </a:r>
                      <a:r>
                        <a:rPr lang="en-GB" sz="1800" kern="1200" dirty="0">
                          <a:solidFill>
                            <a:schemeClr val="dk1"/>
                          </a:solidFill>
                          <a:effectLst/>
                          <a:latin typeface="+mn-lt"/>
                          <a:ea typeface="+mn-ea"/>
                          <a:cs typeface="+mn-cs"/>
                        </a:rPr>
                        <a:t> (predestination)</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God has set out a plan or destiny for all things. </a:t>
                      </a:r>
                      <a:endParaRPr lang="en-GB" dirty="0"/>
                    </a:p>
                  </a:txBody>
                  <a:tcPr/>
                </a:tc>
                <a:tc>
                  <a:txBody>
                    <a:bodyPr/>
                    <a:lstStyle/>
                    <a:p>
                      <a:r>
                        <a:rPr lang="en-GB" sz="1800" kern="1200" dirty="0">
                          <a:solidFill>
                            <a:schemeClr val="dk1"/>
                          </a:solidFill>
                          <a:effectLst/>
                          <a:latin typeface="+mn-lt"/>
                          <a:ea typeface="+mn-ea"/>
                          <a:cs typeface="+mn-cs"/>
                        </a:rPr>
                        <a:t>Many reject predestination, saying that God cannot be responsible for evil. Humans have free will.</a:t>
                      </a:r>
                      <a:endParaRPr lang="en-GB" dirty="0"/>
                    </a:p>
                  </a:txBody>
                  <a:tcPr/>
                </a:tc>
                <a:extLst>
                  <a:ext uri="{0D108BD9-81ED-4DB2-BD59-A6C34878D82A}">
                    <a16:rowId xmlns:a16="http://schemas.microsoft.com/office/drawing/2014/main" val="10003"/>
                  </a:ext>
                </a:extLst>
              </a:tr>
              <a:tr h="370840">
                <a:tc>
                  <a:txBody>
                    <a:bodyPr/>
                    <a:lstStyle/>
                    <a:p>
                      <a:r>
                        <a:rPr lang="en-GB" sz="1800" kern="1200" dirty="0">
                          <a:solidFill>
                            <a:schemeClr val="dk1"/>
                          </a:solidFill>
                          <a:effectLst/>
                          <a:latin typeface="+mn-lt"/>
                          <a:ea typeface="+mn-ea"/>
                          <a:cs typeface="+mn-cs"/>
                        </a:rPr>
                        <a:t>Required lineage for ruler</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Can be any practising Muslim chosen by the</a:t>
                      </a:r>
                      <a:r>
                        <a:rPr lang="en-GB" sz="1800" kern="1200" baseline="0" dirty="0">
                          <a:solidFill>
                            <a:schemeClr val="dk1"/>
                          </a:solidFill>
                          <a:effectLst/>
                          <a:latin typeface="+mn-lt"/>
                          <a:ea typeface="+mn-ea"/>
                          <a:cs typeface="+mn-cs"/>
                        </a:rPr>
                        <a:t> </a:t>
                      </a:r>
                      <a:r>
                        <a:rPr lang="en-GB" sz="1800" kern="1200" dirty="0" err="1">
                          <a:solidFill>
                            <a:schemeClr val="dk1"/>
                          </a:solidFill>
                          <a:effectLst/>
                          <a:latin typeface="+mn-lt"/>
                          <a:ea typeface="+mn-ea"/>
                          <a:cs typeface="+mn-cs"/>
                        </a:rPr>
                        <a:t>ummah</a:t>
                      </a:r>
                      <a:endParaRPr lang="en-GB" dirty="0"/>
                    </a:p>
                  </a:txBody>
                  <a:tcPr/>
                </a:tc>
                <a:tc>
                  <a:txBody>
                    <a:bodyPr/>
                    <a:lstStyle/>
                    <a:p>
                      <a:r>
                        <a:rPr lang="en-GB" sz="1800" kern="1200" dirty="0">
                          <a:solidFill>
                            <a:schemeClr val="dk1"/>
                          </a:solidFill>
                          <a:effectLst/>
                          <a:latin typeface="+mn-lt"/>
                          <a:ea typeface="+mn-ea"/>
                          <a:cs typeface="+mn-cs"/>
                        </a:rPr>
                        <a:t>Must be male child from lineage of Ali and Fatimah </a:t>
                      </a:r>
                      <a:endParaRPr lang="en-GB" dirty="0"/>
                    </a:p>
                  </a:txBody>
                  <a:tcPr/>
                </a:tc>
                <a:extLst>
                  <a:ext uri="{0D108BD9-81ED-4DB2-BD59-A6C34878D82A}">
                    <a16:rowId xmlns:a16="http://schemas.microsoft.com/office/drawing/2014/main" val="10004"/>
                  </a:ext>
                </a:extLst>
              </a:tr>
              <a:tr h="964221">
                <a:tc>
                  <a:txBody>
                    <a:bodyPr/>
                    <a:lstStyle/>
                    <a:p>
                      <a:r>
                        <a:rPr lang="en-GB" sz="1800" kern="1200" dirty="0">
                          <a:solidFill>
                            <a:schemeClr val="dk1"/>
                          </a:solidFill>
                          <a:effectLst/>
                          <a:latin typeface="+mn-lt"/>
                          <a:ea typeface="+mn-ea"/>
                          <a:cs typeface="+mn-cs"/>
                        </a:rPr>
                        <a:t>Imam (leadership)</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An imam is a leader chosen by the community. He is an ordinary man with strong faith in Qur’an and Sunnah</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An Imam is a holy figure, a divine guide,</a:t>
                      </a:r>
                      <a:r>
                        <a:rPr lang="en-GB" sz="1800" kern="1200" baseline="0" dirty="0">
                          <a:solidFill>
                            <a:schemeClr val="dk1"/>
                          </a:solidFill>
                          <a:effectLst/>
                          <a:latin typeface="+mn-lt"/>
                          <a:ea typeface="+mn-ea"/>
                          <a:cs typeface="+mn-cs"/>
                        </a:rPr>
                        <a:t> </a:t>
                      </a:r>
                      <a:r>
                        <a:rPr lang="en-GB" sz="1800" kern="1200" dirty="0">
                          <a:solidFill>
                            <a:schemeClr val="dk1"/>
                          </a:solidFill>
                          <a:effectLst/>
                          <a:latin typeface="+mn-lt"/>
                          <a:ea typeface="+mn-ea"/>
                          <a:cs typeface="+mn-cs"/>
                        </a:rPr>
                        <a:t>the only legitimate interpreters of the Qur’an,</a:t>
                      </a:r>
                      <a:r>
                        <a:rPr lang="en-GB" sz="1800" kern="1200" baseline="0" dirty="0">
                          <a:solidFill>
                            <a:schemeClr val="dk1"/>
                          </a:solidFill>
                          <a:effectLst/>
                          <a:latin typeface="+mn-lt"/>
                          <a:ea typeface="+mn-ea"/>
                          <a:cs typeface="+mn-cs"/>
                        </a:rPr>
                        <a:t> </a:t>
                      </a:r>
                      <a:r>
                        <a:rPr lang="en-GB" sz="1800" kern="1200" dirty="0">
                          <a:solidFill>
                            <a:schemeClr val="dk1"/>
                          </a:solidFill>
                          <a:effectLst/>
                          <a:latin typeface="+mn-lt"/>
                          <a:ea typeface="+mn-ea"/>
                          <a:cs typeface="+mn-cs"/>
                        </a:rPr>
                        <a:t>the political and spiritual successors of Prophet Muhammad.</a:t>
                      </a:r>
                      <a:endParaRPr lang="en-GB" dirty="0"/>
                    </a:p>
                  </a:txBody>
                  <a:tcPr/>
                </a:tc>
                <a:extLst>
                  <a:ext uri="{0D108BD9-81ED-4DB2-BD59-A6C34878D82A}">
                    <a16:rowId xmlns:a16="http://schemas.microsoft.com/office/drawing/2014/main" val="10005"/>
                  </a:ext>
                </a:extLst>
              </a:tr>
              <a:tr h="370840">
                <a:tc>
                  <a:txBody>
                    <a:bodyPr/>
                    <a:lstStyle/>
                    <a:p>
                      <a:r>
                        <a:rPr lang="en-GB" sz="1800" kern="1200" dirty="0">
                          <a:solidFill>
                            <a:schemeClr val="dk1"/>
                          </a:solidFill>
                          <a:effectLst/>
                          <a:latin typeface="+mn-lt"/>
                          <a:ea typeface="+mn-ea"/>
                          <a:cs typeface="+mn-cs"/>
                        </a:rPr>
                        <a:t>View on the personality of Imam Ali</a:t>
                      </a:r>
                      <a:r>
                        <a:rPr lang="en-US" dirty="0">
                          <a:effectLst/>
                        </a:rPr>
                        <a:t> </a:t>
                      </a:r>
                      <a:endParaRPr lang="en-GB" dirty="0"/>
                    </a:p>
                  </a:txBody>
                  <a:tcPr/>
                </a:tc>
                <a:tc>
                  <a:txBody>
                    <a:bodyPr/>
                    <a:lstStyle/>
                    <a:p>
                      <a:r>
                        <a:rPr lang="en-US" sz="1800" kern="1200" dirty="0">
                          <a:solidFill>
                            <a:schemeClr val="dk1"/>
                          </a:solidFill>
                          <a:effectLst/>
                          <a:latin typeface="+mn-lt"/>
                          <a:ea typeface="+mn-ea"/>
                          <a:cs typeface="+mn-cs"/>
                        </a:rPr>
                        <a:t>Considered as a 'Lion of God', the first male convert to Islam, and a warrior champion of the faith.</a:t>
                      </a:r>
                      <a:r>
                        <a:rPr lang="en-US" dirty="0">
                          <a:effectLst/>
                        </a:rPr>
                        <a:t> </a:t>
                      </a:r>
                      <a:endParaRPr lang="en-GB" dirty="0"/>
                    </a:p>
                  </a:txBody>
                  <a:tcPr/>
                </a:tc>
                <a:tc>
                  <a:txBody>
                    <a:bodyPr/>
                    <a:lstStyle/>
                    <a:p>
                      <a:r>
                        <a:rPr lang="en-GB" sz="1800" kern="1200" dirty="0">
                          <a:solidFill>
                            <a:schemeClr val="dk1"/>
                          </a:solidFill>
                          <a:effectLst/>
                          <a:latin typeface="+mn-lt"/>
                          <a:ea typeface="+mn-ea"/>
                          <a:cs typeface="+mn-cs"/>
                        </a:rPr>
                        <a:t>Prophet said: “Exemption from the Hellfire comes with love for Ali (A.S).”; “Of whomever I was master, Ali (A.S) is his master.”</a:t>
                      </a:r>
                      <a:endParaRPr lang="en-GB" dirty="0"/>
                    </a:p>
                  </a:txBody>
                  <a:tcPr/>
                </a:tc>
                <a:extLst>
                  <a:ext uri="{0D108BD9-81ED-4DB2-BD59-A6C34878D82A}">
                    <a16:rowId xmlns:a16="http://schemas.microsoft.com/office/drawing/2014/main" val="10006"/>
                  </a:ext>
                </a:extLst>
              </a:tr>
              <a:tr h="370840">
                <a:tc>
                  <a:txBody>
                    <a:bodyPr/>
                    <a:lstStyle/>
                    <a:p>
                      <a:r>
                        <a:rPr lang="en-GB" sz="1800" kern="1200" dirty="0">
                          <a:solidFill>
                            <a:schemeClr val="dk1"/>
                          </a:solidFill>
                          <a:effectLst/>
                          <a:latin typeface="+mn-lt"/>
                          <a:ea typeface="+mn-ea"/>
                          <a:cs typeface="+mn-cs"/>
                        </a:rPr>
                        <a:t>Continuation of authoritative revelation</a:t>
                      </a:r>
                      <a:r>
                        <a:rPr lang="en-US" dirty="0">
                          <a:effectLst/>
                        </a:rPr>
                        <a:t> </a:t>
                      </a:r>
                      <a:endParaRPr lang="en-GB" dirty="0"/>
                    </a:p>
                  </a:txBody>
                  <a:tcPr/>
                </a:tc>
                <a:tc>
                  <a:txBody>
                    <a:bodyPr/>
                    <a:lstStyle/>
                    <a:p>
                      <a:r>
                        <a:rPr lang="en-US" sz="1800" kern="1200" dirty="0">
                          <a:solidFill>
                            <a:schemeClr val="dk1"/>
                          </a:solidFill>
                          <a:effectLst/>
                          <a:latin typeface="+mn-lt"/>
                          <a:ea typeface="+mn-ea"/>
                          <a:cs typeface="+mn-cs"/>
                        </a:rPr>
                        <a:t>No, authoritative revelation ended with Prophet Muhammad</a:t>
                      </a:r>
                      <a:r>
                        <a:rPr lang="en-US" dirty="0">
                          <a:effectLst/>
                        </a:rPr>
                        <a:t> </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Partially true. Imams are considered divinely guided. The purpose is the explain and safeguard the current faith and its esoteric meaning.</a:t>
                      </a:r>
                      <a:r>
                        <a:rPr lang="en-US" dirty="0">
                          <a:effectLst/>
                        </a:rPr>
                        <a:t> </a:t>
                      </a:r>
                      <a:endParaRPr lang="en-GB" dirty="0"/>
                    </a:p>
                  </a:txBody>
                  <a:tcPr/>
                </a:tc>
                <a:extLst>
                  <a:ext uri="{0D108BD9-81ED-4DB2-BD59-A6C34878D82A}">
                    <a16:rowId xmlns:a16="http://schemas.microsoft.com/office/drawing/2014/main" val="10007"/>
                  </a:ext>
                </a:extLst>
              </a:tr>
              <a:tr h="370840">
                <a:tc>
                  <a:txBody>
                    <a:bodyPr/>
                    <a:lstStyle/>
                    <a:p>
                      <a:r>
                        <a:rPr lang="en-GB" sz="1800" kern="1200" dirty="0">
                          <a:solidFill>
                            <a:schemeClr val="dk1"/>
                          </a:solidFill>
                          <a:effectLst/>
                          <a:latin typeface="+mn-lt"/>
                          <a:ea typeface="+mn-ea"/>
                          <a:cs typeface="+mn-cs"/>
                        </a:rPr>
                        <a:t>Angels</a:t>
                      </a:r>
                      <a:r>
                        <a:rPr lang="en-US" dirty="0">
                          <a:effectLst/>
                        </a:rPr>
                        <a:t> </a:t>
                      </a:r>
                      <a:endParaRPr lang="en-GB" dirty="0"/>
                    </a:p>
                  </a:txBody>
                  <a:tcPr/>
                </a:tc>
                <a:tc>
                  <a:txBody>
                    <a:bodyPr/>
                    <a:lstStyle/>
                    <a:p>
                      <a:r>
                        <a:rPr lang="en-US" sz="1800" kern="1200" dirty="0">
                          <a:solidFill>
                            <a:schemeClr val="dk1"/>
                          </a:solidFill>
                          <a:effectLst/>
                          <a:latin typeface="+mn-lt"/>
                          <a:ea typeface="+mn-ea"/>
                          <a:cs typeface="+mn-cs"/>
                        </a:rPr>
                        <a:t>God created angels from light. They do not have their own free will and always obey the commandments of God</a:t>
                      </a:r>
                      <a:r>
                        <a:rPr lang="en-US" dirty="0">
                          <a:effectLst/>
                        </a:rPr>
                        <a:t> </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Angels obey God’s commandments. They have limited free will, though no drive to sin.</a:t>
                      </a:r>
                      <a:r>
                        <a:rPr lang="en-US" dirty="0">
                          <a:effectLst/>
                        </a:rPr>
                        <a:t> </a:t>
                      </a:r>
                      <a:endParaRPr lang="en-GB"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28407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65684" y="1165152"/>
            <a:ext cx="8855242" cy="538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 Box 5"/>
          <p:cNvSpPr txBox="1">
            <a:spLocks noChangeArrowheads="1"/>
          </p:cNvSpPr>
          <p:nvPr/>
        </p:nvSpPr>
        <p:spPr bwMode="auto">
          <a:xfrm>
            <a:off x="3290637" y="244476"/>
            <a:ext cx="5867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US" altLang="en-US" sz="4000" dirty="0"/>
              <a:t>	    </a:t>
            </a:r>
            <a:r>
              <a:rPr lang="en-US" altLang="en-US" sz="3200" dirty="0"/>
              <a:t>Sunni Vs. Shi'a</a:t>
            </a:r>
          </a:p>
        </p:txBody>
      </p:sp>
      <p:pic>
        <p:nvPicPr>
          <p:cNvPr id="33798"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76464" y="244476"/>
            <a:ext cx="1363578" cy="184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073976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514475" y="264024"/>
            <a:ext cx="8086725" cy="717550"/>
          </a:xfrm>
        </p:spPr>
        <p:txBody>
          <a:bodyPr>
            <a:normAutofit/>
          </a:bodyPr>
          <a:lstStyle/>
          <a:p>
            <a:pPr algn="ctr" eaLnBrk="1" hangingPunct="1">
              <a:defRPr/>
            </a:pPr>
            <a:r>
              <a:rPr lang="en-US" altLang="en-US" sz="3200" dirty="0">
                <a:latin typeface="Papyrus" charset="0"/>
              </a:rPr>
              <a:t>Sunni Vs. Shi'a</a:t>
            </a:r>
          </a:p>
        </p:txBody>
      </p:sp>
      <p:pic>
        <p:nvPicPr>
          <p:cNvPr id="34821"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92623" y="260349"/>
            <a:ext cx="1529755" cy="2065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1507"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14475" y="981575"/>
            <a:ext cx="8688304" cy="5322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4" name="Text Box 8"/>
          <p:cNvSpPr txBox="1">
            <a:spLocks noChangeArrowheads="1"/>
          </p:cNvSpPr>
          <p:nvPr/>
        </p:nvSpPr>
        <p:spPr bwMode="auto">
          <a:xfrm>
            <a:off x="2362200" y="6428874"/>
            <a:ext cx="7239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en-US" altLang="en-US" sz="1200" dirty="0"/>
              <a:t>Chart from:  http://</a:t>
            </a:r>
            <a:r>
              <a:rPr lang="en-US" altLang="en-US" sz="1200" dirty="0" err="1"/>
              <a:t>www.religionfacts.com</a:t>
            </a:r>
            <a:r>
              <a:rPr lang="en-US" altLang="en-US" sz="1200" dirty="0"/>
              <a:t>/</a:t>
            </a:r>
            <a:r>
              <a:rPr lang="en-US" altLang="en-US" sz="1200" dirty="0" err="1"/>
              <a:t>islam</a:t>
            </a:r>
            <a:r>
              <a:rPr lang="en-US" altLang="en-US" sz="1200" dirty="0"/>
              <a:t>/</a:t>
            </a:r>
            <a:r>
              <a:rPr lang="en-US" altLang="en-US" sz="1200" dirty="0" err="1"/>
              <a:t>comparison_charts</a:t>
            </a:r>
            <a:r>
              <a:rPr lang="en-US" altLang="en-US" sz="1200" dirty="0"/>
              <a:t>/</a:t>
            </a:r>
            <a:r>
              <a:rPr lang="en-US" altLang="en-US" sz="1200" dirty="0" err="1"/>
              <a:t>islamic_sects.htm</a:t>
            </a:r>
            <a:endParaRPr lang="en-US" altLang="en-US" sz="1200" dirty="0"/>
          </a:p>
        </p:txBody>
      </p:sp>
    </p:spTree>
    <p:extLst>
      <p:ext uri="{BB962C8B-B14F-4D97-AF65-F5344CB8AC3E}">
        <p14:creationId xmlns:p14="http://schemas.microsoft.com/office/powerpoint/2010/main" val="133606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1053" y="288758"/>
            <a:ext cx="11566358" cy="6278642"/>
          </a:xfrm>
          <a:prstGeom prst="rect">
            <a:avLst/>
          </a:prstGeom>
          <a:noFill/>
        </p:spPr>
        <p:txBody>
          <a:bodyPr wrap="square" rtlCol="0">
            <a:spAutoFit/>
          </a:bodyPr>
          <a:lstStyle/>
          <a:p>
            <a:r>
              <a:rPr lang="en-US" sz="2400" dirty="0"/>
              <a:t>Ali is proclaimed the successor to Muhammad</a:t>
            </a:r>
          </a:p>
          <a:p>
            <a:endParaRPr lang="en-US" sz="2400" dirty="0"/>
          </a:p>
          <a:p>
            <a:r>
              <a:rPr lang="en-US" sz="2400" dirty="0"/>
              <a:t>About three months before his death, Muhammad led the Muslim community on the</a:t>
            </a:r>
          </a:p>
          <a:p>
            <a:r>
              <a:rPr lang="en-US" sz="2400" dirty="0"/>
              <a:t>only Hajj that he performed. By this time, almost all the Qur'an had been revealed</a:t>
            </a:r>
          </a:p>
          <a:p>
            <a:r>
              <a:rPr lang="en-US" sz="2400" dirty="0"/>
              <a:t>and the Muslim practice of the community was well established. All the practices and</a:t>
            </a:r>
          </a:p>
          <a:p>
            <a:r>
              <a:rPr lang="en-US" sz="2400" dirty="0"/>
              <a:t>teachings of the Qur'an and the Prophet had been conveyed to the community. On the</a:t>
            </a:r>
          </a:p>
          <a:p>
            <a:r>
              <a:rPr lang="en-US" sz="2400" dirty="0"/>
              <a:t>way back from this pilgrimage, on the journey from Makkah to Madinah, the Angel</a:t>
            </a:r>
          </a:p>
          <a:p>
            <a:r>
              <a:rPr lang="en-US" sz="2400" dirty="0"/>
              <a:t>Gabriel (</a:t>
            </a:r>
            <a:r>
              <a:rPr lang="en-US" sz="2400" dirty="0" err="1"/>
              <a:t>Jibril</a:t>
            </a:r>
            <a:r>
              <a:rPr lang="en-US" sz="2400" dirty="0"/>
              <a:t>) appeared to Muhammad with the command to “convey what has been conveyed to you or else you have done nothing” [Q. 5:67]. What could this definitive command be at this late stage of Muhammad’s mission, when the message had been so comprehensively conveyed? Muhammad halted the community at an oasis called </a:t>
            </a:r>
            <a:r>
              <a:rPr lang="en-US" sz="2400" dirty="0" err="1"/>
              <a:t>Ghadir</a:t>
            </a:r>
            <a:r>
              <a:rPr lang="en-US" sz="2400" dirty="0"/>
              <a:t> </a:t>
            </a:r>
            <a:r>
              <a:rPr lang="en-US" sz="2400" dirty="0" err="1"/>
              <a:t>Khumm</a:t>
            </a:r>
            <a:r>
              <a:rPr lang="en-US" sz="2400" dirty="0"/>
              <a:t>. This was the point at which the roads separated and some had already gone on their way; Muhammad called them back. The whole pilgrim body was thus assembled, by tradition some 72,000 Muslims. Muhammad mounted a rock so that he could be seen and heard. He raised the hand of Ali and said that all those who accepted him, Muhammad, as their master or leader (</a:t>
            </a:r>
            <a:r>
              <a:rPr lang="en-US" sz="2400" dirty="0" err="1"/>
              <a:t>maula</a:t>
            </a:r>
            <a:r>
              <a:rPr lang="en-US" sz="2400" dirty="0"/>
              <a:t>) should take Ali as their </a:t>
            </a:r>
            <a:r>
              <a:rPr lang="en-US" sz="2400" dirty="0" err="1"/>
              <a:t>maula</a:t>
            </a:r>
            <a:r>
              <a:rPr lang="en-US" sz="2400" dirty="0"/>
              <a:t> after his death.</a:t>
            </a:r>
          </a:p>
          <a:p>
            <a:endParaRPr lang="en-GB" dirty="0"/>
          </a:p>
        </p:txBody>
      </p:sp>
    </p:spTree>
    <p:extLst>
      <p:ext uri="{BB962C8B-B14F-4D97-AF65-F5344CB8AC3E}">
        <p14:creationId xmlns:p14="http://schemas.microsoft.com/office/powerpoint/2010/main" val="2807724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139" y="337930"/>
            <a:ext cx="11241157" cy="6124754"/>
          </a:xfrm>
          <a:prstGeom prst="rect">
            <a:avLst/>
          </a:prstGeom>
          <a:noFill/>
        </p:spPr>
        <p:txBody>
          <a:bodyPr wrap="square" rtlCol="0">
            <a:spAutoFit/>
          </a:bodyPr>
          <a:lstStyle/>
          <a:p>
            <a:r>
              <a:rPr lang="en-GB" sz="2800" b="1" dirty="0"/>
              <a:t>The Islamic community</a:t>
            </a:r>
            <a:r>
              <a:rPr lang="en-US" sz="2800" b="1" dirty="0"/>
              <a:t> (</a:t>
            </a:r>
            <a:r>
              <a:rPr lang="en-GB" sz="2800" b="1" dirty="0" err="1"/>
              <a:t>Ummah</a:t>
            </a:r>
            <a:r>
              <a:rPr lang="en-GB" sz="2800" b="1" dirty="0"/>
              <a:t>, the worldwide </a:t>
            </a:r>
            <a:r>
              <a:rPr lang="en-GB" sz="2800" b="1" dirty="0" err="1"/>
              <a:t>islamic</a:t>
            </a:r>
            <a:r>
              <a:rPr lang="en-GB" sz="2800" b="1" dirty="0"/>
              <a:t> community)</a:t>
            </a:r>
            <a:endParaRPr lang="en-US" sz="2800" b="1" dirty="0"/>
          </a:p>
          <a:p>
            <a:r>
              <a:rPr lang="en-GB" sz="2800" dirty="0"/>
              <a:t>The </a:t>
            </a:r>
            <a:r>
              <a:rPr lang="en-GB" sz="2800" b="1" dirty="0" err="1"/>
              <a:t>Ummah</a:t>
            </a:r>
            <a:r>
              <a:rPr lang="en-GB" sz="2800" dirty="0"/>
              <a:t> is the worldwide community of Muslims. </a:t>
            </a:r>
          </a:p>
          <a:p>
            <a:r>
              <a:rPr lang="en-GB" sz="2800" dirty="0"/>
              <a:t> </a:t>
            </a:r>
            <a:endParaRPr lang="en-US" sz="2800" b="1" dirty="0"/>
          </a:p>
          <a:p>
            <a:r>
              <a:rPr lang="en-GB" sz="2800" b="1" dirty="0"/>
              <a:t>Sunni and Shi’a: who are they?</a:t>
            </a:r>
            <a:endParaRPr lang="en-US" sz="2800" b="1" dirty="0"/>
          </a:p>
          <a:p>
            <a:r>
              <a:rPr lang="en-GB" sz="2800" dirty="0"/>
              <a:t>One of the major divisions within Islam is the split between Sunni and Shi’a. </a:t>
            </a:r>
            <a:r>
              <a:rPr lang="en-GB" sz="2800" b="1" dirty="0"/>
              <a:t>Sunnis</a:t>
            </a:r>
            <a:r>
              <a:rPr lang="en-GB" sz="2800" dirty="0"/>
              <a:t> form the majority of Muslims in the world today (between 87-90%); they live in the countries of North Africa, the middle east, south </a:t>
            </a:r>
            <a:r>
              <a:rPr lang="en-GB" sz="2800" dirty="0" err="1"/>
              <a:t>asia</a:t>
            </a:r>
            <a:r>
              <a:rPr lang="en-GB" sz="2800" dirty="0"/>
              <a:t> and Indonesia. The remaining 10-13% of Muslims today are from the Shi’a community (although only about 5% of British Muslims are Shi’as). </a:t>
            </a:r>
            <a:r>
              <a:rPr lang="en-GB" sz="2800" b="1" dirty="0"/>
              <a:t>Shi’as</a:t>
            </a:r>
            <a:r>
              <a:rPr lang="en-GB" sz="2800" dirty="0"/>
              <a:t> live mainly in Iran, Iraq, Lebanon and India. Sunnis and Shi’as have co-existed for centuries, living peaceably side by side, often worshipping together in the same mosques, sometimes inter-marrying. Although they share most central beliefs they do have significant differences in the way they understand religious truth, laws and practices. </a:t>
            </a:r>
            <a:endParaRPr lang="en-US" sz="2800" b="1" dirty="0"/>
          </a:p>
        </p:txBody>
      </p:sp>
    </p:spTree>
    <p:extLst>
      <p:ext uri="{BB962C8B-B14F-4D97-AF65-F5344CB8AC3E}">
        <p14:creationId xmlns:p14="http://schemas.microsoft.com/office/powerpoint/2010/main" val="9201711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8547" y="0"/>
            <a:ext cx="11758863" cy="7263527"/>
          </a:xfrm>
          <a:prstGeom prst="rect">
            <a:avLst/>
          </a:prstGeom>
          <a:noFill/>
        </p:spPr>
        <p:txBody>
          <a:bodyPr wrap="square" rtlCol="0">
            <a:spAutoFit/>
          </a:bodyPr>
          <a:lstStyle/>
          <a:p>
            <a:r>
              <a:rPr lang="en-GB" sz="2800" b="1" dirty="0"/>
              <a:t>The Sunni and Shi’a split</a:t>
            </a:r>
            <a:endParaRPr lang="en-US" sz="2800" b="1" dirty="0"/>
          </a:p>
          <a:p>
            <a:r>
              <a:rPr lang="en-GB" sz="2800" dirty="0"/>
              <a:t>Soon after the death of Prophet Muhammad a dispute arose over who should lead the emerging Muslim community. Abu Bakr had been a close companion of the prophet and a large group of believers chose him to become the new caliph (leader). After Abu Bakr’s death Umar became the leader, then </a:t>
            </a:r>
            <a:r>
              <a:rPr lang="en-GB" sz="2800" dirty="0" err="1"/>
              <a:t>Uthman</a:t>
            </a:r>
            <a:r>
              <a:rPr lang="en-GB" sz="2800" dirty="0"/>
              <a:t> and then Ali. These four leaders have come to be known as the rightly guided caliphs and Sunni Muslims accept that they were god’s appointed leaders.</a:t>
            </a:r>
            <a:endParaRPr lang="en-US" sz="2800" b="1" dirty="0"/>
          </a:p>
          <a:p>
            <a:r>
              <a:rPr lang="en-GB" sz="2800" dirty="0"/>
              <a:t>However, there was a smaller group who believed that Ali, the cousin and son-in-law of Muhammad, should have become the first caliph. It was their belief that the prophet Muhammad had chosen and appointed </a:t>
            </a:r>
            <a:r>
              <a:rPr lang="en-GB" sz="2800" dirty="0" err="1"/>
              <a:t>ali</a:t>
            </a:r>
            <a:r>
              <a:rPr lang="en-GB" sz="2800" dirty="0"/>
              <a:t> as his successor and they rejected the leadership of Abu Bakr, Umar and </a:t>
            </a:r>
            <a:r>
              <a:rPr lang="en-GB" sz="2800" dirty="0" err="1"/>
              <a:t>Uthman</a:t>
            </a:r>
            <a:r>
              <a:rPr lang="en-GB" sz="2800" dirty="0"/>
              <a:t>. They were angry that Ali had been overlooked and when Ali was later murdered they began to separate themselves, calling themselves the Shi’a (the House of Ali). They believe that the prophet Muhammad appointed twelve successors (imams) from his own descendants, who are known as the </a:t>
            </a:r>
            <a:r>
              <a:rPr lang="en-GB" sz="2800" dirty="0" err="1"/>
              <a:t>Ahl</a:t>
            </a:r>
            <a:r>
              <a:rPr lang="en-GB" sz="2800" dirty="0"/>
              <a:t> al-Bayt, ‘the family of the house’ of Muhammad.</a:t>
            </a:r>
          </a:p>
          <a:p>
            <a:endParaRPr lang="en-GB" dirty="0"/>
          </a:p>
        </p:txBody>
      </p:sp>
    </p:spTree>
    <p:extLst>
      <p:ext uri="{BB962C8B-B14F-4D97-AF65-F5344CB8AC3E}">
        <p14:creationId xmlns:p14="http://schemas.microsoft.com/office/powerpoint/2010/main" val="1286742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7095" y="352926"/>
            <a:ext cx="11486147" cy="6678751"/>
          </a:xfrm>
          <a:prstGeom prst="rect">
            <a:avLst/>
          </a:prstGeom>
          <a:noFill/>
        </p:spPr>
        <p:txBody>
          <a:bodyPr wrap="square" rtlCol="0">
            <a:spAutoFit/>
          </a:bodyPr>
          <a:lstStyle/>
          <a:p>
            <a:r>
              <a:rPr lang="en-GB" sz="2800" dirty="0"/>
              <a:t>Sunni means ‘one who follows the Sunnah’</a:t>
            </a:r>
          </a:p>
          <a:p>
            <a:r>
              <a:rPr lang="en-GB" sz="2800" dirty="0"/>
              <a:t>Shi’a means ‘from the party of Ali’. (Ali was a close relative to Muhammad). </a:t>
            </a:r>
            <a:endParaRPr lang="en-US" sz="2800" b="1" dirty="0"/>
          </a:p>
          <a:p>
            <a:r>
              <a:rPr lang="en-GB" sz="2800" dirty="0"/>
              <a:t>Following Prophet Muhammad’s death in 632 CE, the Muslim community needed to decide how to choose a new leader. Shi’as said that his successor could only come from his bloodline (</a:t>
            </a:r>
            <a:r>
              <a:rPr lang="en-GB" sz="2800" dirty="0" err="1"/>
              <a:t>ie</a:t>
            </a:r>
            <a:r>
              <a:rPr lang="en-GB" sz="2800" dirty="0"/>
              <a:t> his close family), while Sunnis looked to those men that the Prophet Muhammad had most trusted while he was alive.</a:t>
            </a:r>
            <a:endParaRPr lang="en-US" sz="2800" b="1" dirty="0"/>
          </a:p>
          <a:p>
            <a:r>
              <a:rPr lang="en-GB" sz="2800" dirty="0"/>
              <a:t> </a:t>
            </a:r>
            <a:endParaRPr lang="en-US" sz="2800" b="1" dirty="0"/>
          </a:p>
          <a:p>
            <a:r>
              <a:rPr lang="en-GB" sz="2800" dirty="0"/>
              <a:t>Sunnis believe that</a:t>
            </a:r>
            <a:endParaRPr lang="en-US" sz="2800" b="1" dirty="0"/>
          </a:p>
          <a:p>
            <a:pPr lvl="0"/>
            <a:r>
              <a:rPr lang="en-GB" sz="2800" dirty="0"/>
              <a:t>Religious guidance can only come from Allah through the Qur’an and the hadith. Together these holy books form the Shari’ah, Islamic law.</a:t>
            </a:r>
            <a:endParaRPr lang="en-US" sz="2800" b="1" dirty="0"/>
          </a:p>
          <a:p>
            <a:pPr lvl="0"/>
            <a:r>
              <a:rPr lang="en-GB" sz="2800" dirty="0"/>
              <a:t>There should be no religious hierarchy. Imams are not holy figures appointed by god. They are simply good teachers and leaders and should be chosen through agreement amongst the local community. </a:t>
            </a:r>
            <a:endParaRPr lang="en-US" sz="2800" b="1" dirty="0"/>
          </a:p>
          <a:p>
            <a:r>
              <a:rPr lang="en-GB" sz="2800" dirty="0"/>
              <a:t> </a:t>
            </a:r>
            <a:endParaRPr lang="en-US" sz="2800" b="1" dirty="0"/>
          </a:p>
          <a:p>
            <a:r>
              <a:rPr lang="en-GB" dirty="0"/>
              <a:t> </a:t>
            </a:r>
            <a:endParaRPr lang="en-US" b="1" dirty="0"/>
          </a:p>
          <a:p>
            <a:endParaRPr lang="en-GB" dirty="0"/>
          </a:p>
        </p:txBody>
      </p:sp>
    </p:spTree>
    <p:extLst>
      <p:ext uri="{BB962C8B-B14F-4D97-AF65-F5344CB8AC3E}">
        <p14:creationId xmlns:p14="http://schemas.microsoft.com/office/powerpoint/2010/main" val="1119006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842" y="256674"/>
            <a:ext cx="11694695" cy="3385542"/>
          </a:xfrm>
          <a:prstGeom prst="rect">
            <a:avLst/>
          </a:prstGeom>
          <a:noFill/>
        </p:spPr>
        <p:txBody>
          <a:bodyPr wrap="square" rtlCol="0">
            <a:spAutoFit/>
          </a:bodyPr>
          <a:lstStyle/>
          <a:p>
            <a:r>
              <a:rPr lang="en-GB" sz="2800" dirty="0"/>
              <a:t>Shi’as believe that </a:t>
            </a:r>
          </a:p>
          <a:p>
            <a:endParaRPr lang="en-US" sz="2800" b="1" dirty="0"/>
          </a:p>
          <a:p>
            <a:pPr lvl="0"/>
            <a:r>
              <a:rPr lang="en-GB" sz="2800" dirty="0"/>
              <a:t>Allah guided the Prophet Muhammad to appoint Ali as his successor </a:t>
            </a:r>
            <a:endParaRPr lang="en-US" sz="2800" b="1" dirty="0"/>
          </a:p>
          <a:p>
            <a:pPr lvl="0"/>
            <a:r>
              <a:rPr lang="en-GB" sz="2800" dirty="0"/>
              <a:t>The leadership of the Muslim community has continued through ‘imams’ who are divinely appointed from descendants in Muhammad’s family</a:t>
            </a:r>
            <a:endParaRPr lang="en-US" sz="2800" b="1" dirty="0"/>
          </a:p>
          <a:p>
            <a:pPr lvl="0"/>
            <a:r>
              <a:rPr lang="en-GB" sz="2800" dirty="0"/>
              <a:t>The last imam will appear at the end of the world as the Mahdi (the chosen one who will bring justice to the world)</a:t>
            </a:r>
            <a:endParaRPr lang="en-US" sz="2800" b="1" dirty="0"/>
          </a:p>
          <a:p>
            <a:endParaRPr lang="en-GB" dirty="0"/>
          </a:p>
        </p:txBody>
      </p:sp>
    </p:spTree>
    <p:extLst>
      <p:ext uri="{BB962C8B-B14F-4D97-AF65-F5344CB8AC3E}">
        <p14:creationId xmlns:p14="http://schemas.microsoft.com/office/powerpoint/2010/main" val="1630184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8968" y="465221"/>
            <a:ext cx="11486148" cy="5539978"/>
          </a:xfrm>
          <a:prstGeom prst="rect">
            <a:avLst/>
          </a:prstGeom>
          <a:noFill/>
        </p:spPr>
        <p:txBody>
          <a:bodyPr wrap="square" rtlCol="0">
            <a:spAutoFit/>
          </a:bodyPr>
          <a:lstStyle/>
          <a:p>
            <a:r>
              <a:rPr lang="en-GB" sz="2800" b="1" dirty="0"/>
              <a:t>Sunni and Shi’a communities in the UK</a:t>
            </a:r>
          </a:p>
          <a:p>
            <a:endParaRPr lang="en-US" sz="2800" b="1" dirty="0"/>
          </a:p>
          <a:p>
            <a:r>
              <a:rPr lang="en-GB" sz="2800" dirty="0"/>
              <a:t>Most Muslims living in Britain today are Sunnis, but there are many </a:t>
            </a:r>
            <a:r>
              <a:rPr lang="en-GB" sz="2800" dirty="0" err="1"/>
              <a:t>shi’as</a:t>
            </a:r>
            <a:r>
              <a:rPr lang="en-GB" sz="2800" dirty="0"/>
              <a:t> here too. When Muslims began coming to Britain, in the 1960s and 70s, Sunnis and Shi’as often lived together as part of a single Islamic community, sharing mosques, praying and socialising together. However, as they have grown in numbers they have gained confidence to explore their own heritage these communities have begun to express their identities in different ways. This has often been fuelled by events in the middle east, where tensions between the Sunni and Shi’a communities has become more pronounced. Recently, wars and conflict in Iraq and Syria have added to the divisions amongst these groups.</a:t>
            </a:r>
            <a:endParaRPr lang="en-US" sz="2800" b="1" dirty="0"/>
          </a:p>
          <a:p>
            <a:endParaRPr lang="en-GB" dirty="0"/>
          </a:p>
        </p:txBody>
      </p:sp>
    </p:spTree>
    <p:extLst>
      <p:ext uri="{BB962C8B-B14F-4D97-AF65-F5344CB8AC3E}">
        <p14:creationId xmlns:p14="http://schemas.microsoft.com/office/powerpoint/2010/main" val="9069935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3931</Words>
  <Application>Microsoft Macintosh PowerPoint</Application>
  <PresentationFormat>Widescreen</PresentationFormat>
  <Paragraphs>380</Paragraphs>
  <Slides>47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Calibri</vt:lpstr>
      <vt:lpstr>Calibri Light</vt:lpstr>
      <vt:lpstr>Courier New</vt:lpstr>
      <vt:lpstr>Papyrus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Sunni Vs. Shi'a</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 Pawson</dc:creator>
  <cp:lastModifiedBy>Ed Pawson</cp:lastModifiedBy>
  <cp:revision>75</cp:revision>
  <dcterms:created xsi:type="dcterms:W3CDTF">2016-07-17T20:54:30Z</dcterms:created>
  <dcterms:modified xsi:type="dcterms:W3CDTF">2018-06-20T21:56:29Z</dcterms:modified>
</cp:coreProperties>
</file>