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sldIdLst>
    <p:sldId id="264" r:id="rId2"/>
    <p:sldId id="259" r:id="rId3"/>
    <p:sldId id="257" r:id="rId4"/>
    <p:sldId id="272" r:id="rId5"/>
    <p:sldId id="271" r:id="rId6"/>
    <p:sldId id="258" r:id="rId7"/>
    <p:sldId id="260" r:id="rId8"/>
    <p:sldId id="261" r:id="rId9"/>
    <p:sldId id="267" r:id="rId10"/>
    <p:sldId id="283" r:id="rId11"/>
    <p:sldId id="270" r:id="rId12"/>
    <p:sldId id="263" r:id="rId13"/>
    <p:sldId id="268" r:id="rId14"/>
    <p:sldId id="281" r:id="rId15"/>
    <p:sldId id="282" r:id="rId16"/>
    <p:sldId id="273" r:id="rId17"/>
    <p:sldId id="265" r:id="rId18"/>
    <p:sldId id="266" r:id="rId19"/>
    <p:sldId id="274" r:id="rId20"/>
    <p:sldId id="275" r:id="rId21"/>
    <p:sldId id="276" r:id="rId22"/>
    <p:sldId id="269" r:id="rId23"/>
    <p:sldId id="279" r:id="rId24"/>
    <p:sldId id="277" r:id="rId25"/>
    <p:sldId id="278"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9"/>
    <p:restoredTop sz="93631"/>
  </p:normalViewPr>
  <p:slideViewPr>
    <p:cSldViewPr snapToGrid="0" snapToObjects="1">
      <p:cViewPr varScale="1">
        <p:scale>
          <a:sx n="120" d="100"/>
          <a:sy n="120" d="100"/>
        </p:scale>
        <p:origin x="15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880A21-8417-194C-9774-F08F7935C85C}" type="datetimeFigureOut">
              <a:rPr lang="en-GB" smtClean="0"/>
              <a:t>20/06/2018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6B391-E54C-DE43-80E9-92A8DD81192B}" type="slidenum">
              <a:rPr lang="en-GB" smtClean="0"/>
              <a:t>‹#›</a:t>
            </a:fld>
            <a:endParaRPr lang="en-GB"/>
          </a:p>
        </p:txBody>
      </p:sp>
    </p:spTree>
    <p:extLst>
      <p:ext uri="{BB962C8B-B14F-4D97-AF65-F5344CB8AC3E}">
        <p14:creationId xmlns:p14="http://schemas.microsoft.com/office/powerpoint/2010/main" val="1963068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F6B391-E54C-DE43-80E9-92A8DD81192B}" type="slidenum">
              <a:rPr lang="en-GB" smtClean="0"/>
              <a:t>20</a:t>
            </a:fld>
            <a:endParaRPr lang="en-GB"/>
          </a:p>
        </p:txBody>
      </p:sp>
    </p:spTree>
    <p:extLst>
      <p:ext uri="{BB962C8B-B14F-4D97-AF65-F5344CB8AC3E}">
        <p14:creationId xmlns:p14="http://schemas.microsoft.com/office/powerpoint/2010/main" val="3277643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EEF38E-6C5D-4941-9D47-555351618BAA}"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81211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EEF38E-6C5D-4941-9D47-555351618BAA}"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176563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EEF38E-6C5D-4941-9D47-555351618BAA}"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408095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EEF38E-6C5D-4941-9D47-555351618BAA}" type="datetimeFigureOut">
              <a:rPr lang="en-GB" smtClean="0"/>
              <a:t>20/06/2018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4156765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EEF38E-6C5D-4941-9D47-555351618BAA}" type="datetimeFigureOut">
              <a:rPr lang="en-GB" smtClean="0"/>
              <a:t>20/06/2018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1107374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EEF38E-6C5D-4941-9D47-555351618BAA}" type="datetimeFigureOut">
              <a:rPr lang="en-GB" smtClean="0"/>
              <a:t>20/06/2018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1174711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EEF38E-6C5D-4941-9D47-555351618BAA}" type="datetimeFigureOut">
              <a:rPr lang="en-GB" smtClean="0"/>
              <a:t>20/06/2018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3262572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EEF38E-6C5D-4941-9D47-555351618BAA}" type="datetimeFigureOut">
              <a:rPr lang="en-GB" smtClean="0"/>
              <a:t>20/06/2018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1397941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EEF38E-6C5D-4941-9D47-555351618BAA}" type="datetimeFigureOut">
              <a:rPr lang="en-GB" smtClean="0"/>
              <a:t>20/06/2018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2976153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EEF38E-6C5D-4941-9D47-555351618BAA}"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3683689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EEF38E-6C5D-4941-9D47-555351618BAA}"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87EC1-C70B-4C43-B65D-ED97B65A21A1}" type="slidenum">
              <a:rPr lang="en-GB" smtClean="0"/>
              <a:t>‹#›</a:t>
            </a:fld>
            <a:endParaRPr lang="en-GB"/>
          </a:p>
        </p:txBody>
      </p:sp>
    </p:spTree>
    <p:extLst>
      <p:ext uri="{BB962C8B-B14F-4D97-AF65-F5344CB8AC3E}">
        <p14:creationId xmlns:p14="http://schemas.microsoft.com/office/powerpoint/2010/main" val="753957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EEF38E-6C5D-4941-9D47-555351618BAA}" type="datetimeFigureOut">
              <a:rPr lang="en-GB" smtClean="0"/>
              <a:t>20/06/2018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87EC1-C70B-4C43-B65D-ED97B65A21A1}" type="slidenum">
              <a:rPr lang="en-GB" smtClean="0"/>
              <a:t>‹#›</a:t>
            </a:fld>
            <a:endParaRPr lang="en-GB"/>
          </a:p>
        </p:txBody>
      </p:sp>
    </p:spTree>
    <p:extLst>
      <p:ext uri="{BB962C8B-B14F-4D97-AF65-F5344CB8AC3E}">
        <p14:creationId xmlns:p14="http://schemas.microsoft.com/office/powerpoint/2010/main" val="3619116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efpawson@gmail.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bbc.co.uk/news/uk-22354201"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abc.net.au/news/2018-04-18/abused-muslim-women-denied-right-to-divorce/9632772"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hyperlink" Target="https://www.youtube.com/watch?v=FO2LYke16hY"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77505C-F6E0-5846-A7D5-A9317CC4B192}"/>
              </a:ext>
            </a:extLst>
          </p:cNvPr>
          <p:cNvSpPr txBox="1"/>
          <p:nvPr/>
        </p:nvSpPr>
        <p:spPr>
          <a:xfrm>
            <a:off x="988828" y="1063255"/>
            <a:ext cx="7187609" cy="4832092"/>
          </a:xfrm>
          <a:prstGeom prst="rect">
            <a:avLst/>
          </a:prstGeom>
          <a:noFill/>
        </p:spPr>
        <p:txBody>
          <a:bodyPr wrap="square" rtlCol="0">
            <a:spAutoFit/>
          </a:bodyPr>
          <a:lstStyle/>
          <a:p>
            <a:pPr algn="ctr"/>
            <a:r>
              <a:rPr lang="en-GB" sz="4400" b="1" dirty="0"/>
              <a:t>Islam and Ethics</a:t>
            </a:r>
          </a:p>
          <a:p>
            <a:pPr algn="ctr"/>
            <a:r>
              <a:rPr lang="en-GB" sz="4400" b="1" dirty="0"/>
              <a:t>GCSE Religious Studies</a:t>
            </a:r>
          </a:p>
          <a:p>
            <a:pPr algn="ctr"/>
            <a:endParaRPr lang="en-GB" sz="4400" dirty="0"/>
          </a:p>
          <a:p>
            <a:pPr algn="ctr"/>
            <a:r>
              <a:rPr lang="en-GB" sz="4400" dirty="0"/>
              <a:t>Ed Pawson</a:t>
            </a:r>
          </a:p>
          <a:p>
            <a:pPr algn="ctr"/>
            <a:r>
              <a:rPr lang="en-GB" sz="4400" dirty="0">
                <a:hlinkClick r:id="rId2"/>
              </a:rPr>
              <a:t>efpawson@gmail.com</a:t>
            </a:r>
            <a:endParaRPr lang="en-GB" sz="4400" dirty="0"/>
          </a:p>
          <a:p>
            <a:pPr algn="ctr"/>
            <a:endParaRPr lang="en-GB" sz="4400" dirty="0"/>
          </a:p>
          <a:p>
            <a:pPr algn="ctr"/>
            <a:endParaRPr lang="en-GB" sz="4400" dirty="0"/>
          </a:p>
        </p:txBody>
      </p:sp>
    </p:spTree>
    <p:extLst>
      <p:ext uri="{BB962C8B-B14F-4D97-AF65-F5344CB8AC3E}">
        <p14:creationId xmlns:p14="http://schemas.microsoft.com/office/powerpoint/2010/main" val="3463098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2D857-6B5B-A142-84CD-56009877F70A}"/>
              </a:ext>
            </a:extLst>
          </p:cNvPr>
          <p:cNvSpPr txBox="1"/>
          <p:nvPr/>
        </p:nvSpPr>
        <p:spPr>
          <a:xfrm>
            <a:off x="885550" y="1031358"/>
            <a:ext cx="7623544" cy="1815882"/>
          </a:xfrm>
          <a:prstGeom prst="rect">
            <a:avLst/>
          </a:prstGeom>
          <a:noFill/>
        </p:spPr>
        <p:txBody>
          <a:bodyPr wrap="square" rtlCol="0">
            <a:spAutoFit/>
          </a:bodyPr>
          <a:lstStyle/>
          <a:p>
            <a:pPr marL="457200" indent="-457200">
              <a:buFont typeface="Arial" panose="020B0604020202020204" pitchFamily="34" charset="0"/>
              <a:buChar char="•"/>
            </a:pPr>
            <a:r>
              <a:rPr lang="en-GB" sz="2800" dirty="0"/>
              <a:t>Christians, Jews and Muslims all regard family as the most important foundation of society </a:t>
            </a:r>
          </a:p>
          <a:p>
            <a:pPr marL="457200" indent="-457200">
              <a:buFont typeface="Arial" panose="020B0604020202020204" pitchFamily="34" charset="0"/>
              <a:buChar char="•"/>
            </a:pPr>
            <a:r>
              <a:rPr lang="en-GB" sz="2800" dirty="0"/>
              <a:t>There is a need to create strong nuclear and extended families</a:t>
            </a:r>
          </a:p>
        </p:txBody>
      </p:sp>
      <p:pic>
        <p:nvPicPr>
          <p:cNvPr id="4" name="Picture 3">
            <a:extLst>
              <a:ext uri="{FF2B5EF4-FFF2-40B4-BE49-F238E27FC236}">
                <a16:creationId xmlns:a16="http://schemas.microsoft.com/office/drawing/2014/main" id="{B0F2D30E-71DD-4B41-9382-66C17BBE9A1A}"/>
              </a:ext>
            </a:extLst>
          </p:cNvPr>
          <p:cNvPicPr>
            <a:picLocks noChangeAspect="1"/>
          </p:cNvPicPr>
          <p:nvPr/>
        </p:nvPicPr>
        <p:blipFill>
          <a:blip r:embed="rId2"/>
          <a:stretch>
            <a:fillRect/>
          </a:stretch>
        </p:blipFill>
        <p:spPr>
          <a:xfrm>
            <a:off x="1816288" y="3216939"/>
            <a:ext cx="5762068" cy="3088167"/>
          </a:xfrm>
          <a:prstGeom prst="rect">
            <a:avLst/>
          </a:prstGeom>
        </p:spPr>
      </p:pic>
      <p:sp>
        <p:nvSpPr>
          <p:cNvPr id="5" name="TextBox 4">
            <a:extLst>
              <a:ext uri="{FF2B5EF4-FFF2-40B4-BE49-F238E27FC236}">
                <a16:creationId xmlns:a16="http://schemas.microsoft.com/office/drawing/2014/main" id="{5FA92D7A-64BD-AA42-9946-EC3C34218DDB}"/>
              </a:ext>
            </a:extLst>
          </p:cNvPr>
          <p:cNvSpPr txBox="1"/>
          <p:nvPr/>
        </p:nvSpPr>
        <p:spPr>
          <a:xfrm>
            <a:off x="616687" y="361507"/>
            <a:ext cx="8080745" cy="584775"/>
          </a:xfrm>
          <a:prstGeom prst="rect">
            <a:avLst/>
          </a:prstGeom>
          <a:noFill/>
        </p:spPr>
        <p:txBody>
          <a:bodyPr wrap="square" rtlCol="0">
            <a:spAutoFit/>
          </a:bodyPr>
          <a:lstStyle/>
          <a:p>
            <a:pPr algn="ctr"/>
            <a:r>
              <a:rPr lang="en-GB" sz="3200" b="1" dirty="0"/>
              <a:t>A belief in ‘family’ is central to religious ethics</a:t>
            </a:r>
          </a:p>
        </p:txBody>
      </p:sp>
    </p:spTree>
    <p:extLst>
      <p:ext uri="{BB962C8B-B14F-4D97-AF65-F5344CB8AC3E}">
        <p14:creationId xmlns:p14="http://schemas.microsoft.com/office/powerpoint/2010/main" val="1495614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689B26-056A-C741-B749-8AE587B60297}"/>
              </a:ext>
            </a:extLst>
          </p:cNvPr>
          <p:cNvSpPr txBox="1"/>
          <p:nvPr/>
        </p:nvSpPr>
        <p:spPr>
          <a:xfrm>
            <a:off x="430794" y="1164134"/>
            <a:ext cx="5310788" cy="5693866"/>
          </a:xfrm>
          <a:prstGeom prst="rect">
            <a:avLst/>
          </a:prstGeom>
          <a:noFill/>
        </p:spPr>
        <p:txBody>
          <a:bodyPr wrap="square" rtlCol="0">
            <a:spAutoFit/>
          </a:bodyPr>
          <a:lstStyle/>
          <a:p>
            <a:r>
              <a:rPr lang="en-GB" sz="2800" b="1" dirty="0"/>
              <a:t>In general, Islam teaches a traditional view of roles</a:t>
            </a:r>
          </a:p>
          <a:p>
            <a:pPr marL="457200" indent="-457200">
              <a:buFont typeface="Arial" panose="020B0604020202020204" pitchFamily="34" charset="0"/>
              <a:buChar char="•"/>
            </a:pPr>
            <a:r>
              <a:rPr lang="en-GB" sz="2800" dirty="0"/>
              <a:t>Traditional view of the role of women and men in family life</a:t>
            </a:r>
          </a:p>
          <a:p>
            <a:pPr marL="457200" indent="-457200">
              <a:buFont typeface="Arial" panose="020B0604020202020204" pitchFamily="34" charset="0"/>
              <a:buChar char="•"/>
            </a:pPr>
            <a:r>
              <a:rPr lang="en-GB" sz="2800" dirty="0"/>
              <a:t>Father/husband: responsible for providing for the family through work </a:t>
            </a:r>
          </a:p>
          <a:p>
            <a:pPr marL="457200" indent="-457200">
              <a:buFont typeface="Arial" panose="020B0604020202020204" pitchFamily="34" charset="0"/>
              <a:buChar char="•"/>
            </a:pPr>
            <a:r>
              <a:rPr lang="en-GB" sz="2800" dirty="0"/>
              <a:t>Mother/wife: responsible for domestic life</a:t>
            </a:r>
          </a:p>
          <a:p>
            <a:pPr marL="457200" indent="-457200">
              <a:buFont typeface="Arial" panose="020B0604020202020204" pitchFamily="34" charset="0"/>
              <a:buChar char="•"/>
            </a:pPr>
            <a:r>
              <a:rPr lang="en-GB" sz="2800" dirty="0"/>
              <a:t>Patriarchal: man seen very much as the leader of the family</a:t>
            </a:r>
          </a:p>
          <a:p>
            <a:pPr marL="457200" indent="-457200">
              <a:buFont typeface="Arial" panose="020B0604020202020204" pitchFamily="34" charset="0"/>
              <a:buChar char="•"/>
            </a:pPr>
            <a:r>
              <a:rPr lang="en-GB" sz="2800" dirty="0"/>
              <a:t>Binary understanding of gender and sexuality</a:t>
            </a:r>
          </a:p>
        </p:txBody>
      </p:sp>
      <p:pic>
        <p:nvPicPr>
          <p:cNvPr id="3" name="Picture 2">
            <a:extLst>
              <a:ext uri="{FF2B5EF4-FFF2-40B4-BE49-F238E27FC236}">
                <a16:creationId xmlns:a16="http://schemas.microsoft.com/office/drawing/2014/main" id="{C1AE3A15-2898-F146-9E9E-BCD80912E4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31405" y="1807535"/>
            <a:ext cx="3048799" cy="3079389"/>
          </a:xfrm>
          <a:prstGeom prst="rect">
            <a:avLst/>
          </a:prstGeom>
        </p:spPr>
      </p:pic>
      <p:sp>
        <p:nvSpPr>
          <p:cNvPr id="4" name="TextBox 3">
            <a:extLst>
              <a:ext uri="{FF2B5EF4-FFF2-40B4-BE49-F238E27FC236}">
                <a16:creationId xmlns:a16="http://schemas.microsoft.com/office/drawing/2014/main" id="{99C5BC0D-C929-CD4C-AEDB-A44604CD4400}"/>
              </a:ext>
            </a:extLst>
          </p:cNvPr>
          <p:cNvSpPr txBox="1"/>
          <p:nvPr/>
        </p:nvSpPr>
        <p:spPr>
          <a:xfrm>
            <a:off x="712381" y="276447"/>
            <a:ext cx="6762307" cy="861774"/>
          </a:xfrm>
          <a:prstGeom prst="rect">
            <a:avLst/>
          </a:prstGeom>
          <a:noFill/>
        </p:spPr>
        <p:txBody>
          <a:bodyPr wrap="square" rtlCol="0">
            <a:spAutoFit/>
          </a:bodyPr>
          <a:lstStyle/>
          <a:p>
            <a:pPr algn="ctr"/>
            <a:r>
              <a:rPr lang="en-GB" sz="3200" b="1" dirty="0"/>
              <a:t>Traditional views</a:t>
            </a:r>
          </a:p>
          <a:p>
            <a:endParaRPr lang="en-GB" dirty="0"/>
          </a:p>
        </p:txBody>
      </p:sp>
    </p:spTree>
    <p:extLst>
      <p:ext uri="{BB962C8B-B14F-4D97-AF65-F5344CB8AC3E}">
        <p14:creationId xmlns:p14="http://schemas.microsoft.com/office/powerpoint/2010/main" val="152997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358719-A600-B948-A61B-871231A687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54643" y="74487"/>
            <a:ext cx="6985590" cy="5538947"/>
          </a:xfrm>
          <a:prstGeom prst="rect">
            <a:avLst/>
          </a:prstGeom>
        </p:spPr>
      </p:pic>
      <p:sp>
        <p:nvSpPr>
          <p:cNvPr id="3" name="TextBox 2">
            <a:extLst>
              <a:ext uri="{FF2B5EF4-FFF2-40B4-BE49-F238E27FC236}">
                <a16:creationId xmlns:a16="http://schemas.microsoft.com/office/drawing/2014/main" id="{4DABC94C-AE30-4A4C-BB02-F6E716E8F9C2}"/>
              </a:ext>
            </a:extLst>
          </p:cNvPr>
          <p:cNvSpPr txBox="1"/>
          <p:nvPr/>
        </p:nvSpPr>
        <p:spPr>
          <a:xfrm>
            <a:off x="776175" y="5656520"/>
            <a:ext cx="7814931" cy="954107"/>
          </a:xfrm>
          <a:prstGeom prst="rect">
            <a:avLst/>
          </a:prstGeom>
          <a:noFill/>
        </p:spPr>
        <p:txBody>
          <a:bodyPr wrap="square" rtlCol="0">
            <a:spAutoFit/>
          </a:bodyPr>
          <a:lstStyle/>
          <a:p>
            <a:pPr algn="ctr"/>
            <a:r>
              <a:rPr lang="en-GB" sz="2800" dirty="0"/>
              <a:t>Eid-</a:t>
            </a:r>
            <a:r>
              <a:rPr lang="en-GB" sz="2800" dirty="0" err="1"/>
              <a:t>ul</a:t>
            </a:r>
            <a:r>
              <a:rPr lang="en-GB" sz="2800" dirty="0"/>
              <a:t>-</a:t>
            </a:r>
            <a:r>
              <a:rPr lang="en-GB" sz="2800" dirty="0" err="1"/>
              <a:t>Fitr</a:t>
            </a:r>
            <a:r>
              <a:rPr lang="en-GB" sz="2800" dirty="0"/>
              <a:t> 2018</a:t>
            </a:r>
            <a:br>
              <a:rPr lang="en-GB" sz="2800" dirty="0"/>
            </a:br>
            <a:r>
              <a:rPr lang="en-GB" sz="2800" dirty="0"/>
              <a:t>Hussain Family - 4 generations</a:t>
            </a:r>
          </a:p>
        </p:txBody>
      </p:sp>
    </p:spTree>
    <p:extLst>
      <p:ext uri="{BB962C8B-B14F-4D97-AF65-F5344CB8AC3E}">
        <p14:creationId xmlns:p14="http://schemas.microsoft.com/office/powerpoint/2010/main" val="2308286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689B26-056A-C741-B749-8AE587B60297}"/>
              </a:ext>
            </a:extLst>
          </p:cNvPr>
          <p:cNvSpPr txBox="1"/>
          <p:nvPr/>
        </p:nvSpPr>
        <p:spPr>
          <a:xfrm>
            <a:off x="202018" y="85060"/>
            <a:ext cx="8729331" cy="6678751"/>
          </a:xfrm>
          <a:prstGeom prst="rect">
            <a:avLst/>
          </a:prstGeom>
          <a:noFill/>
        </p:spPr>
        <p:txBody>
          <a:bodyPr wrap="square" rtlCol="0">
            <a:spAutoFit/>
          </a:bodyPr>
          <a:lstStyle/>
          <a:p>
            <a:r>
              <a:rPr lang="en-GB" sz="2400" b="1" dirty="0"/>
              <a:t>Traditional views in Islam</a:t>
            </a:r>
          </a:p>
          <a:p>
            <a:endParaRPr lang="en-GB" sz="1000" b="1" dirty="0"/>
          </a:p>
          <a:p>
            <a:r>
              <a:rPr lang="en-GB" sz="2400" dirty="0"/>
              <a:t>The following quotation shows how Islamic teaching holds a very traditional view of family roles. Men are in charge of the family unit; women are referred to as their ‘subjects’. Women are responsible for the home and children: </a:t>
            </a:r>
          </a:p>
          <a:p>
            <a:endParaRPr lang="en-GB" sz="1000" dirty="0"/>
          </a:p>
          <a:p>
            <a:r>
              <a:rPr lang="en-GB" sz="2400" i="1" dirty="0"/>
              <a:t>‘God’s Apostle said, “Surely! Everyone of you is a guardian and is responsible for his charges: The Imam [ruler] of the people is a guardian and is responsible for his subjects; a man is the guardian of his family [household] and is responsible for his subjects; a woman is the guardian of her husband’s home and of his children and is responsible for them; and the slave of a man is a guardian of his master’s property and is responsible for it. </a:t>
            </a:r>
            <a:r>
              <a:rPr lang="en-GB" sz="2400" b="1" i="1" dirty="0"/>
              <a:t>Surely, everyone of you is a guardian and responsible for his charges.</a:t>
            </a:r>
            <a:r>
              <a:rPr lang="en-GB" sz="2400" i="1" dirty="0"/>
              <a:t>”’</a:t>
            </a:r>
          </a:p>
          <a:p>
            <a:r>
              <a:rPr lang="en-GB" sz="2400" dirty="0"/>
              <a:t>Hadith </a:t>
            </a:r>
            <a:r>
              <a:rPr lang="en-GB" sz="2400" dirty="0" err="1"/>
              <a:t>Sahih</a:t>
            </a:r>
            <a:r>
              <a:rPr lang="en-GB" sz="2400" dirty="0"/>
              <a:t> Bukhari 9:89:252</a:t>
            </a:r>
          </a:p>
          <a:p>
            <a:endParaRPr lang="en-GB" sz="2400" dirty="0"/>
          </a:p>
          <a:p>
            <a:r>
              <a:rPr lang="en-GB" sz="2400" dirty="0"/>
              <a:t>The last sentence could be used to support a more modern view in which both parents are responsible for the children in a family.</a:t>
            </a:r>
          </a:p>
        </p:txBody>
      </p:sp>
    </p:spTree>
    <p:extLst>
      <p:ext uri="{BB962C8B-B14F-4D97-AF65-F5344CB8AC3E}">
        <p14:creationId xmlns:p14="http://schemas.microsoft.com/office/powerpoint/2010/main" val="2465231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57FA73-7175-F148-B924-1AF09647C3F0}"/>
              </a:ext>
            </a:extLst>
          </p:cNvPr>
          <p:cNvSpPr txBox="1"/>
          <p:nvPr/>
        </p:nvSpPr>
        <p:spPr>
          <a:xfrm>
            <a:off x="138223" y="127590"/>
            <a:ext cx="8708065" cy="6832640"/>
          </a:xfrm>
          <a:prstGeom prst="rect">
            <a:avLst/>
          </a:prstGeom>
          <a:noFill/>
        </p:spPr>
        <p:txBody>
          <a:bodyPr wrap="square" rtlCol="0">
            <a:spAutoFit/>
          </a:bodyPr>
          <a:lstStyle/>
          <a:p>
            <a:r>
              <a:rPr lang="en-GB" sz="2400" b="1" dirty="0"/>
              <a:t>Changing views in family life in UK population</a:t>
            </a:r>
          </a:p>
          <a:p>
            <a:r>
              <a:rPr lang="en-GB" sz="2400" dirty="0"/>
              <a:t>In the UK today, women and men are more of a partnership, with shared responsibilities</a:t>
            </a:r>
          </a:p>
          <a:p>
            <a:endParaRPr lang="en-GB" sz="1000" dirty="0"/>
          </a:p>
          <a:p>
            <a:r>
              <a:rPr lang="en-GB" sz="2400" dirty="0"/>
              <a:t>Increasingly common for: </a:t>
            </a:r>
          </a:p>
          <a:p>
            <a:pPr marL="342900" indent="-342900">
              <a:buFont typeface="Arial" panose="020B0604020202020204" pitchFamily="34" charset="0"/>
              <a:buChar char="•"/>
            </a:pPr>
            <a:r>
              <a:rPr lang="en-GB" sz="2400" dirty="0"/>
              <a:t>women to continue to work when they get married and have a family</a:t>
            </a:r>
          </a:p>
          <a:p>
            <a:pPr marL="342900" indent="-342900">
              <a:buFont typeface="Arial" panose="020B0604020202020204" pitchFamily="34" charset="0"/>
              <a:buChar char="•"/>
            </a:pPr>
            <a:r>
              <a:rPr lang="en-GB" sz="2400" dirty="0"/>
              <a:t>men to take on more household chores and responsibilities</a:t>
            </a:r>
          </a:p>
          <a:p>
            <a:endParaRPr lang="en-GB" sz="1000" dirty="0"/>
          </a:p>
          <a:p>
            <a:r>
              <a:rPr lang="en-GB" sz="2400" dirty="0"/>
              <a:t>In 2014 the Office for National Statistics reported that the number of ‘stay at home’ dads has doubled since 1993, with over 229,000 fathers staying at home to look after their children. The law is also changing to reflect this. </a:t>
            </a:r>
          </a:p>
          <a:p>
            <a:endParaRPr lang="en-GB" sz="1000" dirty="0"/>
          </a:p>
          <a:p>
            <a:r>
              <a:rPr lang="en-GB" sz="2400" dirty="0"/>
              <a:t>In 2015 it became possible for men and women to share parental leave. Parents can decide who takes leave to care for the baby, rather than it automatically being the mother.</a:t>
            </a:r>
          </a:p>
          <a:p>
            <a:endParaRPr lang="en-GB" sz="1000" dirty="0"/>
          </a:p>
          <a:p>
            <a:r>
              <a:rPr lang="en-GB" sz="2400" b="1" dirty="0"/>
              <a:t>To what extent do you think these changes are reflected in the Muslim community?</a:t>
            </a:r>
          </a:p>
        </p:txBody>
      </p:sp>
    </p:spTree>
    <p:extLst>
      <p:ext uri="{BB962C8B-B14F-4D97-AF65-F5344CB8AC3E}">
        <p14:creationId xmlns:p14="http://schemas.microsoft.com/office/powerpoint/2010/main" val="248885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98C2A6-5431-E141-9644-8C9AE23F38CA}"/>
              </a:ext>
            </a:extLst>
          </p:cNvPr>
          <p:cNvSpPr txBox="1"/>
          <p:nvPr/>
        </p:nvSpPr>
        <p:spPr>
          <a:xfrm>
            <a:off x="308344" y="382772"/>
            <a:ext cx="8399721" cy="5724644"/>
          </a:xfrm>
          <a:prstGeom prst="rect">
            <a:avLst/>
          </a:prstGeom>
          <a:noFill/>
        </p:spPr>
        <p:txBody>
          <a:bodyPr wrap="square" rtlCol="0">
            <a:spAutoFit/>
          </a:bodyPr>
          <a:lstStyle/>
          <a:p>
            <a:r>
              <a:rPr lang="en-GB" sz="2800" b="1" dirty="0"/>
              <a:t>What have families got to do with religion?</a:t>
            </a:r>
          </a:p>
          <a:p>
            <a:endParaRPr lang="en-GB" sz="2800" dirty="0"/>
          </a:p>
          <a:p>
            <a:r>
              <a:rPr lang="en-GB" sz="2800" dirty="0"/>
              <a:t>Religion and the family are interlinked </a:t>
            </a:r>
          </a:p>
          <a:p>
            <a:endParaRPr lang="en-GB" sz="1000" dirty="0"/>
          </a:p>
          <a:p>
            <a:r>
              <a:rPr lang="en-GB" sz="2800" b="1" dirty="0"/>
              <a:t>Home</a:t>
            </a:r>
            <a:r>
              <a:rPr lang="en-GB" sz="2800" dirty="0"/>
              <a:t>: where religious belief is ‘taught’ and ‘caught’. </a:t>
            </a:r>
          </a:p>
          <a:p>
            <a:r>
              <a:rPr lang="en-GB" sz="2800" dirty="0"/>
              <a:t>The family is a domestic arena in which religious belief, practices and teachings are lived out </a:t>
            </a:r>
          </a:p>
          <a:p>
            <a:endParaRPr lang="en-GB" sz="1000" dirty="0"/>
          </a:p>
          <a:p>
            <a:r>
              <a:rPr lang="en-GB" sz="2800" b="1" dirty="0"/>
              <a:t>Family life </a:t>
            </a:r>
            <a:r>
              <a:rPr lang="en-GB" sz="2800" dirty="0"/>
              <a:t>is where religion is experienced by young children and young adults through the example of their parents</a:t>
            </a:r>
          </a:p>
          <a:p>
            <a:endParaRPr lang="en-GB" sz="1000" dirty="0"/>
          </a:p>
          <a:p>
            <a:r>
              <a:rPr lang="en-GB" sz="2800" dirty="0"/>
              <a:t>Most religious believers think it is a religious duty for parents to bring up their children to share in their faith and teach the values which are important to them</a:t>
            </a:r>
          </a:p>
        </p:txBody>
      </p:sp>
    </p:spTree>
    <p:extLst>
      <p:ext uri="{BB962C8B-B14F-4D97-AF65-F5344CB8AC3E}">
        <p14:creationId xmlns:p14="http://schemas.microsoft.com/office/powerpoint/2010/main" val="1010453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05B60-3A3E-CF4B-B438-5DCCAA842CC6}"/>
              </a:ext>
            </a:extLst>
          </p:cNvPr>
          <p:cNvSpPr txBox="1"/>
          <p:nvPr/>
        </p:nvSpPr>
        <p:spPr>
          <a:xfrm>
            <a:off x="202020" y="179249"/>
            <a:ext cx="4582632" cy="6678751"/>
          </a:xfrm>
          <a:prstGeom prst="rect">
            <a:avLst/>
          </a:prstGeom>
          <a:noFill/>
        </p:spPr>
        <p:txBody>
          <a:bodyPr wrap="square" rtlCol="0">
            <a:spAutoFit/>
          </a:bodyPr>
          <a:lstStyle/>
          <a:p>
            <a:r>
              <a:rPr lang="en-GB" sz="2400" b="1" dirty="0"/>
              <a:t>Muslims are expected to marry</a:t>
            </a:r>
          </a:p>
          <a:p>
            <a:endParaRPr lang="en-GB" sz="2400" dirty="0"/>
          </a:p>
          <a:p>
            <a:r>
              <a:rPr lang="en-GB" sz="2400" dirty="0"/>
              <a:t>In the Qur’an there are a number of references to the importance of marriage and how it is the basis of family life. All Muslims are encouraged to marry in order to have a companion and, although divorce is permitted, the ideal is that marriage is for life. </a:t>
            </a:r>
          </a:p>
          <a:p>
            <a:r>
              <a:rPr lang="en-GB" sz="2400" dirty="0"/>
              <a:t>Muslims believe marriage is a gift from God and that people should marry. It says that within this relationship the couple are able to show affection towards one another and are able to support each other in their religious faith.</a:t>
            </a:r>
          </a:p>
          <a:p>
            <a:endParaRPr lang="en-GB" sz="2000" dirty="0"/>
          </a:p>
        </p:txBody>
      </p:sp>
      <p:pic>
        <p:nvPicPr>
          <p:cNvPr id="3" name="Picture 2">
            <a:extLst>
              <a:ext uri="{FF2B5EF4-FFF2-40B4-BE49-F238E27FC236}">
                <a16:creationId xmlns:a16="http://schemas.microsoft.com/office/drawing/2014/main" id="{CECAF60D-DBB5-4B47-BDC2-671647652E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39832" y="484900"/>
            <a:ext cx="3943940" cy="3039992"/>
          </a:xfrm>
          <a:prstGeom prst="rect">
            <a:avLst/>
          </a:prstGeom>
        </p:spPr>
      </p:pic>
      <p:sp>
        <p:nvSpPr>
          <p:cNvPr id="4" name="TextBox 3">
            <a:extLst>
              <a:ext uri="{FF2B5EF4-FFF2-40B4-BE49-F238E27FC236}">
                <a16:creationId xmlns:a16="http://schemas.microsoft.com/office/drawing/2014/main" id="{42C32320-3CF8-DE4F-9110-6851B8044265}"/>
              </a:ext>
            </a:extLst>
          </p:cNvPr>
          <p:cNvSpPr txBox="1"/>
          <p:nvPr/>
        </p:nvSpPr>
        <p:spPr>
          <a:xfrm>
            <a:off x="5039832" y="4019107"/>
            <a:ext cx="3732028" cy="2031325"/>
          </a:xfrm>
          <a:prstGeom prst="rect">
            <a:avLst/>
          </a:prstGeom>
          <a:noFill/>
        </p:spPr>
        <p:txBody>
          <a:bodyPr wrap="square" rtlCol="0">
            <a:spAutoFit/>
          </a:bodyPr>
          <a:lstStyle/>
          <a:p>
            <a:r>
              <a:rPr lang="en-GB" i="1" dirty="0"/>
              <a:t>‘And of His signs is that He created for you from yourselves mates that you may find tranquillity in them; and He placed between you affection and mercy. Indeed in that are signs for a people who give thought.’</a:t>
            </a:r>
          </a:p>
          <a:p>
            <a:r>
              <a:rPr lang="en-GB" dirty="0"/>
              <a:t>Qur’an 30:21</a:t>
            </a:r>
          </a:p>
        </p:txBody>
      </p:sp>
    </p:spTree>
    <p:extLst>
      <p:ext uri="{BB962C8B-B14F-4D97-AF65-F5344CB8AC3E}">
        <p14:creationId xmlns:p14="http://schemas.microsoft.com/office/powerpoint/2010/main" val="192112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E21849-B747-014E-87D6-C6D83865E0E5}"/>
              </a:ext>
            </a:extLst>
          </p:cNvPr>
          <p:cNvSpPr txBox="1"/>
          <p:nvPr/>
        </p:nvSpPr>
        <p:spPr>
          <a:xfrm>
            <a:off x="340242" y="170121"/>
            <a:ext cx="8474149" cy="6247864"/>
          </a:xfrm>
          <a:prstGeom prst="rect">
            <a:avLst/>
          </a:prstGeom>
          <a:noFill/>
        </p:spPr>
        <p:txBody>
          <a:bodyPr wrap="square" rtlCol="0">
            <a:spAutoFit/>
          </a:bodyPr>
          <a:lstStyle/>
          <a:p>
            <a:r>
              <a:rPr lang="en-GB" sz="2000" b="1" dirty="0"/>
              <a:t>Temporary marriage</a:t>
            </a:r>
          </a:p>
          <a:p>
            <a:endParaRPr lang="en-GB" sz="2000" b="1" dirty="0"/>
          </a:p>
          <a:p>
            <a:pPr marL="342900" indent="-342900">
              <a:buFont typeface="Arial" panose="020B0604020202020204" pitchFamily="34" charset="0"/>
              <a:buChar char="•"/>
            </a:pPr>
            <a:r>
              <a:rPr lang="en-GB" sz="2000" dirty="0"/>
              <a:t>Some Shi’as (Twelvers) practise Nikah Mut’ah (temporary marriage)</a:t>
            </a:r>
          </a:p>
          <a:p>
            <a:pPr marL="342900" indent="-342900">
              <a:buFont typeface="Arial" panose="020B0604020202020204" pitchFamily="34" charset="0"/>
              <a:buChar char="•"/>
            </a:pPr>
            <a:r>
              <a:rPr lang="en-GB" sz="2000" dirty="0"/>
              <a:t>a marriage that lasts only for a limited period of time </a:t>
            </a:r>
          </a:p>
          <a:p>
            <a:pPr marL="342900" indent="-342900">
              <a:buFont typeface="Arial" panose="020B0604020202020204" pitchFamily="34" charset="0"/>
              <a:buChar char="•"/>
            </a:pPr>
            <a:r>
              <a:rPr lang="en-GB" sz="2000" dirty="0"/>
              <a:t>a formal arrangement with a contract (</a:t>
            </a:r>
            <a:r>
              <a:rPr lang="en-GB" sz="2000" dirty="0" err="1"/>
              <a:t>nikah</a:t>
            </a:r>
            <a:r>
              <a:rPr lang="en-GB" sz="2000" dirty="0"/>
              <a:t>) which specifies the terms of the arrangement, including the length of the marriage and any rules of behaviour during the marriage </a:t>
            </a:r>
          </a:p>
          <a:p>
            <a:pPr marL="342900" indent="-342900">
              <a:buFont typeface="Arial" panose="020B0604020202020204" pitchFamily="34" charset="0"/>
              <a:buChar char="•"/>
            </a:pPr>
            <a:r>
              <a:rPr lang="en-GB" sz="2000" dirty="0"/>
              <a:t>The man may give the woman a gift (dowry/</a:t>
            </a:r>
            <a:r>
              <a:rPr lang="en-GB" sz="2000" dirty="0" err="1"/>
              <a:t>mahr</a:t>
            </a:r>
            <a:r>
              <a:rPr lang="en-GB" sz="2000" dirty="0"/>
              <a:t>)</a:t>
            </a:r>
          </a:p>
          <a:p>
            <a:pPr marL="342900" indent="-342900">
              <a:buFont typeface="Arial" panose="020B0604020202020204" pitchFamily="34" charset="0"/>
              <a:buChar char="•"/>
            </a:pPr>
            <a:r>
              <a:rPr lang="en-GB" sz="2000" dirty="0"/>
              <a:t>Historically (during the time of Muhammad) the practice was used by men who were travelling away from home for a long period of time to allow them to take a wife while they were away</a:t>
            </a:r>
          </a:p>
          <a:p>
            <a:pPr marL="342900" indent="-342900">
              <a:buFont typeface="Arial" panose="020B0604020202020204" pitchFamily="34" charset="0"/>
              <a:buChar char="•"/>
            </a:pPr>
            <a:r>
              <a:rPr lang="en-GB" sz="2000" dirty="0"/>
              <a:t>Today some UK Shi’as engage in temporary unannounced marriages to date and socialise with members of the opposite sex </a:t>
            </a:r>
          </a:p>
          <a:p>
            <a:pPr marL="342900" indent="-342900">
              <a:buFont typeface="Arial" panose="020B0604020202020204" pitchFamily="34" charset="0"/>
              <a:buChar char="•"/>
            </a:pPr>
            <a:r>
              <a:rPr lang="en-GB" sz="2000" dirty="0"/>
              <a:t>This wouldn’t otherwise be allowed under Shariah law.</a:t>
            </a:r>
          </a:p>
          <a:p>
            <a:pPr marL="342900" indent="-342900">
              <a:buFont typeface="Arial" panose="020B0604020202020204" pitchFamily="34" charset="0"/>
              <a:buChar char="•"/>
            </a:pPr>
            <a:r>
              <a:rPr lang="en-GB" sz="2000" dirty="0"/>
              <a:t>Twelvers point to passages in the Qur’an and hadith that say temporary unannounced marriage is acceptable</a:t>
            </a:r>
          </a:p>
          <a:p>
            <a:pPr marL="342900" indent="-342900">
              <a:buFont typeface="Arial" panose="020B0604020202020204" pitchFamily="34" charset="0"/>
              <a:buChar char="•"/>
            </a:pPr>
            <a:r>
              <a:rPr lang="en-GB" sz="2000" dirty="0"/>
              <a:t>Sunnis and other Shi’a groups say that this is completely wrong </a:t>
            </a:r>
          </a:p>
          <a:p>
            <a:pPr marL="342900" indent="-342900">
              <a:buFont typeface="Arial" panose="020B0604020202020204" pitchFamily="34" charset="0"/>
              <a:buChar char="•"/>
            </a:pPr>
            <a:r>
              <a:rPr lang="en-GB" sz="2000" dirty="0"/>
              <a:t>They say that having sex before marriage is not permitted in Islam </a:t>
            </a:r>
          </a:p>
          <a:p>
            <a:pPr marL="342900" indent="-342900">
              <a:buFont typeface="Arial" panose="020B0604020202020204" pitchFamily="34" charset="0"/>
              <a:buChar char="•"/>
            </a:pPr>
            <a:r>
              <a:rPr lang="en-GB" sz="2000" dirty="0"/>
              <a:t>Sunnis point to the teaching of the Second Caliph who banned temporary unannounced marriage</a:t>
            </a:r>
          </a:p>
        </p:txBody>
      </p:sp>
    </p:spTree>
    <p:extLst>
      <p:ext uri="{BB962C8B-B14F-4D97-AF65-F5344CB8AC3E}">
        <p14:creationId xmlns:p14="http://schemas.microsoft.com/office/powerpoint/2010/main" val="3356314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FD2D89-B4A9-9345-96A0-435E27456ECF}"/>
              </a:ext>
            </a:extLst>
          </p:cNvPr>
          <p:cNvPicPr>
            <a:picLocks noChangeAspect="1"/>
          </p:cNvPicPr>
          <p:nvPr/>
        </p:nvPicPr>
        <p:blipFill>
          <a:blip r:embed="rId2"/>
          <a:stretch>
            <a:fillRect/>
          </a:stretch>
        </p:blipFill>
        <p:spPr>
          <a:xfrm>
            <a:off x="1626196" y="0"/>
            <a:ext cx="5891607" cy="6858000"/>
          </a:xfrm>
          <a:prstGeom prst="rect">
            <a:avLst/>
          </a:prstGeom>
        </p:spPr>
      </p:pic>
      <p:sp>
        <p:nvSpPr>
          <p:cNvPr id="4" name="TextBox 3">
            <a:extLst>
              <a:ext uri="{FF2B5EF4-FFF2-40B4-BE49-F238E27FC236}">
                <a16:creationId xmlns:a16="http://schemas.microsoft.com/office/drawing/2014/main" id="{46881E92-B087-1445-BDC3-5B357036FE24}"/>
              </a:ext>
            </a:extLst>
          </p:cNvPr>
          <p:cNvSpPr txBox="1"/>
          <p:nvPr/>
        </p:nvSpPr>
        <p:spPr>
          <a:xfrm>
            <a:off x="6751674" y="1605516"/>
            <a:ext cx="2200940" cy="1200329"/>
          </a:xfrm>
          <a:prstGeom prst="rect">
            <a:avLst/>
          </a:prstGeom>
          <a:noFill/>
        </p:spPr>
        <p:txBody>
          <a:bodyPr wrap="square" rtlCol="0">
            <a:spAutoFit/>
          </a:bodyPr>
          <a:lstStyle/>
          <a:p>
            <a:r>
              <a:rPr lang="en-GB" dirty="0">
                <a:hlinkClick r:id="rId3"/>
              </a:rPr>
              <a:t>https://www.bbc.co.uk/news/uk-22354201</a:t>
            </a:r>
            <a:endParaRPr lang="en-GB" dirty="0"/>
          </a:p>
          <a:p>
            <a:endParaRPr lang="en-GB" dirty="0"/>
          </a:p>
        </p:txBody>
      </p:sp>
    </p:spTree>
    <p:extLst>
      <p:ext uri="{BB962C8B-B14F-4D97-AF65-F5344CB8AC3E}">
        <p14:creationId xmlns:p14="http://schemas.microsoft.com/office/powerpoint/2010/main" val="2572456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8DEAA-1ABE-D84D-A98F-AB98579EC389}"/>
              </a:ext>
            </a:extLst>
          </p:cNvPr>
          <p:cNvSpPr txBox="1"/>
          <p:nvPr/>
        </p:nvSpPr>
        <p:spPr>
          <a:xfrm>
            <a:off x="446567" y="297712"/>
            <a:ext cx="6315740" cy="5970865"/>
          </a:xfrm>
          <a:prstGeom prst="rect">
            <a:avLst/>
          </a:prstGeom>
          <a:noFill/>
        </p:spPr>
        <p:txBody>
          <a:bodyPr wrap="square" rtlCol="0">
            <a:spAutoFit/>
          </a:bodyPr>
          <a:lstStyle/>
          <a:p>
            <a:r>
              <a:rPr lang="en-GB" sz="2800" b="1" dirty="0"/>
              <a:t>Marriage in Islam</a:t>
            </a:r>
          </a:p>
          <a:p>
            <a:endParaRPr lang="en-GB" sz="2800" dirty="0"/>
          </a:p>
          <a:p>
            <a:r>
              <a:rPr lang="en-GB" sz="2800" dirty="0"/>
              <a:t>In Islam, marriage is a gift from God</a:t>
            </a:r>
          </a:p>
          <a:p>
            <a:endParaRPr lang="en-GB" sz="2800" dirty="0"/>
          </a:p>
          <a:p>
            <a:r>
              <a:rPr lang="en-GB" sz="2800" i="1" dirty="0"/>
              <a:t>‘He is the One who has created you all from a single person and made its mate of like nature in order that he might dwell with her in love’ </a:t>
            </a:r>
            <a:r>
              <a:rPr lang="en-GB" sz="2800" dirty="0"/>
              <a:t>Surah 7 v 189</a:t>
            </a:r>
          </a:p>
          <a:p>
            <a:endParaRPr lang="en-GB" sz="2800" dirty="0"/>
          </a:p>
          <a:p>
            <a:r>
              <a:rPr lang="en-GB" sz="2800" dirty="0"/>
              <a:t>However, marriage is a contract, not a sacrament</a:t>
            </a:r>
          </a:p>
          <a:p>
            <a:r>
              <a:rPr lang="en-GB" sz="2800" dirty="0"/>
              <a:t>It is not seen as an eternal, unbreakable vow before God (as in Christianity)</a:t>
            </a:r>
            <a:endParaRPr lang="en-GB" dirty="0"/>
          </a:p>
          <a:p>
            <a:endParaRPr lang="en-GB" dirty="0"/>
          </a:p>
        </p:txBody>
      </p:sp>
      <p:pic>
        <p:nvPicPr>
          <p:cNvPr id="3" name="Picture 2">
            <a:extLst>
              <a:ext uri="{FF2B5EF4-FFF2-40B4-BE49-F238E27FC236}">
                <a16:creationId xmlns:a16="http://schemas.microsoft.com/office/drawing/2014/main" id="{BBF0B146-4949-DB48-ABA0-4EEC70DD9F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6365357" y="1814080"/>
            <a:ext cx="3175591" cy="2381693"/>
          </a:xfrm>
          <a:prstGeom prst="rect">
            <a:avLst/>
          </a:prstGeom>
        </p:spPr>
      </p:pic>
    </p:spTree>
    <p:extLst>
      <p:ext uri="{BB962C8B-B14F-4D97-AF65-F5344CB8AC3E}">
        <p14:creationId xmlns:p14="http://schemas.microsoft.com/office/powerpoint/2010/main" val="2911619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6761A-D8B2-3646-93B8-D2AC1D95EB40}"/>
              </a:ext>
            </a:extLst>
          </p:cNvPr>
          <p:cNvSpPr txBox="1"/>
          <p:nvPr/>
        </p:nvSpPr>
        <p:spPr>
          <a:xfrm>
            <a:off x="308344" y="276447"/>
            <a:ext cx="8506047" cy="4801314"/>
          </a:xfrm>
          <a:prstGeom prst="rect">
            <a:avLst/>
          </a:prstGeom>
          <a:noFill/>
        </p:spPr>
        <p:txBody>
          <a:bodyPr wrap="square" rtlCol="0">
            <a:spAutoFit/>
          </a:bodyPr>
          <a:lstStyle/>
          <a:p>
            <a:r>
              <a:rPr lang="en-GB" sz="2400" dirty="0"/>
              <a:t>Adultery</a:t>
            </a:r>
          </a:p>
          <a:p>
            <a:endParaRPr lang="en-GB" sz="2400" dirty="0"/>
          </a:p>
          <a:p>
            <a:r>
              <a:rPr lang="en-GB" sz="2400" dirty="0"/>
              <a:t>Adultery is seen as a form of theft of the worst possible sort.</a:t>
            </a:r>
          </a:p>
          <a:p>
            <a:r>
              <a:rPr lang="en-GB" sz="2400" dirty="0"/>
              <a:t>• The Qur’an teaches that adultery is wrong:</a:t>
            </a:r>
          </a:p>
          <a:p>
            <a:endParaRPr lang="en-GB" sz="2400" dirty="0"/>
          </a:p>
          <a:p>
            <a:r>
              <a:rPr lang="en-GB" sz="2400" i="1" dirty="0"/>
              <a:t>‘Have nothing to do with adultery for it is a shameful thing and an evil, opening the way to other evils.’</a:t>
            </a:r>
          </a:p>
          <a:p>
            <a:r>
              <a:rPr lang="en-GB" sz="2400" dirty="0"/>
              <a:t>Qur’an 17:32</a:t>
            </a:r>
          </a:p>
          <a:p>
            <a:r>
              <a:rPr lang="en-GB" sz="2400" dirty="0"/>
              <a:t>‘</a:t>
            </a:r>
            <a:r>
              <a:rPr lang="en-GB" sz="2400" i="1" dirty="0"/>
              <a:t>And do not approach unlawful sexual intercourse. Indeed, it is ever an immorality and is evil as a way.’</a:t>
            </a:r>
          </a:p>
          <a:p>
            <a:r>
              <a:rPr lang="en-GB" sz="2400" dirty="0"/>
              <a:t>Qur’an 17:32</a:t>
            </a:r>
          </a:p>
          <a:p>
            <a:endParaRPr lang="en-GB" sz="2400" dirty="0"/>
          </a:p>
          <a:p>
            <a:endParaRPr lang="en-GB" dirty="0"/>
          </a:p>
        </p:txBody>
      </p:sp>
    </p:spTree>
    <p:extLst>
      <p:ext uri="{BB962C8B-B14F-4D97-AF65-F5344CB8AC3E}">
        <p14:creationId xmlns:p14="http://schemas.microsoft.com/office/powerpoint/2010/main" val="346507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1668D4-4285-104E-ADF2-8E54DA2F5C11}"/>
              </a:ext>
            </a:extLst>
          </p:cNvPr>
          <p:cNvSpPr txBox="1"/>
          <p:nvPr/>
        </p:nvSpPr>
        <p:spPr>
          <a:xfrm>
            <a:off x="350874" y="265814"/>
            <a:ext cx="8304028" cy="6278642"/>
          </a:xfrm>
          <a:prstGeom prst="rect">
            <a:avLst/>
          </a:prstGeom>
          <a:noFill/>
        </p:spPr>
        <p:txBody>
          <a:bodyPr wrap="square" rtlCol="0">
            <a:spAutoFit/>
          </a:bodyPr>
          <a:lstStyle/>
          <a:p>
            <a:r>
              <a:rPr lang="en-GB" sz="2400" b="1" dirty="0"/>
              <a:t>Divorce is acceptable in Islam</a:t>
            </a:r>
          </a:p>
          <a:p>
            <a:endParaRPr lang="en-GB" sz="2400" dirty="0"/>
          </a:p>
          <a:p>
            <a:r>
              <a:rPr lang="en-GB" sz="2400" dirty="0"/>
              <a:t>Muslims reluctantly accept that when a marriage breaks down, reconciliation is not always possible, so they do accept divorce. When divorce does occur Muslims believe each partner should be free to remarry in the future</a:t>
            </a:r>
          </a:p>
          <a:p>
            <a:endParaRPr lang="en-GB" sz="2400" dirty="0"/>
          </a:p>
          <a:p>
            <a:r>
              <a:rPr lang="en-GB" sz="2400" dirty="0"/>
              <a:t>As well as a civil divorce, which legally ends the marriage, Muslims believe that the marriage must also be ended in the eyes of God. They can apply to a Shari’ah council to obtain an Islamic divorce</a:t>
            </a:r>
          </a:p>
          <a:p>
            <a:endParaRPr lang="en-GB" sz="2400" dirty="0"/>
          </a:p>
          <a:p>
            <a:r>
              <a:rPr lang="en-GB" sz="2400" dirty="0"/>
              <a:t>Muhammad married a number of wives after the death of Khadijah and some of them were divorced, so this sets a pattern for Muslims.</a:t>
            </a:r>
          </a:p>
          <a:p>
            <a:endParaRPr lang="en-GB" sz="2400" dirty="0"/>
          </a:p>
          <a:p>
            <a:endParaRPr lang="en-GB" dirty="0"/>
          </a:p>
        </p:txBody>
      </p:sp>
    </p:spTree>
    <p:extLst>
      <p:ext uri="{BB962C8B-B14F-4D97-AF65-F5344CB8AC3E}">
        <p14:creationId xmlns:p14="http://schemas.microsoft.com/office/powerpoint/2010/main" val="1628570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FE9A9B-D06E-954E-935A-EB6CFBA157F9}"/>
              </a:ext>
            </a:extLst>
          </p:cNvPr>
          <p:cNvSpPr txBox="1"/>
          <p:nvPr/>
        </p:nvSpPr>
        <p:spPr>
          <a:xfrm>
            <a:off x="340243" y="116958"/>
            <a:ext cx="8059479" cy="6555641"/>
          </a:xfrm>
          <a:prstGeom prst="rect">
            <a:avLst/>
          </a:prstGeom>
          <a:noFill/>
        </p:spPr>
        <p:txBody>
          <a:bodyPr wrap="square" rtlCol="0">
            <a:spAutoFit/>
          </a:bodyPr>
          <a:lstStyle/>
          <a:p>
            <a:r>
              <a:rPr lang="en-GB" sz="2800" b="1" dirty="0"/>
              <a:t>Divorce is allowable</a:t>
            </a:r>
          </a:p>
          <a:p>
            <a:endParaRPr lang="en-GB" sz="2800" dirty="0"/>
          </a:p>
          <a:p>
            <a:r>
              <a:rPr lang="en-GB" sz="2800" i="1" dirty="0"/>
              <a:t>‘The most detestable act that God has allowed is divorce</a:t>
            </a:r>
            <a:r>
              <a:rPr lang="en-GB" sz="2800" dirty="0"/>
              <a:t>’ (Hadith)</a:t>
            </a:r>
          </a:p>
          <a:p>
            <a:endParaRPr lang="en-GB" sz="2800" dirty="0"/>
          </a:p>
          <a:p>
            <a:r>
              <a:rPr lang="en-GB" sz="2800" dirty="0"/>
              <a:t>Divorce should always be the last resort, after attempts to put things right</a:t>
            </a:r>
          </a:p>
          <a:p>
            <a:endParaRPr lang="en-GB" sz="2800" dirty="0"/>
          </a:p>
          <a:p>
            <a:r>
              <a:rPr lang="en-GB" sz="2800" b="1" dirty="0" err="1"/>
              <a:t>Talaq</a:t>
            </a:r>
            <a:endParaRPr lang="en-GB" sz="2800" b="1" dirty="0"/>
          </a:p>
          <a:p>
            <a:r>
              <a:rPr lang="en-GB" sz="2800" dirty="0"/>
              <a:t>A </a:t>
            </a:r>
            <a:r>
              <a:rPr lang="en-GB" sz="2800" dirty="0" err="1"/>
              <a:t>talaq</a:t>
            </a:r>
            <a:r>
              <a:rPr lang="en-GB" sz="2800" dirty="0"/>
              <a:t> is a divorce requested by a husband</a:t>
            </a:r>
          </a:p>
          <a:p>
            <a:r>
              <a:rPr lang="en-GB" sz="2800" dirty="0"/>
              <a:t>The intention to divorce must be stated 3 times</a:t>
            </a:r>
          </a:p>
          <a:p>
            <a:endParaRPr lang="en-GB" sz="2800" dirty="0"/>
          </a:p>
          <a:p>
            <a:r>
              <a:rPr lang="en-GB" sz="2800" dirty="0"/>
              <a:t>A wife can divorce by </a:t>
            </a:r>
            <a:r>
              <a:rPr lang="en-GB" sz="2800" dirty="0" err="1"/>
              <a:t>talaq</a:t>
            </a:r>
            <a:r>
              <a:rPr lang="en-GB" sz="2800" dirty="0"/>
              <a:t> if it was agreed at the time of their marriage and put into their contract</a:t>
            </a:r>
          </a:p>
          <a:p>
            <a:endParaRPr lang="en-GB" sz="2800" dirty="0"/>
          </a:p>
        </p:txBody>
      </p:sp>
    </p:spTree>
    <p:extLst>
      <p:ext uri="{BB962C8B-B14F-4D97-AF65-F5344CB8AC3E}">
        <p14:creationId xmlns:p14="http://schemas.microsoft.com/office/powerpoint/2010/main" val="65130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FE9A9B-D06E-954E-935A-EB6CFBA157F9}"/>
              </a:ext>
            </a:extLst>
          </p:cNvPr>
          <p:cNvSpPr txBox="1"/>
          <p:nvPr/>
        </p:nvSpPr>
        <p:spPr>
          <a:xfrm>
            <a:off x="340243" y="116958"/>
            <a:ext cx="8293394" cy="5724644"/>
          </a:xfrm>
          <a:prstGeom prst="rect">
            <a:avLst/>
          </a:prstGeom>
          <a:noFill/>
        </p:spPr>
        <p:txBody>
          <a:bodyPr wrap="square" rtlCol="0">
            <a:spAutoFit/>
          </a:bodyPr>
          <a:lstStyle/>
          <a:p>
            <a:r>
              <a:rPr lang="en-GB" sz="2800" b="1" dirty="0"/>
              <a:t>Divorce in Islam</a:t>
            </a:r>
          </a:p>
          <a:p>
            <a:endParaRPr lang="en-GB" sz="2000" dirty="0"/>
          </a:p>
          <a:p>
            <a:r>
              <a:rPr lang="en-GB" sz="2400" b="1" dirty="0" err="1"/>
              <a:t>Mubara’ah</a:t>
            </a:r>
            <a:endParaRPr lang="en-GB" sz="2400" b="1" dirty="0"/>
          </a:p>
          <a:p>
            <a:r>
              <a:rPr lang="en-GB" sz="2400" dirty="0"/>
              <a:t>The husband and wife can agree between themselves to terminate their marriage</a:t>
            </a:r>
          </a:p>
          <a:p>
            <a:endParaRPr lang="en-GB" sz="1000" dirty="0"/>
          </a:p>
          <a:p>
            <a:r>
              <a:rPr lang="en-GB" sz="2400" b="1" dirty="0" err="1"/>
              <a:t>Khul</a:t>
            </a:r>
            <a:endParaRPr lang="en-GB" sz="2400" b="1" dirty="0"/>
          </a:p>
          <a:p>
            <a:r>
              <a:rPr lang="en-GB" sz="2400" dirty="0"/>
              <a:t>If the wife has a genuine grievance against her husband she can obtain a divorce from him by returning his marriage gift in return for the dissolution of the marriage. This is known as </a:t>
            </a:r>
            <a:r>
              <a:rPr lang="en-GB" sz="2400" b="1" dirty="0" err="1"/>
              <a:t>khul</a:t>
            </a:r>
            <a:endParaRPr lang="en-GB" sz="2400" b="1" dirty="0"/>
          </a:p>
          <a:p>
            <a:endParaRPr lang="en-GB" sz="1000" dirty="0"/>
          </a:p>
          <a:p>
            <a:r>
              <a:rPr lang="en-GB" sz="2400" b="1" dirty="0" err="1"/>
              <a:t>Talaq</a:t>
            </a:r>
            <a:endParaRPr lang="en-GB" sz="2400" b="1" dirty="0"/>
          </a:p>
          <a:p>
            <a:r>
              <a:rPr lang="en-GB" sz="2400" dirty="0"/>
              <a:t>A </a:t>
            </a:r>
            <a:r>
              <a:rPr lang="en-GB" sz="2400" b="1" dirty="0" err="1"/>
              <a:t>talaq</a:t>
            </a:r>
            <a:r>
              <a:rPr lang="en-GB" sz="2400" dirty="0"/>
              <a:t> is a divorce requested by a husband</a:t>
            </a:r>
          </a:p>
          <a:p>
            <a:r>
              <a:rPr lang="en-GB" sz="2400" dirty="0"/>
              <a:t>The intention to divorce must be stated 3 times</a:t>
            </a:r>
          </a:p>
          <a:p>
            <a:endParaRPr lang="en-GB" sz="1000" dirty="0"/>
          </a:p>
          <a:p>
            <a:r>
              <a:rPr lang="en-GB" sz="2400" dirty="0"/>
              <a:t>A wife can divorce by </a:t>
            </a:r>
            <a:r>
              <a:rPr lang="en-GB" sz="2400" b="1" dirty="0" err="1"/>
              <a:t>talaq</a:t>
            </a:r>
            <a:r>
              <a:rPr lang="en-GB" sz="2400" dirty="0"/>
              <a:t> if it was agreed at the time of their marriage and put into their contract, but this is not common</a:t>
            </a:r>
          </a:p>
        </p:txBody>
      </p:sp>
    </p:spTree>
    <p:extLst>
      <p:ext uri="{BB962C8B-B14F-4D97-AF65-F5344CB8AC3E}">
        <p14:creationId xmlns:p14="http://schemas.microsoft.com/office/powerpoint/2010/main" val="1553938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FB8263-3BB6-4C40-A95C-CB5204284C76}"/>
              </a:ext>
            </a:extLst>
          </p:cNvPr>
          <p:cNvSpPr txBox="1"/>
          <p:nvPr/>
        </p:nvSpPr>
        <p:spPr>
          <a:xfrm>
            <a:off x="297712" y="4710223"/>
            <a:ext cx="3561907" cy="1200329"/>
          </a:xfrm>
          <a:prstGeom prst="rect">
            <a:avLst/>
          </a:prstGeom>
          <a:noFill/>
        </p:spPr>
        <p:txBody>
          <a:bodyPr wrap="square" rtlCol="0">
            <a:spAutoFit/>
          </a:bodyPr>
          <a:lstStyle/>
          <a:p>
            <a:r>
              <a:rPr lang="en-GB" dirty="0">
                <a:hlinkClick r:id="rId2"/>
              </a:rPr>
              <a:t>http://www.abc.net.au/news/2018-04-18/abused-muslim-women-denied-right-to-divorce/9632772</a:t>
            </a:r>
            <a:endParaRPr lang="en-GB" dirty="0"/>
          </a:p>
          <a:p>
            <a:endParaRPr lang="en-GB" dirty="0"/>
          </a:p>
        </p:txBody>
      </p:sp>
      <p:pic>
        <p:nvPicPr>
          <p:cNvPr id="4" name="Picture 3">
            <a:extLst>
              <a:ext uri="{FF2B5EF4-FFF2-40B4-BE49-F238E27FC236}">
                <a16:creationId xmlns:a16="http://schemas.microsoft.com/office/drawing/2014/main" id="{53D7EAE5-6559-B146-BC6E-2658BAAB20E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46297" y="117265"/>
            <a:ext cx="7176978" cy="3572541"/>
          </a:xfrm>
          <a:prstGeom prst="rect">
            <a:avLst/>
          </a:prstGeom>
        </p:spPr>
      </p:pic>
      <p:pic>
        <p:nvPicPr>
          <p:cNvPr id="6" name="Picture 5">
            <a:extLst>
              <a:ext uri="{FF2B5EF4-FFF2-40B4-BE49-F238E27FC236}">
                <a16:creationId xmlns:a16="http://schemas.microsoft.com/office/drawing/2014/main" id="{A6360DAB-1217-1947-99A9-7B0B8FF54E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60914" y="3842103"/>
            <a:ext cx="4691700" cy="2708868"/>
          </a:xfrm>
          <a:prstGeom prst="rect">
            <a:avLst/>
          </a:prstGeom>
        </p:spPr>
      </p:pic>
    </p:spTree>
    <p:extLst>
      <p:ext uri="{BB962C8B-B14F-4D97-AF65-F5344CB8AC3E}">
        <p14:creationId xmlns:p14="http://schemas.microsoft.com/office/powerpoint/2010/main" val="2245364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8EAC56-11B4-F34C-8E6C-A025254E31A5}"/>
              </a:ext>
            </a:extLst>
          </p:cNvPr>
          <p:cNvSpPr txBox="1"/>
          <p:nvPr/>
        </p:nvSpPr>
        <p:spPr>
          <a:xfrm>
            <a:off x="74429" y="148855"/>
            <a:ext cx="5699050" cy="6709529"/>
          </a:xfrm>
          <a:prstGeom prst="rect">
            <a:avLst/>
          </a:prstGeom>
          <a:noFill/>
        </p:spPr>
        <p:txBody>
          <a:bodyPr wrap="square" rtlCol="0">
            <a:spAutoFit/>
          </a:bodyPr>
          <a:lstStyle/>
          <a:p>
            <a:r>
              <a:rPr lang="en-GB" sz="2800" b="1" dirty="0"/>
              <a:t>Same sex relationships</a:t>
            </a:r>
          </a:p>
          <a:p>
            <a:endParaRPr lang="en-GB" sz="1000" dirty="0"/>
          </a:p>
          <a:p>
            <a:pPr marL="457200" indent="-457200">
              <a:buFont typeface="Arial" panose="020B0604020202020204" pitchFamily="34" charset="0"/>
              <a:buChar char="•"/>
            </a:pPr>
            <a:r>
              <a:rPr lang="en-GB" sz="2800" dirty="0"/>
              <a:t>Islam forbids same-sex marriages and homosexual and lesbian relationships, believing that sex should only take place between a husband and wife. </a:t>
            </a:r>
          </a:p>
          <a:p>
            <a:pPr marL="457200" indent="-457200">
              <a:buFont typeface="Arial" panose="020B0604020202020204" pitchFamily="34" charset="0"/>
              <a:buChar char="•"/>
            </a:pPr>
            <a:r>
              <a:rPr lang="en-GB" sz="2800" dirty="0"/>
              <a:t>Muslims regard marriage as the only place where sexual relationships should take place and regard marriage as a sacred contract between only a man and a woman. </a:t>
            </a:r>
          </a:p>
          <a:p>
            <a:pPr marL="457200" indent="-457200">
              <a:buFont typeface="Arial" panose="020B0604020202020204" pitchFamily="34" charset="0"/>
              <a:buChar char="•"/>
            </a:pPr>
            <a:r>
              <a:rPr lang="en-GB" sz="2800" dirty="0"/>
              <a:t>Muslims interpret this to mean that same-sex relationships are wrong.</a:t>
            </a:r>
          </a:p>
        </p:txBody>
      </p:sp>
      <p:pic>
        <p:nvPicPr>
          <p:cNvPr id="3" name="Content Placeholder 3">
            <a:extLst>
              <a:ext uri="{FF2B5EF4-FFF2-40B4-BE49-F238E27FC236}">
                <a16:creationId xmlns:a16="http://schemas.microsoft.com/office/drawing/2014/main" id="{AC67E27C-34A4-8544-B3D0-0B653327D0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245837" y="1598874"/>
            <a:ext cx="4455042" cy="3341282"/>
          </a:xfrm>
          <a:prstGeom prst="rect">
            <a:avLst/>
          </a:prstGeom>
        </p:spPr>
      </p:pic>
    </p:spTree>
    <p:extLst>
      <p:ext uri="{BB962C8B-B14F-4D97-AF65-F5344CB8AC3E}">
        <p14:creationId xmlns:p14="http://schemas.microsoft.com/office/powerpoint/2010/main" val="3676957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68D6E3-ACA3-F444-BD89-5F27957C13E9}"/>
              </a:ext>
            </a:extLst>
          </p:cNvPr>
          <p:cNvSpPr txBox="1"/>
          <p:nvPr/>
        </p:nvSpPr>
        <p:spPr>
          <a:xfrm>
            <a:off x="202019" y="170121"/>
            <a:ext cx="8506046" cy="6278642"/>
          </a:xfrm>
          <a:prstGeom prst="rect">
            <a:avLst/>
          </a:prstGeom>
          <a:noFill/>
        </p:spPr>
        <p:txBody>
          <a:bodyPr wrap="square" rtlCol="0">
            <a:spAutoFit/>
          </a:bodyPr>
          <a:lstStyle/>
          <a:p>
            <a:r>
              <a:rPr lang="en-GB" sz="2400" b="1" dirty="0"/>
              <a:t>Punishment</a:t>
            </a:r>
          </a:p>
          <a:p>
            <a:endParaRPr lang="en-GB" b="1" dirty="0"/>
          </a:p>
          <a:p>
            <a:r>
              <a:rPr lang="en-GB" b="1" dirty="0"/>
              <a:t>Forgiveness</a:t>
            </a:r>
            <a:r>
              <a:rPr lang="en-GB" dirty="0"/>
              <a:t> is very important in Islam </a:t>
            </a:r>
          </a:p>
          <a:p>
            <a:r>
              <a:rPr lang="en-GB" dirty="0"/>
              <a:t>So is the need to protect society (ummah) and keep law and order</a:t>
            </a:r>
          </a:p>
          <a:p>
            <a:endParaRPr lang="en-GB" dirty="0"/>
          </a:p>
          <a:p>
            <a:r>
              <a:rPr lang="en-GB" dirty="0"/>
              <a:t>Punishment is central to justice and essential in keeping people from straying from what is good and just</a:t>
            </a:r>
          </a:p>
          <a:p>
            <a:endParaRPr lang="en-GB" dirty="0"/>
          </a:p>
          <a:p>
            <a:r>
              <a:rPr lang="en-GB" b="1" dirty="0"/>
              <a:t>Shari’ah Law</a:t>
            </a:r>
            <a:r>
              <a:rPr lang="en-GB" dirty="0"/>
              <a:t> (straight path) outlines the rules to live by and the punishments if these laws are broken</a:t>
            </a:r>
          </a:p>
          <a:p>
            <a:r>
              <a:rPr lang="en-GB" dirty="0"/>
              <a:t>Many Shari’ah punishments are designed to deter as well as protect society from further wrongdoing</a:t>
            </a:r>
          </a:p>
          <a:p>
            <a:r>
              <a:rPr lang="en-GB" dirty="0" err="1"/>
              <a:t>Eg</a:t>
            </a:r>
            <a:r>
              <a:rPr lang="en-GB" dirty="0"/>
              <a:t> cutting off a hand for theft, or a receiving a beating in full view of the local community. </a:t>
            </a:r>
          </a:p>
          <a:p>
            <a:endParaRPr lang="en-GB" dirty="0"/>
          </a:p>
          <a:p>
            <a:r>
              <a:rPr lang="en-GB" dirty="0"/>
              <a:t>For Muslims, punishment has nothing to do with removing sin as only God can forgive </a:t>
            </a:r>
          </a:p>
          <a:p>
            <a:r>
              <a:rPr lang="en-GB" dirty="0"/>
              <a:t>Punishment is a way of keeping law and order. </a:t>
            </a:r>
          </a:p>
          <a:p>
            <a:r>
              <a:rPr lang="en-GB" dirty="0"/>
              <a:t>Muslims hope that offenders will repent, reform and seek forgiveness both from God and their victims. </a:t>
            </a:r>
          </a:p>
          <a:p>
            <a:endParaRPr lang="en-GB" dirty="0"/>
          </a:p>
          <a:p>
            <a:r>
              <a:rPr lang="en-GB" i="1" dirty="0"/>
              <a:t>‘Indeed, God orders justice and good conduct and giving [help] to relatives and forbids immorality and bad conduct and oppression. He admonishes you that perhaps you will be reminded.’ </a:t>
            </a:r>
            <a:r>
              <a:rPr lang="en-GB" dirty="0"/>
              <a:t>Qur’an 16:90</a:t>
            </a:r>
          </a:p>
        </p:txBody>
      </p:sp>
    </p:spTree>
    <p:extLst>
      <p:ext uri="{BB962C8B-B14F-4D97-AF65-F5344CB8AC3E}">
        <p14:creationId xmlns:p14="http://schemas.microsoft.com/office/powerpoint/2010/main" val="3845656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084913-FFAE-7F4F-9F55-BC76E42495B5}"/>
              </a:ext>
            </a:extLst>
          </p:cNvPr>
          <p:cNvSpPr txBox="1"/>
          <p:nvPr/>
        </p:nvSpPr>
        <p:spPr>
          <a:xfrm>
            <a:off x="202017" y="95693"/>
            <a:ext cx="8548577" cy="6247864"/>
          </a:xfrm>
          <a:prstGeom prst="rect">
            <a:avLst/>
          </a:prstGeom>
          <a:noFill/>
        </p:spPr>
        <p:txBody>
          <a:bodyPr wrap="square" rtlCol="0">
            <a:spAutoFit/>
          </a:bodyPr>
          <a:lstStyle/>
          <a:p>
            <a:r>
              <a:rPr lang="en-GB" sz="2800" b="1" dirty="0"/>
              <a:t>Halal and Haram</a:t>
            </a:r>
          </a:p>
          <a:p>
            <a:endParaRPr lang="en-GB" dirty="0"/>
          </a:p>
          <a:p>
            <a:r>
              <a:rPr lang="en-GB" sz="2400" i="1" dirty="0"/>
              <a:t>‘The halal is that which Allah has made lawful in His Book, and the haram is that which He has forbidden, and that concerning which He is silent, He has permitted as a favour to you’ (Hadith)</a:t>
            </a:r>
          </a:p>
          <a:p>
            <a:endParaRPr lang="en-GB" sz="2400" i="1" dirty="0"/>
          </a:p>
          <a:p>
            <a:r>
              <a:rPr lang="en-GB" sz="2400" dirty="0"/>
              <a:t>Everything Allah has created is halal unless it has been declared haram</a:t>
            </a:r>
          </a:p>
          <a:p>
            <a:endParaRPr lang="en-GB" sz="2400" dirty="0"/>
          </a:p>
          <a:p>
            <a:r>
              <a:rPr lang="en-GB" sz="2400" dirty="0"/>
              <a:t>Five ‘Provisions’ in Islam for a Muslim:</a:t>
            </a:r>
          </a:p>
          <a:p>
            <a:endParaRPr lang="en-GB" sz="2400" dirty="0"/>
          </a:p>
          <a:p>
            <a:pPr marL="285750" indent="-285750">
              <a:buFont typeface="Arial" panose="020B0604020202020204" pitchFamily="34" charset="0"/>
              <a:buChar char="•"/>
            </a:pPr>
            <a:r>
              <a:rPr lang="en-GB" sz="2400" dirty="0"/>
              <a:t>Compulsory (</a:t>
            </a:r>
            <a:r>
              <a:rPr lang="en-GB" sz="2400" dirty="0" err="1"/>
              <a:t>Fard</a:t>
            </a:r>
            <a:r>
              <a:rPr lang="en-GB" sz="2400" dirty="0"/>
              <a:t>)</a:t>
            </a:r>
          </a:p>
          <a:p>
            <a:pPr marL="285750" indent="-285750">
              <a:buFont typeface="Arial" panose="020B0604020202020204" pitchFamily="34" charset="0"/>
              <a:buChar char="•"/>
            </a:pPr>
            <a:r>
              <a:rPr lang="en-GB" sz="2400" dirty="0"/>
              <a:t>Recommended (Sunnah)</a:t>
            </a:r>
          </a:p>
          <a:p>
            <a:pPr marL="285750" indent="-285750">
              <a:buFont typeface="Arial" panose="020B0604020202020204" pitchFamily="34" charset="0"/>
              <a:buChar char="•"/>
            </a:pPr>
            <a:r>
              <a:rPr lang="en-GB" sz="2400" dirty="0"/>
              <a:t>Permissible (Halal)</a:t>
            </a:r>
          </a:p>
          <a:p>
            <a:pPr marL="285750" indent="-285750">
              <a:buFont typeface="Arial" panose="020B0604020202020204" pitchFamily="34" charset="0"/>
              <a:buChar char="•"/>
            </a:pPr>
            <a:r>
              <a:rPr lang="en-GB" sz="2400" dirty="0"/>
              <a:t>Disliked (</a:t>
            </a:r>
            <a:r>
              <a:rPr lang="en-GB" sz="2400" dirty="0" err="1"/>
              <a:t>Makruh</a:t>
            </a:r>
            <a:r>
              <a:rPr lang="en-GB" sz="2400" dirty="0"/>
              <a:t>)</a:t>
            </a:r>
          </a:p>
          <a:p>
            <a:pPr marL="285750" indent="-285750">
              <a:buFont typeface="Arial" panose="020B0604020202020204" pitchFamily="34" charset="0"/>
              <a:buChar char="•"/>
            </a:pPr>
            <a:r>
              <a:rPr lang="en-GB" sz="2400" dirty="0"/>
              <a:t>Forbidden (Haram)</a:t>
            </a:r>
          </a:p>
          <a:p>
            <a:endParaRPr lang="en-GB" dirty="0"/>
          </a:p>
        </p:txBody>
      </p:sp>
      <p:pic>
        <p:nvPicPr>
          <p:cNvPr id="4" name="Picture 3">
            <a:extLst>
              <a:ext uri="{FF2B5EF4-FFF2-40B4-BE49-F238E27FC236}">
                <a16:creationId xmlns:a16="http://schemas.microsoft.com/office/drawing/2014/main" id="{CAE4EB54-C297-8043-8EFF-2A9AC55F0B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52483" y="4317923"/>
            <a:ext cx="3498112" cy="1817359"/>
          </a:xfrm>
          <a:prstGeom prst="rect">
            <a:avLst/>
          </a:prstGeom>
        </p:spPr>
      </p:pic>
    </p:spTree>
    <p:extLst>
      <p:ext uri="{BB962C8B-B14F-4D97-AF65-F5344CB8AC3E}">
        <p14:creationId xmlns:p14="http://schemas.microsoft.com/office/powerpoint/2010/main" val="1291883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A093B-9414-4F45-BEE4-5B1B811C430B}"/>
              </a:ext>
            </a:extLst>
          </p:cNvPr>
          <p:cNvSpPr txBox="1"/>
          <p:nvPr/>
        </p:nvSpPr>
        <p:spPr>
          <a:xfrm>
            <a:off x="223283" y="0"/>
            <a:ext cx="8591107" cy="6832640"/>
          </a:xfrm>
          <a:prstGeom prst="rect">
            <a:avLst/>
          </a:prstGeom>
          <a:noFill/>
        </p:spPr>
        <p:txBody>
          <a:bodyPr wrap="square" rtlCol="0">
            <a:spAutoFit/>
          </a:bodyPr>
          <a:lstStyle/>
          <a:p>
            <a:r>
              <a:rPr lang="en-GB" sz="2400" b="1" dirty="0"/>
              <a:t>Five ‘Provisions’ in Islam for a Muslim</a:t>
            </a:r>
          </a:p>
          <a:p>
            <a:endParaRPr lang="en-GB" sz="1200" dirty="0"/>
          </a:p>
          <a:p>
            <a:pPr marL="285750" indent="-285750">
              <a:buFont typeface="Arial" panose="020B0604020202020204" pitchFamily="34" charset="0"/>
              <a:buChar char="•"/>
            </a:pPr>
            <a:r>
              <a:rPr lang="en-GB" sz="2400" b="1" dirty="0"/>
              <a:t>Compulsory</a:t>
            </a:r>
            <a:r>
              <a:rPr lang="en-GB" sz="2400" dirty="0"/>
              <a:t> (</a:t>
            </a:r>
            <a:r>
              <a:rPr lang="en-GB" sz="2400" dirty="0" err="1"/>
              <a:t>Fard</a:t>
            </a:r>
            <a:r>
              <a:rPr lang="en-GB" sz="2400" dirty="0"/>
              <a:t>)</a:t>
            </a:r>
          </a:p>
          <a:p>
            <a:r>
              <a:rPr lang="en-GB" sz="2400" dirty="0" err="1"/>
              <a:t>eg</a:t>
            </a:r>
            <a:r>
              <a:rPr lang="en-GB" sz="2400" dirty="0"/>
              <a:t> obligatory duties like salah, </a:t>
            </a:r>
            <a:r>
              <a:rPr lang="en-GB" sz="2400" dirty="0" err="1"/>
              <a:t>zakah</a:t>
            </a:r>
            <a:r>
              <a:rPr lang="en-GB" sz="2400" dirty="0"/>
              <a:t>, fasting</a:t>
            </a:r>
          </a:p>
          <a:p>
            <a:endParaRPr lang="en-GB" sz="1000" dirty="0"/>
          </a:p>
          <a:p>
            <a:pPr marL="285750" indent="-285750">
              <a:buFont typeface="Arial" panose="020B0604020202020204" pitchFamily="34" charset="0"/>
              <a:buChar char="•"/>
            </a:pPr>
            <a:r>
              <a:rPr lang="en-GB" sz="2400" b="1" dirty="0"/>
              <a:t>Recommended </a:t>
            </a:r>
            <a:r>
              <a:rPr lang="en-GB" sz="2400" dirty="0"/>
              <a:t>(Sunnah)</a:t>
            </a:r>
          </a:p>
          <a:p>
            <a:r>
              <a:rPr lang="en-GB" sz="2400" dirty="0" err="1"/>
              <a:t>eg</a:t>
            </a:r>
            <a:r>
              <a:rPr lang="en-GB" sz="2400" dirty="0"/>
              <a:t> how to pray, what to wear. Muslims often look to the example of Muhammad </a:t>
            </a:r>
          </a:p>
          <a:p>
            <a:endParaRPr lang="en-GB" sz="1000" dirty="0"/>
          </a:p>
          <a:p>
            <a:pPr marL="285750" indent="-285750">
              <a:buFont typeface="Arial" panose="020B0604020202020204" pitchFamily="34" charset="0"/>
              <a:buChar char="•"/>
            </a:pPr>
            <a:r>
              <a:rPr lang="en-GB" sz="2400" b="1" dirty="0"/>
              <a:t>Permissible</a:t>
            </a:r>
            <a:r>
              <a:rPr lang="en-GB" sz="2400" dirty="0"/>
              <a:t> (Halal)</a:t>
            </a:r>
          </a:p>
          <a:p>
            <a:r>
              <a:rPr lang="en-GB" sz="2400" dirty="0"/>
              <a:t>These actions permitted by the fact that nothing is said about them, </a:t>
            </a:r>
            <a:r>
              <a:rPr lang="en-GB" sz="2400" dirty="0" err="1"/>
              <a:t>eg</a:t>
            </a:r>
            <a:r>
              <a:rPr lang="en-GB" sz="2400" dirty="0"/>
              <a:t> reading a book, paying a fair price</a:t>
            </a:r>
          </a:p>
          <a:p>
            <a:endParaRPr lang="en-GB" sz="1000" dirty="0"/>
          </a:p>
          <a:p>
            <a:pPr marL="285750" indent="-285750">
              <a:buFont typeface="Arial" panose="020B0604020202020204" pitchFamily="34" charset="0"/>
              <a:buChar char="•"/>
            </a:pPr>
            <a:r>
              <a:rPr lang="en-GB" sz="2400" b="1" dirty="0"/>
              <a:t>Disliked</a:t>
            </a:r>
            <a:r>
              <a:rPr lang="en-GB" sz="2400" dirty="0"/>
              <a:t> (</a:t>
            </a:r>
            <a:r>
              <a:rPr lang="en-GB" sz="2400" dirty="0" err="1"/>
              <a:t>Makruh</a:t>
            </a:r>
            <a:r>
              <a:rPr lang="en-GB" sz="2400" dirty="0"/>
              <a:t>)</a:t>
            </a:r>
          </a:p>
          <a:p>
            <a:r>
              <a:rPr lang="en-GB" sz="2400" dirty="0"/>
              <a:t>These actions are not approved of, but are not punishable, </a:t>
            </a:r>
            <a:r>
              <a:rPr lang="en-GB" sz="2400" dirty="0" err="1"/>
              <a:t>eg</a:t>
            </a:r>
            <a:r>
              <a:rPr lang="en-GB" sz="2400" dirty="0"/>
              <a:t> divorce, materialism</a:t>
            </a:r>
          </a:p>
          <a:p>
            <a:endParaRPr lang="en-GB" sz="1000" dirty="0"/>
          </a:p>
          <a:p>
            <a:pPr marL="285750" indent="-285750">
              <a:buFont typeface="Arial" panose="020B0604020202020204" pitchFamily="34" charset="0"/>
              <a:buChar char="•"/>
            </a:pPr>
            <a:r>
              <a:rPr lang="en-GB" sz="2400" b="1" dirty="0"/>
              <a:t>Forbidden</a:t>
            </a:r>
            <a:r>
              <a:rPr lang="en-GB" sz="2400" dirty="0"/>
              <a:t> (Haram)</a:t>
            </a:r>
          </a:p>
          <a:p>
            <a:r>
              <a:rPr lang="en-GB" sz="2400" dirty="0"/>
              <a:t>Forbidden actions which will be punished by Shari’ah Law and God, </a:t>
            </a:r>
            <a:r>
              <a:rPr lang="en-GB" sz="2400" dirty="0" err="1"/>
              <a:t>eg</a:t>
            </a:r>
            <a:r>
              <a:rPr lang="en-GB" sz="2400" dirty="0"/>
              <a:t> eating haram food, murder, theft, and beating women, disrespecting Islamic Laws</a:t>
            </a:r>
          </a:p>
        </p:txBody>
      </p:sp>
    </p:spTree>
    <p:extLst>
      <p:ext uri="{BB962C8B-B14F-4D97-AF65-F5344CB8AC3E}">
        <p14:creationId xmlns:p14="http://schemas.microsoft.com/office/powerpoint/2010/main" val="2171737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A71BD1-C078-224D-8B59-E1A92C55D4F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19740" y="1052624"/>
            <a:ext cx="8594650" cy="5539563"/>
          </a:xfrm>
          <a:prstGeom prst="rect">
            <a:avLst/>
          </a:prstGeom>
        </p:spPr>
      </p:pic>
      <p:sp>
        <p:nvSpPr>
          <p:cNvPr id="4" name="TextBox 3">
            <a:extLst>
              <a:ext uri="{FF2B5EF4-FFF2-40B4-BE49-F238E27FC236}">
                <a16:creationId xmlns:a16="http://schemas.microsoft.com/office/drawing/2014/main" id="{C20CC95B-B377-944E-98BE-414BC23478F7}"/>
              </a:ext>
            </a:extLst>
          </p:cNvPr>
          <p:cNvSpPr txBox="1"/>
          <p:nvPr/>
        </p:nvSpPr>
        <p:spPr>
          <a:xfrm>
            <a:off x="361507" y="116958"/>
            <a:ext cx="8325293" cy="523220"/>
          </a:xfrm>
          <a:prstGeom prst="rect">
            <a:avLst/>
          </a:prstGeom>
          <a:noFill/>
        </p:spPr>
        <p:txBody>
          <a:bodyPr wrap="square" rtlCol="0">
            <a:spAutoFit/>
          </a:bodyPr>
          <a:lstStyle/>
          <a:p>
            <a:r>
              <a:rPr lang="en-GB" sz="2800" dirty="0"/>
              <a:t>Is this a helpful image?</a:t>
            </a:r>
          </a:p>
        </p:txBody>
      </p:sp>
    </p:spTree>
    <p:extLst>
      <p:ext uri="{BB962C8B-B14F-4D97-AF65-F5344CB8AC3E}">
        <p14:creationId xmlns:p14="http://schemas.microsoft.com/office/powerpoint/2010/main" val="369296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A9025C-87FE-8C4E-BA13-7EEDA04F220B}"/>
              </a:ext>
            </a:extLst>
          </p:cNvPr>
          <p:cNvSpPr txBox="1"/>
          <p:nvPr/>
        </p:nvSpPr>
        <p:spPr>
          <a:xfrm>
            <a:off x="393406" y="1275908"/>
            <a:ext cx="4614530" cy="3908762"/>
          </a:xfrm>
          <a:prstGeom prst="rect">
            <a:avLst/>
          </a:prstGeom>
          <a:noFill/>
        </p:spPr>
        <p:txBody>
          <a:bodyPr wrap="square" rtlCol="0">
            <a:spAutoFit/>
          </a:bodyPr>
          <a:lstStyle/>
          <a:p>
            <a:r>
              <a:rPr lang="en-GB" sz="2800" b="1" dirty="0"/>
              <a:t>Shari’ah Law</a:t>
            </a:r>
          </a:p>
          <a:p>
            <a:endParaRPr lang="en-GB" sz="2800" b="1" dirty="0"/>
          </a:p>
          <a:p>
            <a:pPr>
              <a:spcAft>
                <a:spcPts val="1200"/>
              </a:spcAft>
            </a:pPr>
            <a:r>
              <a:rPr lang="en-GB" sz="2400" dirty="0"/>
              <a:t>Islam teaches that God will judge all humans after death </a:t>
            </a:r>
          </a:p>
          <a:p>
            <a:pPr>
              <a:spcAft>
                <a:spcPts val="1200"/>
              </a:spcAft>
            </a:pPr>
            <a:r>
              <a:rPr lang="en-GB" sz="2400" dirty="0"/>
              <a:t>But God is also Just</a:t>
            </a:r>
          </a:p>
          <a:p>
            <a:pPr>
              <a:spcAft>
                <a:spcPts val="1200"/>
              </a:spcAft>
            </a:pPr>
            <a:r>
              <a:rPr lang="en-GB" sz="2400" dirty="0"/>
              <a:t>This means He must have set out the law that shows people how they should behave</a:t>
            </a:r>
          </a:p>
          <a:p>
            <a:endParaRPr lang="en-GB" dirty="0"/>
          </a:p>
        </p:txBody>
      </p:sp>
      <p:pic>
        <p:nvPicPr>
          <p:cNvPr id="3" name="Picture 2">
            <a:extLst>
              <a:ext uri="{FF2B5EF4-FFF2-40B4-BE49-F238E27FC236}">
                <a16:creationId xmlns:a16="http://schemas.microsoft.com/office/drawing/2014/main" id="{5D62F300-50BC-3347-9B9D-277FD420026B}"/>
              </a:ext>
            </a:extLst>
          </p:cNvPr>
          <p:cNvPicPr>
            <a:picLocks noChangeAspect="1"/>
          </p:cNvPicPr>
          <p:nvPr/>
        </p:nvPicPr>
        <p:blipFill rotWithShape="1">
          <a:blip r:embed="rId2"/>
          <a:srcRect t="7088" b="6442"/>
          <a:stretch/>
        </p:blipFill>
        <p:spPr>
          <a:xfrm>
            <a:off x="5199320" y="1572341"/>
            <a:ext cx="3838353" cy="2489296"/>
          </a:xfrm>
          <a:prstGeom prst="rect">
            <a:avLst/>
          </a:prstGeom>
        </p:spPr>
      </p:pic>
    </p:spTree>
    <p:extLst>
      <p:ext uri="{BB962C8B-B14F-4D97-AF65-F5344CB8AC3E}">
        <p14:creationId xmlns:p14="http://schemas.microsoft.com/office/powerpoint/2010/main" val="1729762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8BC5E3-5994-4A40-BD80-AA87BDF2D272}"/>
              </a:ext>
            </a:extLst>
          </p:cNvPr>
          <p:cNvSpPr txBox="1"/>
          <p:nvPr/>
        </p:nvSpPr>
        <p:spPr>
          <a:xfrm>
            <a:off x="191386" y="127590"/>
            <a:ext cx="8282763" cy="5724644"/>
          </a:xfrm>
          <a:prstGeom prst="rect">
            <a:avLst/>
          </a:prstGeom>
          <a:noFill/>
        </p:spPr>
        <p:txBody>
          <a:bodyPr wrap="square" rtlCol="0">
            <a:spAutoFit/>
          </a:bodyPr>
          <a:lstStyle/>
          <a:p>
            <a:r>
              <a:rPr lang="en-GB" sz="2800" b="1" dirty="0"/>
              <a:t>Shari’ah</a:t>
            </a:r>
          </a:p>
          <a:p>
            <a:r>
              <a:rPr lang="en-GB" sz="2000" dirty="0"/>
              <a:t>Simply: Islamic law is revealed in the </a:t>
            </a:r>
            <a:r>
              <a:rPr lang="en-GB" sz="2000" b="1" dirty="0"/>
              <a:t>Qur’an </a:t>
            </a:r>
          </a:p>
          <a:p>
            <a:r>
              <a:rPr lang="en-GB" sz="2000" dirty="0"/>
              <a:t>However, the Qur’an is not principally a law book and only 260 verses refer to laws</a:t>
            </a:r>
          </a:p>
          <a:p>
            <a:endParaRPr lang="en-GB" sz="2000" dirty="0"/>
          </a:p>
          <a:p>
            <a:r>
              <a:rPr lang="en-GB" sz="2000" dirty="0"/>
              <a:t>So Muslims need to look to secondary sources to establish Shari’ah </a:t>
            </a:r>
          </a:p>
          <a:p>
            <a:r>
              <a:rPr lang="en-GB" sz="2000" dirty="0"/>
              <a:t>First and foremost they look to the </a:t>
            </a:r>
            <a:r>
              <a:rPr lang="en-GB" sz="2000" b="1" dirty="0"/>
              <a:t>Sunnah and the Hadith</a:t>
            </a:r>
          </a:p>
          <a:p>
            <a:r>
              <a:rPr lang="en-GB" sz="2000" dirty="0"/>
              <a:t>Muhammad is the seen as the most perfect man, so Muslims look to his example</a:t>
            </a:r>
          </a:p>
          <a:p>
            <a:endParaRPr lang="en-GB" sz="2000" dirty="0"/>
          </a:p>
          <a:p>
            <a:r>
              <a:rPr lang="en-GB" sz="2000" dirty="0"/>
              <a:t>Beyond this, many Islamic schools of law also take into consideration:</a:t>
            </a:r>
          </a:p>
          <a:p>
            <a:pPr marL="800100" lvl="1" indent="-342900">
              <a:buFont typeface="Arial" panose="020B0604020202020204" pitchFamily="34" charset="0"/>
              <a:buChar char="•"/>
            </a:pPr>
            <a:r>
              <a:rPr lang="en-GB" sz="2000" b="1" dirty="0"/>
              <a:t>Customs and practices in Muslim communities</a:t>
            </a:r>
          </a:p>
          <a:p>
            <a:pPr marL="800100" lvl="1" indent="-342900">
              <a:buFont typeface="Arial" panose="020B0604020202020204" pitchFamily="34" charset="0"/>
              <a:buChar char="•"/>
            </a:pPr>
            <a:r>
              <a:rPr lang="en-GB" sz="2000" b="1" dirty="0"/>
              <a:t>Consensus and opinions of Muslim scholars</a:t>
            </a:r>
          </a:p>
          <a:p>
            <a:pPr marL="800100" lvl="1" indent="-342900">
              <a:buFont typeface="Arial" panose="020B0604020202020204" pitchFamily="34" charset="0"/>
              <a:buChar char="•"/>
            </a:pPr>
            <a:r>
              <a:rPr lang="en-GB" sz="2000" b="1" dirty="0"/>
              <a:t>Interpretation and analogy</a:t>
            </a:r>
          </a:p>
          <a:p>
            <a:endParaRPr lang="en-GB" sz="2000" dirty="0"/>
          </a:p>
          <a:p>
            <a:r>
              <a:rPr lang="en-GB" sz="2000" dirty="0"/>
              <a:t>Sharia Law - Islamic Law Myths and Realities</a:t>
            </a:r>
          </a:p>
          <a:p>
            <a:r>
              <a:rPr lang="en-GB" sz="2000" dirty="0">
                <a:hlinkClick r:id="rId2"/>
              </a:rPr>
              <a:t>https://www.youtube.com/watch?v=FO2LYke16hY</a:t>
            </a:r>
            <a:endParaRPr lang="en-GB" sz="2000" dirty="0"/>
          </a:p>
          <a:p>
            <a:endParaRPr lang="en-GB" dirty="0"/>
          </a:p>
        </p:txBody>
      </p:sp>
      <p:pic>
        <p:nvPicPr>
          <p:cNvPr id="2" name="Picture 1">
            <a:extLst>
              <a:ext uri="{FF2B5EF4-FFF2-40B4-BE49-F238E27FC236}">
                <a16:creationId xmlns:a16="http://schemas.microsoft.com/office/drawing/2014/main" id="{7E0C5812-58AE-B844-9B77-1ED67CA9AB9B}"/>
              </a:ext>
            </a:extLst>
          </p:cNvPr>
          <p:cNvPicPr>
            <a:picLocks noChangeAspect="1"/>
          </p:cNvPicPr>
          <p:nvPr/>
        </p:nvPicPr>
        <p:blipFill rotWithShape="1">
          <a:blip r:embed="rId3"/>
          <a:srcRect r="9904"/>
          <a:stretch/>
        </p:blipFill>
        <p:spPr>
          <a:xfrm>
            <a:off x="6018029" y="5252484"/>
            <a:ext cx="3125972" cy="1605517"/>
          </a:xfrm>
          <a:prstGeom prst="rect">
            <a:avLst/>
          </a:prstGeom>
        </p:spPr>
      </p:pic>
    </p:spTree>
    <p:extLst>
      <p:ext uri="{BB962C8B-B14F-4D97-AF65-F5344CB8AC3E}">
        <p14:creationId xmlns:p14="http://schemas.microsoft.com/office/powerpoint/2010/main" val="4140340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F652F1-27DA-D647-A937-80B9840DD946}"/>
              </a:ext>
            </a:extLst>
          </p:cNvPr>
          <p:cNvPicPr>
            <a:picLocks noChangeAspect="1"/>
          </p:cNvPicPr>
          <p:nvPr/>
        </p:nvPicPr>
        <p:blipFill>
          <a:blip r:embed="rId2"/>
          <a:stretch>
            <a:fillRect/>
          </a:stretch>
        </p:blipFill>
        <p:spPr>
          <a:xfrm>
            <a:off x="616688" y="502069"/>
            <a:ext cx="7130312" cy="5276431"/>
          </a:xfrm>
          <a:prstGeom prst="rect">
            <a:avLst/>
          </a:prstGeom>
        </p:spPr>
      </p:pic>
    </p:spTree>
    <p:extLst>
      <p:ext uri="{BB962C8B-B14F-4D97-AF65-F5344CB8AC3E}">
        <p14:creationId xmlns:p14="http://schemas.microsoft.com/office/powerpoint/2010/main" val="242827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D09DD1-3C88-444F-A6BB-A21024C2CA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66444"/>
            <a:ext cx="9144000" cy="4325112"/>
          </a:xfrm>
          <a:prstGeom prst="rect">
            <a:avLst/>
          </a:prstGeom>
        </p:spPr>
      </p:pic>
    </p:spTree>
    <p:extLst>
      <p:ext uri="{BB962C8B-B14F-4D97-AF65-F5344CB8AC3E}">
        <p14:creationId xmlns:p14="http://schemas.microsoft.com/office/powerpoint/2010/main" val="2980346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AD6605-3449-BD47-AA73-0D081C09158A}"/>
              </a:ext>
            </a:extLst>
          </p:cNvPr>
          <p:cNvSpPr txBox="1"/>
          <p:nvPr/>
        </p:nvSpPr>
        <p:spPr>
          <a:xfrm>
            <a:off x="318978" y="489098"/>
            <a:ext cx="7602278" cy="5539978"/>
          </a:xfrm>
          <a:prstGeom prst="rect">
            <a:avLst/>
          </a:prstGeom>
          <a:noFill/>
        </p:spPr>
        <p:txBody>
          <a:bodyPr wrap="square" rtlCol="0">
            <a:spAutoFit/>
          </a:bodyPr>
          <a:lstStyle/>
          <a:p>
            <a:r>
              <a:rPr lang="en-GB" sz="2400" b="1" dirty="0"/>
              <a:t>Shari’ah Law closes off actions that could lead to harm</a:t>
            </a:r>
          </a:p>
          <a:p>
            <a:endParaRPr lang="en-GB" sz="2400" b="1" dirty="0"/>
          </a:p>
          <a:p>
            <a:r>
              <a:rPr lang="en-GB" sz="2400" dirty="0"/>
              <a:t>Many people criticise Shari’ah law, labelling it as a set of unnecessary and unacceptable limitations and restrictions.</a:t>
            </a:r>
          </a:p>
          <a:p>
            <a:r>
              <a:rPr lang="en-GB" sz="2400" dirty="0"/>
              <a:t>However, Muslims say these laws are designed to keep people away from harm</a:t>
            </a:r>
          </a:p>
          <a:p>
            <a:endParaRPr lang="en-GB" sz="2400" dirty="0"/>
          </a:p>
          <a:p>
            <a:r>
              <a:rPr lang="en-GB" sz="2400" i="1" dirty="0"/>
              <a:t>‘When Islam prohibits something, it closes all avenues of approach to it. This is achieved by prohibiting every step and every means leading to haram. Accordingly, whatever excites passions, opens ways for illicit sexual relations between a man and a woman and promotes indecency and obscenity is haram.’</a:t>
            </a:r>
          </a:p>
          <a:p>
            <a:r>
              <a:rPr lang="en-GB" sz="2400" dirty="0"/>
              <a:t>Yusuf </a:t>
            </a:r>
            <a:r>
              <a:rPr lang="en-GB" sz="2400" dirty="0" err="1"/>
              <a:t>al’Qaradawi</a:t>
            </a:r>
            <a:endParaRPr lang="en-GB" sz="2400" dirty="0"/>
          </a:p>
          <a:p>
            <a:endParaRPr lang="en-GB" dirty="0"/>
          </a:p>
        </p:txBody>
      </p:sp>
    </p:spTree>
    <p:extLst>
      <p:ext uri="{BB962C8B-B14F-4D97-AF65-F5344CB8AC3E}">
        <p14:creationId xmlns:p14="http://schemas.microsoft.com/office/powerpoint/2010/main" val="17192325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488</TotalTime>
  <Words>2035</Words>
  <Application>Microsoft Macintosh PowerPoint</Application>
  <PresentationFormat>On-screen Show (4:3)</PresentationFormat>
  <Paragraphs>194</Paragraphs>
  <Slides>26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99</cp:revision>
  <dcterms:created xsi:type="dcterms:W3CDTF">2018-02-18T20:49:00Z</dcterms:created>
  <dcterms:modified xsi:type="dcterms:W3CDTF">2018-06-20T21:48:22Z</dcterms:modified>
</cp:coreProperties>
</file>