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89" r:id="rId2"/>
    <p:sldId id="258" r:id="rId3"/>
    <p:sldId id="313" r:id="rId4"/>
    <p:sldId id="309" r:id="rId5"/>
    <p:sldId id="310" r:id="rId6"/>
    <p:sldId id="260" r:id="rId7"/>
    <p:sldId id="262" r:id="rId8"/>
    <p:sldId id="263" r:id="rId9"/>
    <p:sldId id="297" r:id="rId10"/>
    <p:sldId id="270" r:id="rId11"/>
    <p:sldId id="293" r:id="rId12"/>
    <p:sldId id="296" r:id="rId13"/>
    <p:sldId id="274" r:id="rId14"/>
    <p:sldId id="269" r:id="rId15"/>
    <p:sldId id="346" r:id="rId16"/>
    <p:sldId id="308" r:id="rId17"/>
    <p:sldId id="347" r:id="rId18"/>
    <p:sldId id="30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 Pawson" initials="E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433D"/>
    <a:srgbClr val="8616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90"/>
    <p:restoredTop sz="92932"/>
  </p:normalViewPr>
  <p:slideViewPr>
    <p:cSldViewPr snapToGrid="0" snapToObjects="1">
      <p:cViewPr varScale="1">
        <p:scale>
          <a:sx n="129" d="100"/>
          <a:sy n="129" d="100"/>
        </p:scale>
        <p:origin x="4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EF459-6214-794D-B4F8-A8284D885FEC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56439-FEAA-C647-9050-72E907729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279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094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88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30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2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3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58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73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72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6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57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39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35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9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6F1A6-6905-494D-837C-38DFB1E28E5E}" type="datetimeFigureOut">
              <a:rPr lang="en-US" smtClean="0"/>
              <a:t>6/28/18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0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fpawson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Go71P2UPgkc" TargetMode="External"/><Relationship Id="rId5" Type="http://schemas.openxmlformats.org/officeDocument/2006/relationships/hyperlink" Target="https://www.bbc.co.uk/programmes/b08twgyc" TargetMode="External"/><Relationship Id="rId4" Type="http://schemas.openxmlformats.org/officeDocument/2006/relationships/hyperlink" Target="https://www.youtube.com/watch?v=4_LN0hznp-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LaWtr10b1es" TargetMode="External"/><Relationship Id="rId3" Type="http://schemas.openxmlformats.org/officeDocument/2006/relationships/hyperlink" Target="https://www.truetube.co.uk/list?content%20types=films&amp;page=1&amp;search=Islam&amp;keystages=key%20stage%204&amp;" TargetMode="External"/><Relationship Id="rId7" Type="http://schemas.openxmlformats.org/officeDocument/2006/relationships/hyperlink" Target="https://www.youtube.com/watch?v=5yzrcdyTBHU" TargetMode="External"/><Relationship Id="rId2" Type="http://schemas.openxmlformats.org/officeDocument/2006/relationships/hyperlink" Target="https://sites.google.com/site/londonrehub/video-201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lX0Zt0ODrEA" TargetMode="External"/><Relationship Id="rId5" Type="http://schemas.openxmlformats.org/officeDocument/2006/relationships/hyperlink" Target="https://www.youtube.com/watch?v=8os1SL-9vRs" TargetMode="External"/><Relationship Id="rId10" Type="http://schemas.openxmlformats.org/officeDocument/2006/relationships/hyperlink" Target="mailto:re@alkhoei.org" TargetMode="External"/><Relationship Id="rId4" Type="http://schemas.openxmlformats.org/officeDocument/2006/relationships/hyperlink" Target="https://www.youtube.com/watch?v=Go71P2UPgkc" TargetMode="External"/><Relationship Id="rId9" Type="http://schemas.openxmlformats.org/officeDocument/2006/relationships/image" Target="../media/image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/>
          <p:cNvPicPr>
            <a:picLocks noChangeAspect="1"/>
          </p:cNvPicPr>
          <p:nvPr/>
        </p:nvPicPr>
        <p:blipFill rotWithShape="1">
          <a:blip r:embed="rId2" cstate="email">
            <a:alphaModFix am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64608" y="-1143000"/>
            <a:ext cx="6858001" cy="91440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7189" y="889844"/>
            <a:ext cx="112728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GCSE Subject Knowledge Course</a:t>
            </a:r>
          </a:p>
          <a:p>
            <a:pPr algn="ctr"/>
            <a:r>
              <a:rPr lang="en-GB" sz="3600" b="1" dirty="0"/>
              <a:t>Islam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June 2018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Ed Pawson</a:t>
            </a:r>
          </a:p>
          <a:p>
            <a:pPr algn="ctr"/>
            <a:r>
              <a:rPr lang="en-GB" sz="3200" dirty="0">
                <a:hlinkClick r:id="rId3"/>
              </a:rPr>
              <a:t>efpawson@gmail.com</a:t>
            </a:r>
            <a:endParaRPr lang="en-GB" sz="3200" dirty="0"/>
          </a:p>
          <a:p>
            <a:pPr algn="ctr"/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4F1723-11EC-8840-9147-67C10F5C6FCE}"/>
              </a:ext>
            </a:extLst>
          </p:cNvPr>
          <p:cNvSpPr txBox="1"/>
          <p:nvPr/>
        </p:nvSpPr>
        <p:spPr>
          <a:xfrm>
            <a:off x="2385391" y="5456583"/>
            <a:ext cx="7782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Call to Prayer: </a:t>
            </a:r>
            <a:r>
              <a:rPr lang="en-GB" dirty="0">
                <a:hlinkClick r:id="rId4"/>
              </a:rPr>
              <a:t>Adhan</a:t>
            </a:r>
            <a:endParaRPr lang="en-GB" dirty="0"/>
          </a:p>
          <a:p>
            <a:r>
              <a:rPr lang="en-GB" dirty="0"/>
              <a:t>Jeremy Bowen, Fire and smoke: </a:t>
            </a:r>
            <a:r>
              <a:rPr lang="en-GB" dirty="0">
                <a:hlinkClick r:id="rId5"/>
              </a:rPr>
              <a:t>Our man in the Middle East</a:t>
            </a:r>
            <a:endParaRPr lang="en-GB" dirty="0"/>
          </a:p>
          <a:p>
            <a:r>
              <a:rPr lang="en-GB" dirty="0">
                <a:hlinkClick r:id="rId6"/>
              </a:rPr>
              <a:t>Mercy to Mankind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0640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3305" y="227224"/>
            <a:ext cx="300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What is Islam?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51630" y="1125654"/>
            <a:ext cx="1302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peace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32074" y="1024385"/>
            <a:ext cx="1957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/>
              <a:t>Shari’ah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63305" y="2060218"/>
            <a:ext cx="4105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Prophet Muhammad </a:t>
            </a:r>
          </a:p>
        </p:txBody>
      </p:sp>
      <p:sp>
        <p:nvSpPr>
          <p:cNvPr id="6" name="Rectangle 5"/>
          <p:cNvSpPr/>
          <p:nvPr/>
        </p:nvSpPr>
        <p:spPr>
          <a:xfrm>
            <a:off x="1512510" y="3099915"/>
            <a:ext cx="13241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Qur’an</a:t>
            </a:r>
          </a:p>
        </p:txBody>
      </p:sp>
      <p:sp>
        <p:nvSpPr>
          <p:cNvPr id="7" name="Rectangle 6"/>
          <p:cNvSpPr/>
          <p:nvPr/>
        </p:nvSpPr>
        <p:spPr>
          <a:xfrm>
            <a:off x="8877946" y="3259921"/>
            <a:ext cx="18630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revelation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5205848" y="2872683"/>
            <a:ext cx="20489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submission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6964067" y="3552309"/>
            <a:ext cx="13306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Arabic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03979" y="999720"/>
            <a:ext cx="16834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Muslims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5655" y="4009359"/>
            <a:ext cx="4540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“There is no god but God”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74676" y="1418041"/>
            <a:ext cx="1511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Allah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2574" y="3377334"/>
            <a:ext cx="16070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worship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65893" y="315972"/>
            <a:ext cx="28761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divine creator </a:t>
            </a:r>
          </a:p>
        </p:txBody>
      </p:sp>
      <p:pic>
        <p:nvPicPr>
          <p:cNvPr id="15" name="image11.jpg" descr="http://www.ing.org/wp-content/uploads/2011/08/images_islam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5443" y="48586"/>
            <a:ext cx="4315368" cy="284994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Box 15"/>
          <p:cNvSpPr txBox="1"/>
          <p:nvPr/>
        </p:nvSpPr>
        <p:spPr>
          <a:xfrm>
            <a:off x="41589" y="4700066"/>
            <a:ext cx="12139221" cy="2246769"/>
          </a:xfrm>
          <a:prstGeom prst="rect">
            <a:avLst/>
          </a:prstGeom>
          <a:solidFill>
            <a:schemeClr val="accent2">
              <a:lumMod val="60000"/>
              <a:lumOff val="40000"/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en-GB" sz="2800" dirty="0"/>
              <a:t>Choose one word and explain to a partner why it is important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As a pair, discuss which 3 you think are the most important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Talk to another group and explain your decisions to each other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Now write a paragraph, in your own words, using at least 6 of these words</a:t>
            </a:r>
          </a:p>
          <a:p>
            <a:r>
              <a:rPr lang="en-GB" sz="2800" dirty="0"/>
              <a:t>(remember, there’s no absolute answer, it’s about you justifying your choices)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60698" y="2017118"/>
            <a:ext cx="1415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accent1">
                    <a:lumMod val="75000"/>
                  </a:schemeClr>
                </a:solidFill>
              </a:rPr>
              <a:t>God</a:t>
            </a:r>
          </a:p>
        </p:txBody>
      </p:sp>
    </p:spTree>
    <p:extLst>
      <p:ext uri="{BB962C8B-B14F-4D97-AF65-F5344CB8AC3E}">
        <p14:creationId xmlns:p14="http://schemas.microsoft.com/office/powerpoint/2010/main" val="43216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EA2C3C-0384-D540-B2D2-99222FF1D285}"/>
              </a:ext>
            </a:extLst>
          </p:cNvPr>
          <p:cNvSpPr txBox="1"/>
          <p:nvPr/>
        </p:nvSpPr>
        <p:spPr>
          <a:xfrm>
            <a:off x="240632" y="914400"/>
            <a:ext cx="63205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What would you say is the most important date in Islam?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Who, apart from Muhammad, is the most important leader of the Muslim community?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9D3BD9-056B-4646-A48F-0E68B226B4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615029" y="1811756"/>
            <a:ext cx="4868779" cy="36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6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8283" y="0"/>
            <a:ext cx="9328805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r>
              <a:rPr lang="en-US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Diagram A</a:t>
            </a:r>
          </a:p>
          <a:p>
            <a:pPr hangingPunct="0"/>
            <a:r>
              <a:rPr lang="en-US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Timeline: </a:t>
            </a: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Life of Prophet Muhammad</a:t>
            </a:r>
          </a:p>
          <a:p>
            <a:pPr hangingPunct="0"/>
            <a:endParaRPr lang="en-US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957431" y="3581678"/>
            <a:ext cx="9550101" cy="47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57431" y="3594536"/>
            <a:ext cx="0" cy="765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8943" y="4505933"/>
            <a:ext cx="1871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Muhammad is born in Makkah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1690297" y="2558119"/>
            <a:ext cx="9411" cy="1053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88985" y="3099656"/>
            <a:ext cx="790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570CE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1382359" y="3699110"/>
            <a:ext cx="887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576CE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684037" y="3099656"/>
            <a:ext cx="87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595CE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034118" y="3636977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610CE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5240318" y="3099656"/>
            <a:ext cx="1237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613-622CE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7619" y="3594536"/>
            <a:ext cx="126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619CE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1794" y="3099656"/>
            <a:ext cx="957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622CE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9032838" y="3611879"/>
            <a:ext cx="1054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630CE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10070949" y="3098896"/>
            <a:ext cx="1000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632CE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435685" y="874941"/>
            <a:ext cx="28050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age of six Muhammad’s mother, Amina, dies. He becomes an orphan, to be cared for by his grandfather and later his uncle,</a:t>
            </a:r>
            <a:r>
              <a:rPr lang="en-US" baseline="0" dirty="0"/>
              <a:t> Abu </a:t>
            </a:r>
            <a:r>
              <a:rPr lang="en-US" baseline="0" dirty="0" err="1"/>
              <a:t>Talib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3002729" y="3594536"/>
            <a:ext cx="20169" cy="765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4399879" y="2678654"/>
            <a:ext cx="8070" cy="915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876367" y="3594536"/>
            <a:ext cx="5378" cy="722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6935988" y="2785605"/>
            <a:ext cx="2701" cy="808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7874598" y="3594536"/>
            <a:ext cx="1" cy="789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466728" y="2621448"/>
            <a:ext cx="0" cy="973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10496774" y="3581678"/>
            <a:ext cx="10758" cy="852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318273" y="4505933"/>
            <a:ext cx="1925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Muhammad</a:t>
            </a:r>
            <a:r>
              <a:rPr lang="en-US" baseline="0" dirty="0"/>
              <a:t> marries Khadijah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469341" y="742910"/>
            <a:ext cx="21784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Laylat-ul-Qadr</a:t>
            </a:r>
            <a:r>
              <a:rPr lang="en-US" dirty="0"/>
              <a:t>:</a:t>
            </a:r>
            <a:r>
              <a:rPr lang="en-US" baseline="0" dirty="0"/>
              <a:t> </a:t>
            </a:r>
            <a:r>
              <a:rPr lang="en-US" dirty="0"/>
              <a:t>t</a:t>
            </a:r>
            <a:r>
              <a:rPr lang="en-US" baseline="0" dirty="0"/>
              <a:t>he first Qur’anic revelation, received from God.</a:t>
            </a:r>
            <a:r>
              <a:rPr lang="en-US" dirty="0"/>
              <a:t> Angel </a:t>
            </a:r>
            <a:r>
              <a:rPr lang="en-US" dirty="0" err="1"/>
              <a:t>Jibril</a:t>
            </a:r>
            <a:r>
              <a:rPr lang="en-US" dirty="0"/>
              <a:t> instructs</a:t>
            </a:r>
            <a:r>
              <a:rPr lang="en-US" baseline="0" dirty="0"/>
              <a:t> </a:t>
            </a:r>
            <a:r>
              <a:rPr lang="en-US" dirty="0"/>
              <a:t>Muhammad to</a:t>
            </a:r>
            <a:r>
              <a:rPr lang="en-US" baseline="0" dirty="0"/>
              <a:t> ‘recite’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4851700" y="4434060"/>
            <a:ext cx="20143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Muhammad</a:t>
            </a:r>
            <a:r>
              <a:rPr lang="en-US" baseline="0" dirty="0"/>
              <a:t> teaches in Makkah, but is met with opposition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876367" y="803793"/>
            <a:ext cx="22241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year of sorrows: his wife (Khadijah) and his uncle (Abu </a:t>
            </a:r>
            <a:r>
              <a:rPr lang="en-US" dirty="0" err="1"/>
              <a:t>Talib</a:t>
            </a:r>
            <a:r>
              <a:rPr lang="en-US" dirty="0"/>
              <a:t>) both die,</a:t>
            </a:r>
            <a:r>
              <a:rPr lang="en-US" baseline="0" dirty="0"/>
              <a:t> leaving him without a protector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175350" y="4400588"/>
            <a:ext cx="20654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dirty="0" err="1"/>
              <a:t>Hijrah</a:t>
            </a:r>
            <a:r>
              <a:rPr lang="en-US" dirty="0"/>
              <a:t>: Muhammad and his followers</a:t>
            </a:r>
            <a:r>
              <a:rPr lang="en-US" baseline="0" dirty="0"/>
              <a:t> escape from Makkah to the City of </a:t>
            </a:r>
            <a:r>
              <a:rPr lang="en-US" baseline="0" dirty="0" err="1"/>
              <a:t>Yathrib</a:t>
            </a:r>
            <a:r>
              <a:rPr lang="en-US" baseline="0" dirty="0"/>
              <a:t> (later known as Madinah)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8745967" y="737368"/>
            <a:ext cx="2135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Muhammad leads the</a:t>
            </a:r>
            <a:r>
              <a:rPr lang="en-US" baseline="0" dirty="0"/>
              <a:t> Muslim army to recapture Makkah. He destroys the 360 idols in the Ka’ba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9665745" y="4505526"/>
            <a:ext cx="201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Muhammad dies aged 62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5685" y="5888736"/>
            <a:ext cx="6061934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/>
              <a:t>Task: can you explain why you think Muslims believe that Allah chose Muhammad to be the Prophet.</a:t>
            </a:r>
          </a:p>
        </p:txBody>
      </p:sp>
    </p:spTree>
    <p:extLst>
      <p:ext uri="{BB962C8B-B14F-4D97-AF65-F5344CB8AC3E}">
        <p14:creationId xmlns:p14="http://schemas.microsoft.com/office/powerpoint/2010/main" val="850774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251" y="158540"/>
            <a:ext cx="8459749" cy="63514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71391"/>
            <a:ext cx="3732251" cy="593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tif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758" y="0"/>
            <a:ext cx="11469998" cy="455138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192451" y="4813998"/>
            <a:ext cx="4251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Islam by country         </a:t>
            </a:r>
            <a:r>
              <a:rPr lang="en-US" dirty="0"/>
              <a:t> </a:t>
            </a:r>
            <a:endParaRPr lang="en-GB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036615"/>
              </p:ext>
            </p:extLst>
          </p:nvPr>
        </p:nvGraphicFramePr>
        <p:xfrm>
          <a:off x="3296598" y="4813998"/>
          <a:ext cx="2727159" cy="5181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90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Sunni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50000"/>
                        <a:alpha val="6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  <a:alpha val="6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224299"/>
              </p:ext>
            </p:extLst>
          </p:nvPr>
        </p:nvGraphicFramePr>
        <p:xfrm>
          <a:off x="6400745" y="4813998"/>
          <a:ext cx="2727159" cy="5181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90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Shi’a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86161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86161D">
                        <a:alpha val="6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86433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198350"/>
              </p:ext>
            </p:extLst>
          </p:nvPr>
        </p:nvGraphicFramePr>
        <p:xfrm>
          <a:off x="9678653" y="4818994"/>
          <a:ext cx="1622658" cy="5181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90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err="1">
                          <a:solidFill>
                            <a:schemeClr val="tx1"/>
                          </a:solidFill>
                        </a:rPr>
                        <a:t>Ibadi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6937" y="5473005"/>
            <a:ext cx="118550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Tasks: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Can you describe where in the world most Sunni and Shi’a Muslims live?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Why are there proportionately more Sunni Muslims than Shi’a in the UK?</a:t>
            </a:r>
          </a:p>
        </p:txBody>
      </p:sp>
    </p:spTree>
    <p:extLst>
      <p:ext uri="{BB962C8B-B14F-4D97-AF65-F5344CB8AC3E}">
        <p14:creationId xmlns:p14="http://schemas.microsoft.com/office/powerpoint/2010/main" val="30426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6" y="158342"/>
            <a:ext cx="11165305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Islam in the world today</a:t>
            </a:r>
          </a:p>
          <a:p>
            <a:endParaRPr lang="en-GB" sz="2800" dirty="0"/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1.6 billion Muslims in the world today 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23% of the world’s population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World’s second largest religion after Christianity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Fastest growing religion in the world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Islam originates from the Middle East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The Middle East and North Africa has the highest concentration of Muslim population: 93% of people in this region are Muslims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Nearly two thirds of the world’s Muslims live in the Asia-Pacific region (</a:t>
            </a:r>
            <a:r>
              <a:rPr lang="en-GB" sz="2800" dirty="0" err="1"/>
              <a:t>eg</a:t>
            </a:r>
            <a:r>
              <a:rPr lang="en-GB" sz="2800" dirty="0"/>
              <a:t> Pakistan, India, Bangladesh and Indonesia)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90% are Sunni, 10% are Shi’a</a:t>
            </a:r>
            <a:endParaRPr lang="en-US" sz="2800" dirty="0"/>
          </a:p>
        </p:txBody>
      </p:sp>
      <p:pic>
        <p:nvPicPr>
          <p:cNvPr id="3" name="pasted-image.t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712" y="-2"/>
            <a:ext cx="5505288" cy="24384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2EA666-A40A-C648-9D0C-3C232F2A01CF}"/>
              </a:ext>
            </a:extLst>
          </p:cNvPr>
          <p:cNvSpPr txBox="1"/>
          <p:nvPr/>
        </p:nvSpPr>
        <p:spPr>
          <a:xfrm>
            <a:off x="8325853" y="5935579"/>
            <a:ext cx="3753852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What’s your favourite statistic or fact about Islam?</a:t>
            </a:r>
          </a:p>
        </p:txBody>
      </p:sp>
    </p:spTree>
    <p:extLst>
      <p:ext uri="{BB962C8B-B14F-4D97-AF65-F5344CB8AC3E}">
        <p14:creationId xmlns:p14="http://schemas.microsoft.com/office/powerpoint/2010/main" val="208423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011" y="201143"/>
            <a:ext cx="503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Diversity in Islam: Britain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03957" y="930442"/>
            <a:ext cx="40265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Shi’a groups </a:t>
            </a:r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 err="1"/>
              <a:t>Twelvers</a:t>
            </a:r>
            <a:endParaRPr lang="en-GB" sz="2800" dirty="0"/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/>
              <a:t>Zaydis (Fivers)</a:t>
            </a:r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 err="1"/>
              <a:t>Ismailis</a:t>
            </a:r>
            <a:r>
              <a:rPr lang="en-GB" sz="2800" dirty="0"/>
              <a:t> (</a:t>
            </a:r>
            <a:r>
              <a:rPr lang="en-GB" sz="2800" dirty="0" err="1"/>
              <a:t>Seveners</a:t>
            </a:r>
            <a:r>
              <a:rPr lang="en-GB" sz="2800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44126" y="3373209"/>
            <a:ext cx="577515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There is a significant </a:t>
            </a:r>
            <a:r>
              <a:rPr lang="en-GB" sz="2800" dirty="0" err="1"/>
              <a:t>Ahmadiyya</a:t>
            </a:r>
            <a:r>
              <a:rPr lang="en-GB" sz="2800" dirty="0"/>
              <a:t> community in the UK </a:t>
            </a:r>
          </a:p>
          <a:p>
            <a:r>
              <a:rPr lang="en-GB" sz="2800" dirty="0"/>
              <a:t>They believe the long-awaited Messiah (Mahdi) has come in the person of Mirza Ghulam Ahmad </a:t>
            </a:r>
          </a:p>
          <a:p>
            <a:r>
              <a:rPr lang="en-GB" sz="2800" dirty="0"/>
              <a:t>Some Muslims regard the </a:t>
            </a:r>
            <a:r>
              <a:rPr lang="en-GB" sz="2800" dirty="0" err="1"/>
              <a:t>Ahmadiyyas</a:t>
            </a:r>
            <a:r>
              <a:rPr lang="en-GB" sz="2800" dirty="0"/>
              <a:t> (Ahmadis) as non-Muslims</a:t>
            </a:r>
            <a:endParaRPr lang="en-US" sz="2800" dirty="0"/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034589" y="930442"/>
            <a:ext cx="300789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Sunni groups</a:t>
            </a:r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/>
              <a:t>Deobandi</a:t>
            </a:r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 err="1"/>
              <a:t>Barelvis</a:t>
            </a:r>
            <a:r>
              <a:rPr lang="en-GB" sz="2800" dirty="0"/>
              <a:t> </a:t>
            </a:r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/>
              <a:t>Salafi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40631" y="3373209"/>
            <a:ext cx="51816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Some Muslims describe themselves as Sufis </a:t>
            </a:r>
          </a:p>
          <a:p>
            <a:r>
              <a:rPr lang="en-GB" sz="2800" dirty="0"/>
              <a:t>Sufis try to find the heart of the religion and they practice a more mystical version of Islam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930442"/>
            <a:ext cx="306404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en-GB" sz="2800" dirty="0"/>
              <a:t>95% are Sunnis 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5% are Shi’a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915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45052" y="894945"/>
            <a:ext cx="7398985" cy="47057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528638" y="214313"/>
            <a:ext cx="9529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Authority in Islam (Sunni)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7225" y="5657671"/>
            <a:ext cx="11358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Tasks: </a:t>
            </a:r>
          </a:p>
          <a:p>
            <a:pPr marL="342900" indent="-342900">
              <a:buFont typeface="Wingdings" charset="2"/>
              <a:buChar char="Ø"/>
            </a:pPr>
            <a:r>
              <a:rPr lang="en-GB" sz="2400" dirty="0"/>
              <a:t>Can you explain what this text might mean to a Sunni Muslim</a:t>
            </a:r>
          </a:p>
          <a:p>
            <a:pPr marL="342900" indent="-342900">
              <a:buFont typeface="Wingdings" charset="2"/>
              <a:buChar char="Ø"/>
            </a:pPr>
            <a:r>
              <a:rPr lang="en-GB" sz="2400" dirty="0"/>
              <a:t>How might a Shi’a Muslim challenge this statement?  </a:t>
            </a:r>
          </a:p>
        </p:txBody>
      </p:sp>
    </p:spTree>
    <p:extLst>
      <p:ext uri="{BB962C8B-B14F-4D97-AF65-F5344CB8AC3E}">
        <p14:creationId xmlns:p14="http://schemas.microsoft.com/office/powerpoint/2010/main" val="185297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" name="Table 293"/>
          <p:cNvGraphicFramePr/>
          <p:nvPr>
            <p:extLst>
              <p:ext uri="{D42A27DB-BD31-4B8C-83A1-F6EECF244321}">
                <p14:modId xmlns:p14="http://schemas.microsoft.com/office/powerpoint/2010/main" val="910146420"/>
              </p:ext>
            </p:extLst>
          </p:nvPr>
        </p:nvGraphicFramePr>
        <p:xfrm>
          <a:off x="192504" y="1049779"/>
          <a:ext cx="9437278" cy="3764118"/>
        </p:xfrm>
        <a:graphic>
          <a:graphicData uri="http://schemas.openxmlformats.org/drawingml/2006/table">
            <a:tbl>
              <a:tblPr firstRow="1" bandRow="1"/>
              <a:tblGrid>
                <a:gridCol w="1957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3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15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19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33371"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Transcendent: beyond all things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Omniscient: all-knowing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Beneficient: always loving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Merciful: kind and forgiving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Judge: decision-making, fair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2400" b="1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reator: maker, designer</a:t>
                      </a:r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59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4" name="Shape 294"/>
          <p:cNvSpPr/>
          <p:nvPr/>
        </p:nvSpPr>
        <p:spPr>
          <a:xfrm>
            <a:off x="9755103" y="0"/>
            <a:ext cx="2436897" cy="7109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Some of the 99 names</a:t>
            </a:r>
            <a:r>
              <a:rPr lang="en-GB" sz="2400" dirty="0"/>
              <a:t>:</a:t>
            </a:r>
            <a:endParaRPr sz="2400" dirty="0"/>
          </a:p>
          <a:p>
            <a:pPr marL="285750" indent="-285750">
              <a:buFont typeface="Wingdings" charset="2"/>
              <a:buChar char="Ø"/>
            </a:pPr>
            <a:r>
              <a:rPr lang="en-US" sz="2400" dirty="0"/>
              <a:t>Giver of life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2400" dirty="0"/>
              <a:t>Protector </a:t>
            </a:r>
            <a:endParaRPr lang="en-GB" sz="2400" dirty="0"/>
          </a:p>
          <a:p>
            <a:pPr marL="285750" indent="-285750">
              <a:buFont typeface="Wingdings" charset="2"/>
              <a:buChar char="Ø"/>
            </a:pPr>
            <a:r>
              <a:rPr lang="en-GB" sz="2400" dirty="0"/>
              <a:t>Just</a:t>
            </a:r>
            <a:endParaRPr lang="en-US" sz="2400" dirty="0"/>
          </a:p>
          <a:p>
            <a:pPr marL="285750" indent="-285750">
              <a:buFont typeface="Wingdings" charset="2"/>
              <a:buChar char="Ø"/>
            </a:pPr>
            <a:r>
              <a:rPr lang="en-US" sz="2400" dirty="0"/>
              <a:t>Generous</a:t>
            </a:r>
            <a:endParaRPr sz="2400" dirty="0"/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Guide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Ever-forgiving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Watchful 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Creator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Compassionate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Avenger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Tremendous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Mighty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Finder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Patient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Knower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2400" dirty="0"/>
              <a:t>King</a:t>
            </a:r>
            <a:endParaRPr sz="2400" dirty="0"/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Gentle</a:t>
            </a:r>
          </a:p>
        </p:txBody>
      </p:sp>
      <p:sp>
        <p:nvSpPr>
          <p:cNvPr id="295" name="Shape 295"/>
          <p:cNvSpPr/>
          <p:nvPr/>
        </p:nvSpPr>
        <p:spPr>
          <a:xfrm>
            <a:off x="192505" y="5010301"/>
            <a:ext cx="8133348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en-GB" sz="2800" dirty="0"/>
              <a:t>Task: </a:t>
            </a:r>
            <a:r>
              <a:rPr sz="2800" dirty="0"/>
              <a:t>Create a table with the headings shown. </a:t>
            </a:r>
          </a:p>
          <a:p>
            <a:r>
              <a:rPr sz="2800" dirty="0"/>
              <a:t>Put the ‘names’ of God in</a:t>
            </a:r>
            <a:r>
              <a:rPr lang="en-GB" sz="2800" dirty="0"/>
              <a:t> the list into</a:t>
            </a:r>
            <a:r>
              <a:rPr sz="2800" dirty="0"/>
              <a:t> the relevant columns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2504" y="160421"/>
            <a:ext cx="81333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The 99 beautiful names of God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755089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" name="Table 293"/>
          <p:cNvGraphicFramePr/>
          <p:nvPr>
            <p:extLst>
              <p:ext uri="{D42A27DB-BD31-4B8C-83A1-F6EECF244321}">
                <p14:modId xmlns:p14="http://schemas.microsoft.com/office/powerpoint/2010/main" val="85849509"/>
              </p:ext>
            </p:extLst>
          </p:nvPr>
        </p:nvGraphicFramePr>
        <p:xfrm>
          <a:off x="568991" y="745196"/>
          <a:ext cx="10307557" cy="5846552"/>
        </p:xfrm>
        <a:graphic>
          <a:graphicData uri="http://schemas.openxmlformats.org/drawingml/2006/table">
            <a:tbl>
              <a:tblPr firstRow="1" bandRow="1"/>
              <a:tblGrid>
                <a:gridCol w="1744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4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47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4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12676"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Transcendent: beyond all things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Omniscient: all-knowing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Beneficient: always loving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Merciful: kind and forgiving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Judge: decision-making, fair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2400" b="1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reator: maker, designer</a:t>
                      </a:r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751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Tremendous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Watchful 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Protector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en-US" sz="2000" dirty="0"/>
                        <a:t>Ever-forgiving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GB" sz="2000" dirty="0"/>
                        <a:t>Just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en-US" sz="2000" dirty="0"/>
                        <a:t>Giver of life</a:t>
                      </a:r>
                    </a:p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2751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Mighty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Finder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Generous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Compassionate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Avenger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Creator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497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King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Knower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Guide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2243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Patient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634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Gentle 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92504" y="160421"/>
            <a:ext cx="8133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The 99 beautiful names of God</a:t>
            </a:r>
          </a:p>
        </p:txBody>
      </p:sp>
    </p:spTree>
    <p:extLst>
      <p:ext uri="{BB962C8B-B14F-4D97-AF65-F5344CB8AC3E}">
        <p14:creationId xmlns:p14="http://schemas.microsoft.com/office/powerpoint/2010/main" val="394530204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/>
          </p:cNvSpPr>
          <p:nvPr>
            <p:ph type="sldNum" sz="quarter" idx="4294967295"/>
          </p:nvPr>
        </p:nvSpPr>
        <p:spPr>
          <a:xfrm>
            <a:off x="8077200" y="6404293"/>
            <a:ext cx="2133600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275" name="Shape 275"/>
          <p:cNvSpPr/>
          <p:nvPr/>
        </p:nvSpPr>
        <p:spPr>
          <a:xfrm>
            <a:off x="4038403" y="1929130"/>
            <a:ext cx="3318765" cy="304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In the name of God, Most Gracious, Most Merciful say “He is God the One and Only, God the Eternal, Absolute. He begetteth not nor is He begotten; and there is none like unto him”</a:t>
            </a:r>
          </a:p>
        </p:txBody>
      </p:sp>
      <p:sp>
        <p:nvSpPr>
          <p:cNvPr id="276" name="Shape 276"/>
          <p:cNvSpPr/>
          <p:nvPr/>
        </p:nvSpPr>
        <p:spPr>
          <a:xfrm>
            <a:off x="8026204" y="2750124"/>
            <a:ext cx="377143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endParaRPr sz="2400" dirty="0"/>
          </a:p>
        </p:txBody>
      </p:sp>
      <p:sp>
        <p:nvSpPr>
          <p:cNvPr id="278" name="Shape 278"/>
          <p:cNvSpPr/>
          <p:nvPr/>
        </p:nvSpPr>
        <p:spPr>
          <a:xfrm>
            <a:off x="4618857" y="5650230"/>
            <a:ext cx="309639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endParaRPr dirty="0"/>
          </a:p>
        </p:txBody>
      </p:sp>
      <p:sp>
        <p:nvSpPr>
          <p:cNvPr id="280" name="Shape 280"/>
          <p:cNvSpPr/>
          <p:nvPr/>
        </p:nvSpPr>
        <p:spPr>
          <a:xfrm>
            <a:off x="536699" y="4977130"/>
            <a:ext cx="408215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endParaRPr sz="2400" dirty="0"/>
          </a:p>
        </p:txBody>
      </p:sp>
      <p:sp>
        <p:nvSpPr>
          <p:cNvPr id="282" name="Shape 282"/>
          <p:cNvSpPr/>
          <p:nvPr/>
        </p:nvSpPr>
        <p:spPr>
          <a:xfrm>
            <a:off x="250251" y="1826836"/>
            <a:ext cx="362578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endParaRPr sz="2400" dirty="0"/>
          </a:p>
        </p:txBody>
      </p:sp>
      <p:sp>
        <p:nvSpPr>
          <p:cNvPr id="284" name="Shape 284"/>
          <p:cNvSpPr/>
          <p:nvPr/>
        </p:nvSpPr>
        <p:spPr>
          <a:xfrm>
            <a:off x="8077200" y="1403426"/>
            <a:ext cx="323850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endParaRPr sz="2400" dirty="0"/>
          </a:p>
        </p:txBody>
      </p:sp>
      <p:sp>
        <p:nvSpPr>
          <p:cNvPr id="286" name="Shape 286"/>
          <p:cNvSpPr/>
          <p:nvPr/>
        </p:nvSpPr>
        <p:spPr>
          <a:xfrm>
            <a:off x="3731382" y="25331"/>
            <a:ext cx="300873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endParaRPr sz="2400" dirty="0"/>
          </a:p>
        </p:txBody>
      </p:sp>
      <p:sp>
        <p:nvSpPr>
          <p:cNvPr id="288" name="Shape 288"/>
          <p:cNvSpPr/>
          <p:nvPr/>
        </p:nvSpPr>
        <p:spPr>
          <a:xfrm>
            <a:off x="8404982" y="130034"/>
            <a:ext cx="339266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endParaRPr sz="2400" dirty="0"/>
          </a:p>
        </p:txBody>
      </p:sp>
      <p:sp>
        <p:nvSpPr>
          <p:cNvPr id="289" name="Shape 289"/>
          <p:cNvSpPr/>
          <p:nvPr/>
        </p:nvSpPr>
        <p:spPr>
          <a:xfrm>
            <a:off x="8085657" y="4944442"/>
            <a:ext cx="3756025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endParaRPr sz="2400" b="1" dirty="0"/>
          </a:p>
        </p:txBody>
      </p:sp>
      <p:sp>
        <p:nvSpPr>
          <p:cNvPr id="290" name="Shape 290"/>
          <p:cNvSpPr/>
          <p:nvPr/>
        </p:nvSpPr>
        <p:spPr>
          <a:xfrm>
            <a:off x="250250" y="171571"/>
            <a:ext cx="3059663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b="1" dirty="0"/>
              <a:t>God the One and Only</a:t>
            </a:r>
            <a:r>
              <a:rPr lang="en-GB" sz="2400" b="1" dirty="0"/>
              <a:t>:</a:t>
            </a:r>
            <a:endParaRPr sz="2400" b="1" dirty="0"/>
          </a:p>
          <a:p>
            <a:r>
              <a:rPr lang="en-GB" sz="2400" b="1" dirty="0"/>
              <a:t>S</a:t>
            </a:r>
            <a:r>
              <a:rPr sz="2400" b="1" dirty="0"/>
              <a:t>urah </a:t>
            </a:r>
            <a:r>
              <a:rPr lang="en-GB" sz="2400" b="1" dirty="0"/>
              <a:t>112 </a:t>
            </a:r>
            <a:r>
              <a:rPr sz="2400" b="1" dirty="0"/>
              <a:t>sums up the nature of God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6699" y="6019562"/>
            <a:ext cx="10936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Task: Annotate this text to show understanding of Islamic beliefs about God (Allah)</a:t>
            </a:r>
          </a:p>
        </p:txBody>
      </p:sp>
    </p:spTree>
    <p:extLst>
      <p:ext uri="{BB962C8B-B14F-4D97-AF65-F5344CB8AC3E}">
        <p14:creationId xmlns:p14="http://schemas.microsoft.com/office/powerpoint/2010/main" val="365613602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/>
          </p:cNvSpPr>
          <p:nvPr>
            <p:ph type="sldNum" sz="quarter" idx="4294967295"/>
          </p:nvPr>
        </p:nvSpPr>
        <p:spPr>
          <a:xfrm>
            <a:off x="8077200" y="6404293"/>
            <a:ext cx="2133600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75" name="Shape 275"/>
          <p:cNvSpPr/>
          <p:nvPr/>
        </p:nvSpPr>
        <p:spPr>
          <a:xfrm>
            <a:off x="4038403" y="1929130"/>
            <a:ext cx="3318765" cy="304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In the name of God, Most Gracious, Most Merciful say “He is God the One and Only, God the Eternal, Absolute. He begetteth not nor is He begotten; and there is none like unto him”</a:t>
            </a:r>
          </a:p>
        </p:txBody>
      </p:sp>
      <p:sp>
        <p:nvSpPr>
          <p:cNvPr id="276" name="Shape 276"/>
          <p:cNvSpPr/>
          <p:nvPr/>
        </p:nvSpPr>
        <p:spPr>
          <a:xfrm>
            <a:off x="8026204" y="2750124"/>
            <a:ext cx="3771437" cy="193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“He begetteth not” means that he has no children</a:t>
            </a:r>
            <a:r>
              <a:rPr lang="en-GB" sz="2400" dirty="0"/>
              <a:t>. T</a:t>
            </a:r>
            <a:r>
              <a:rPr sz="2400" dirty="0"/>
              <a:t>his challenges the Christian belief </a:t>
            </a:r>
            <a:r>
              <a:rPr lang="en-GB" sz="2400" dirty="0"/>
              <a:t>that Jesus is the ‘Son of God’</a:t>
            </a:r>
            <a:endParaRPr sz="2400" dirty="0"/>
          </a:p>
        </p:txBody>
      </p:sp>
      <p:sp>
        <p:nvSpPr>
          <p:cNvPr id="277" name="Shape 277"/>
          <p:cNvSpPr/>
          <p:nvPr/>
        </p:nvSpPr>
        <p:spPr>
          <a:xfrm flipH="1">
            <a:off x="5247525" y="3835397"/>
            <a:ext cx="2626474" cy="123416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78" name="Shape 278"/>
          <p:cNvSpPr/>
          <p:nvPr/>
        </p:nvSpPr>
        <p:spPr>
          <a:xfrm>
            <a:off x="4618857" y="5650230"/>
            <a:ext cx="3096394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“nor is He begotten” means he was not born</a:t>
            </a:r>
            <a:r>
              <a:rPr dirty="0"/>
              <a:t>.</a:t>
            </a:r>
          </a:p>
        </p:txBody>
      </p:sp>
      <p:sp>
        <p:nvSpPr>
          <p:cNvPr id="279" name="Shape 279"/>
          <p:cNvSpPr/>
          <p:nvPr/>
        </p:nvSpPr>
        <p:spPr>
          <a:xfrm flipH="1" flipV="1">
            <a:off x="5173258" y="4498426"/>
            <a:ext cx="174087" cy="1127302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80" name="Shape 280"/>
          <p:cNvSpPr/>
          <p:nvPr/>
        </p:nvSpPr>
        <p:spPr>
          <a:xfrm>
            <a:off x="536699" y="4977130"/>
            <a:ext cx="4082157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Nothing compares to God; </a:t>
            </a:r>
          </a:p>
          <a:p>
            <a:r>
              <a:rPr sz="2400" dirty="0"/>
              <a:t>He is incomparable. He is the creator, everything else is part of His creation</a:t>
            </a:r>
          </a:p>
        </p:txBody>
      </p:sp>
      <p:sp>
        <p:nvSpPr>
          <p:cNvPr id="281" name="Shape 281"/>
          <p:cNvSpPr/>
          <p:nvPr/>
        </p:nvSpPr>
        <p:spPr>
          <a:xfrm flipV="1">
            <a:off x="3163435" y="4868685"/>
            <a:ext cx="1277167" cy="215878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82" name="Shape 282"/>
          <p:cNvSpPr/>
          <p:nvPr/>
        </p:nvSpPr>
        <p:spPr>
          <a:xfrm>
            <a:off x="250251" y="1826836"/>
            <a:ext cx="3625786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There is only one God (monotheism). Belief in many gods (polytheism) is false.</a:t>
            </a:r>
          </a:p>
        </p:txBody>
      </p:sp>
      <p:sp>
        <p:nvSpPr>
          <p:cNvPr id="283" name="Shape 283"/>
          <p:cNvSpPr/>
          <p:nvPr/>
        </p:nvSpPr>
        <p:spPr>
          <a:xfrm flipH="1" flipV="1">
            <a:off x="3309914" y="2305596"/>
            <a:ext cx="890611" cy="820864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84" name="Shape 284"/>
          <p:cNvSpPr/>
          <p:nvPr/>
        </p:nvSpPr>
        <p:spPr>
          <a:xfrm>
            <a:off x="8077200" y="1403426"/>
            <a:ext cx="323850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He is “eternal”, without beginning or end. </a:t>
            </a:r>
          </a:p>
        </p:txBody>
      </p:sp>
      <p:sp>
        <p:nvSpPr>
          <p:cNvPr id="285" name="Shape 285"/>
          <p:cNvSpPr/>
          <p:nvPr/>
        </p:nvSpPr>
        <p:spPr>
          <a:xfrm flipH="1">
            <a:off x="6301266" y="1922823"/>
            <a:ext cx="1650671" cy="958807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86" name="Shape 286"/>
          <p:cNvSpPr/>
          <p:nvPr/>
        </p:nvSpPr>
        <p:spPr>
          <a:xfrm>
            <a:off x="3731382" y="25331"/>
            <a:ext cx="3008733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rPr sz="2400" dirty="0"/>
              <a:t>God is personal, but he is not a person. God cannot be pictured in human form.</a:t>
            </a:r>
          </a:p>
        </p:txBody>
      </p:sp>
      <p:sp>
        <p:nvSpPr>
          <p:cNvPr id="287" name="Shape 287"/>
          <p:cNvSpPr/>
          <p:nvPr/>
        </p:nvSpPr>
        <p:spPr>
          <a:xfrm>
            <a:off x="5010350" y="1389109"/>
            <a:ext cx="314261" cy="684644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88" name="Shape 288"/>
          <p:cNvSpPr/>
          <p:nvPr/>
        </p:nvSpPr>
        <p:spPr>
          <a:xfrm>
            <a:off x="8404982" y="130034"/>
            <a:ext cx="3392660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rPr sz="2400" dirty="0"/>
              <a:t>Quran 112:1-4. These notes are adapted from Yusuf Ali.</a:t>
            </a:r>
          </a:p>
        </p:txBody>
      </p:sp>
      <p:sp>
        <p:nvSpPr>
          <p:cNvPr id="289" name="Shape 289"/>
          <p:cNvSpPr/>
          <p:nvPr/>
        </p:nvSpPr>
        <p:spPr>
          <a:xfrm>
            <a:off x="8085657" y="4944442"/>
            <a:ext cx="3756025" cy="193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b="1" dirty="0"/>
              <a:t>Task: Now create your own mind map </a:t>
            </a:r>
            <a:endParaRPr lang="en-GB" sz="2400" b="1" dirty="0"/>
          </a:p>
          <a:p>
            <a:r>
              <a:rPr lang="en-GB" sz="2400" b="1" dirty="0"/>
              <a:t>      I</a:t>
            </a:r>
            <a:endParaRPr sz="2400" b="1" dirty="0"/>
          </a:p>
          <a:p>
            <a:r>
              <a:rPr sz="2400" b="1" dirty="0"/>
              <a:t>- Allah -</a:t>
            </a:r>
          </a:p>
          <a:p>
            <a:r>
              <a:rPr sz="2400" b="1" dirty="0"/>
              <a:t>   </a:t>
            </a:r>
            <a:r>
              <a:rPr lang="en-GB" sz="2400" b="1" dirty="0"/>
              <a:t>   </a:t>
            </a:r>
            <a:r>
              <a:rPr sz="2400" b="1" dirty="0"/>
              <a:t>I</a:t>
            </a:r>
          </a:p>
        </p:txBody>
      </p:sp>
      <p:sp>
        <p:nvSpPr>
          <p:cNvPr id="290" name="Shape 290"/>
          <p:cNvSpPr/>
          <p:nvPr/>
        </p:nvSpPr>
        <p:spPr>
          <a:xfrm>
            <a:off x="250250" y="171571"/>
            <a:ext cx="3059663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b="1" dirty="0"/>
              <a:t>God the One and Only</a:t>
            </a:r>
            <a:r>
              <a:rPr lang="en-GB" sz="2400" b="1" dirty="0"/>
              <a:t>:</a:t>
            </a:r>
            <a:endParaRPr sz="2400" b="1" dirty="0"/>
          </a:p>
          <a:p>
            <a:r>
              <a:rPr lang="en-GB" sz="2400" b="1" dirty="0"/>
              <a:t>S</a:t>
            </a:r>
            <a:r>
              <a:rPr sz="2400" b="1" dirty="0"/>
              <a:t>urah </a:t>
            </a:r>
            <a:r>
              <a:rPr lang="en-GB" sz="2400" b="1" dirty="0"/>
              <a:t>112 </a:t>
            </a:r>
            <a:r>
              <a:rPr sz="2400" b="1" dirty="0"/>
              <a:t>sums up the nature of God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6698" y="3668358"/>
            <a:ext cx="3349502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God is perfect and unchanging. There is no greater being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928938" y="3772962"/>
            <a:ext cx="2166382" cy="18585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1364532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638" y="0"/>
            <a:ext cx="11799289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Revelation in Islam</a:t>
            </a:r>
          </a:p>
          <a:p>
            <a:endParaRPr lang="en-GB" sz="2400" b="1" dirty="0"/>
          </a:p>
          <a:p>
            <a:r>
              <a:rPr lang="en-GB" sz="2400" b="1" dirty="0" err="1"/>
              <a:t>Risalah</a:t>
            </a:r>
            <a:r>
              <a:rPr lang="en-GB" sz="2400" b="1" dirty="0"/>
              <a:t>, </a:t>
            </a:r>
            <a:r>
              <a:rPr lang="en-GB" sz="2400" b="1" dirty="0" err="1"/>
              <a:t>Prophethood</a:t>
            </a:r>
            <a:endParaRPr lang="en-US" sz="2400" dirty="0"/>
          </a:p>
          <a:p>
            <a:r>
              <a:rPr lang="en-GB" sz="2400" dirty="0"/>
              <a:t>Prophets are human beings chosen to carry guidance from God to people, but their wisdom does not come from within themselves; it comes from God.</a:t>
            </a:r>
            <a:endParaRPr lang="en-US" sz="2400" dirty="0"/>
          </a:p>
          <a:p>
            <a:r>
              <a:rPr lang="en-GB" sz="2400" dirty="0"/>
              <a:t>A ‘</a:t>
            </a:r>
            <a:r>
              <a:rPr lang="en-GB" sz="2400" b="1" dirty="0" err="1"/>
              <a:t>rasal</a:t>
            </a:r>
            <a:r>
              <a:rPr lang="en-GB" sz="2400" b="1" dirty="0"/>
              <a:t>'</a:t>
            </a:r>
            <a:r>
              <a:rPr lang="en-GB" sz="2400" dirty="0"/>
              <a:t> is a prophet. ‘</a:t>
            </a:r>
            <a:r>
              <a:rPr lang="en-GB" sz="2400" b="1" dirty="0" err="1"/>
              <a:t>Risalah</a:t>
            </a:r>
            <a:r>
              <a:rPr lang="en-GB" sz="2400" b="1" dirty="0"/>
              <a:t>’</a:t>
            </a:r>
            <a:r>
              <a:rPr lang="en-GB" sz="2400" dirty="0"/>
              <a:t> means bringing prophecy from God</a:t>
            </a:r>
            <a:endParaRPr lang="en-US" sz="2400" dirty="0"/>
          </a:p>
          <a:p>
            <a:r>
              <a:rPr lang="en-GB" sz="2400" dirty="0"/>
              <a:t> </a:t>
            </a:r>
            <a:endParaRPr lang="en-US" sz="2400" dirty="0"/>
          </a:p>
          <a:p>
            <a:r>
              <a:rPr lang="en-GB" sz="2400" b="1" dirty="0"/>
              <a:t>Divine wisdom and human words</a:t>
            </a:r>
            <a:endParaRPr lang="en-US" sz="2400" b="1" dirty="0"/>
          </a:p>
          <a:p>
            <a:r>
              <a:rPr lang="en-GB" sz="2400" dirty="0"/>
              <a:t>Prophet Muhammad was the channel through which God spoke. </a:t>
            </a:r>
          </a:p>
          <a:p>
            <a:r>
              <a:rPr lang="en-GB" sz="2400" dirty="0"/>
              <a:t>Muslims make a clear distinction between the Divine revelation (recorded in the the Qur’an) and the human words of the Prophet Muhammad (preserved in the Hadith).</a:t>
            </a:r>
            <a:endParaRPr lang="en-US" sz="2400" dirty="0"/>
          </a:p>
          <a:p>
            <a:r>
              <a:rPr lang="en-GB" sz="2400" dirty="0"/>
              <a:t> </a:t>
            </a:r>
            <a:endParaRPr lang="en-US" sz="2400" dirty="0"/>
          </a:p>
          <a:p>
            <a:r>
              <a:rPr lang="en-GB" sz="2400" b="1" dirty="0"/>
              <a:t>God’s message</a:t>
            </a:r>
            <a:endParaRPr lang="en-US" sz="2400" dirty="0"/>
          </a:p>
          <a:p>
            <a:r>
              <a:rPr lang="en-GB" sz="2400" dirty="0"/>
              <a:t>“For each period is a Book revealed”. (Qur’an 13:38)</a:t>
            </a:r>
          </a:p>
          <a:p>
            <a:r>
              <a:rPr lang="en-GB" sz="2400" dirty="0"/>
              <a:t>Qur’an: every generation has been given its own prophet, bringing God's message in a book. </a:t>
            </a:r>
          </a:p>
          <a:p>
            <a:r>
              <a:rPr lang="en-GB" sz="2400" dirty="0"/>
              <a:t>Prophet Muhammad’s message is the same message as had been preached by all the prophets back to Adam: the need to worship the one, true God, who will be the Judge of all.</a:t>
            </a:r>
            <a:endParaRPr lang="en-US" sz="2400" dirty="0"/>
          </a:p>
          <a:p>
            <a:r>
              <a:rPr lang="en-GB" sz="2400" dirty="0"/>
              <a:t>“We send the messengers only to give good news and to warn”. Qur’an 6:48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8893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35951" y="576823"/>
            <a:ext cx="2028497" cy="7102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118673" y="1624870"/>
            <a:ext cx="1942263" cy="7728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4777105" y="1651688"/>
            <a:ext cx="2028822" cy="7203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238012" y="3729992"/>
            <a:ext cx="2463478" cy="870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052441" y="1624869"/>
            <a:ext cx="2053702" cy="7849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507238" y="2629133"/>
            <a:ext cx="2091559" cy="8042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491" y="1311561"/>
            <a:ext cx="1" cy="156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089805" y="1468350"/>
            <a:ext cx="267464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3" idx="0"/>
          </p:cNvCxnSpPr>
          <p:nvPr/>
        </p:nvCxnSpPr>
        <p:spPr>
          <a:xfrm flipH="1">
            <a:off x="3089804" y="1443597"/>
            <a:ext cx="12540" cy="181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64447" y="1468349"/>
            <a:ext cx="0" cy="203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94115" y="601307"/>
            <a:ext cx="191216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Abdul </a:t>
            </a:r>
            <a:r>
              <a:rPr lang="en-GB" b="1" dirty="0" err="1"/>
              <a:t>Mutalib</a:t>
            </a:r>
            <a:endParaRPr lang="en-GB" b="1" dirty="0"/>
          </a:p>
          <a:p>
            <a:r>
              <a:rPr lang="en-GB" sz="1600" dirty="0"/>
              <a:t>(M’s Grandfather)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46892" y="1634800"/>
            <a:ext cx="194226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Abu </a:t>
            </a:r>
            <a:r>
              <a:rPr lang="en-GB" b="1" dirty="0" err="1"/>
              <a:t>Tallib</a:t>
            </a:r>
            <a:endParaRPr lang="en-GB" b="1" dirty="0"/>
          </a:p>
          <a:p>
            <a:r>
              <a:rPr lang="en-GB" sz="1600" dirty="0"/>
              <a:t>(M’s Uncle)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10126" y="1656701"/>
            <a:ext cx="15339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Abdullah</a:t>
            </a:r>
          </a:p>
          <a:p>
            <a:r>
              <a:rPr lang="en-GB" sz="1600" dirty="0"/>
              <a:t>(M’s Father)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21518" y="3719686"/>
            <a:ext cx="24676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Ali</a:t>
            </a:r>
          </a:p>
          <a:p>
            <a:r>
              <a:rPr lang="en-GB" sz="1600" dirty="0"/>
              <a:t>(M’s cousin and son-in-law)</a:t>
            </a:r>
          </a:p>
          <a:p>
            <a:r>
              <a:rPr lang="en-GB" sz="1600" dirty="0">
                <a:solidFill>
                  <a:srgbClr val="FF0000"/>
                </a:solidFill>
              </a:rPr>
              <a:t>(First Imam)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62892" y="1641311"/>
            <a:ext cx="19128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Amina</a:t>
            </a:r>
          </a:p>
          <a:p>
            <a:r>
              <a:rPr lang="en-GB" sz="1600" dirty="0"/>
              <a:t>(M’s mother)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43889" y="2873743"/>
            <a:ext cx="1991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Muhammad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38342" y="3719710"/>
            <a:ext cx="2243227" cy="870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4028669" y="2688530"/>
            <a:ext cx="2139549" cy="7540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3278037" y="5182738"/>
            <a:ext cx="2333984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989612" y="5182738"/>
            <a:ext cx="2179225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4196453" y="2762987"/>
            <a:ext cx="187179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Khadijah</a:t>
            </a:r>
          </a:p>
          <a:p>
            <a:r>
              <a:rPr lang="en-GB" sz="1600" dirty="0"/>
              <a:t>(M’s first wife)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10464" y="3787610"/>
            <a:ext cx="20910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Fatima</a:t>
            </a:r>
          </a:p>
          <a:p>
            <a:r>
              <a:rPr lang="en-GB" sz="1600" dirty="0"/>
              <a:t>(M’s daughter)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51933" y="5182738"/>
            <a:ext cx="18512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Hassan</a:t>
            </a:r>
          </a:p>
          <a:p>
            <a:r>
              <a:rPr lang="en-GB" sz="1600" dirty="0"/>
              <a:t>(M’s grandson)</a:t>
            </a:r>
          </a:p>
          <a:p>
            <a:r>
              <a:rPr lang="en-GB" sz="1600" dirty="0">
                <a:solidFill>
                  <a:srgbClr val="FF0000"/>
                </a:solidFill>
              </a:rPr>
              <a:t>(Second Imam)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40127" y="5249799"/>
            <a:ext cx="19654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Hussain</a:t>
            </a:r>
          </a:p>
          <a:p>
            <a:r>
              <a:rPr lang="en-GB" sz="1600" dirty="0"/>
              <a:t>(M’s grandson)</a:t>
            </a:r>
          </a:p>
          <a:p>
            <a:r>
              <a:rPr lang="en-GB" sz="1600" dirty="0">
                <a:solidFill>
                  <a:srgbClr val="FF0000"/>
                </a:solidFill>
              </a:rPr>
              <a:t>(Third Imam)</a:t>
            </a:r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6896100" y="2256864"/>
            <a:ext cx="1" cy="372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785773" y="1794079"/>
            <a:ext cx="20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=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3979" y="62486"/>
            <a:ext cx="1025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Prophet Muhammad’s Family Tree </a:t>
            </a:r>
            <a:r>
              <a:rPr lang="en-GB" sz="2400" b="1" dirty="0">
                <a:solidFill>
                  <a:srgbClr val="FF0000"/>
                </a:solidFill>
              </a:rPr>
              <a:t>(</a:t>
            </a:r>
            <a:r>
              <a:rPr lang="en-GB" sz="2400" b="1" dirty="0" err="1">
                <a:solidFill>
                  <a:srgbClr val="FF0000"/>
                </a:solidFill>
              </a:rPr>
              <a:t>Ahl</a:t>
            </a:r>
            <a:r>
              <a:rPr lang="en-GB" sz="2400" b="1" dirty="0">
                <a:solidFill>
                  <a:srgbClr val="FF0000"/>
                </a:solidFill>
              </a:rPr>
              <a:t> al-Bayt: the Family of the House)</a:t>
            </a:r>
          </a:p>
        </p:txBody>
      </p:sp>
      <p:sp>
        <p:nvSpPr>
          <p:cNvPr id="58" name="TextBox 57"/>
          <p:cNvSpPr txBox="1"/>
          <p:nvPr/>
        </p:nvSpPr>
        <p:spPr>
          <a:xfrm flipH="1">
            <a:off x="6168099" y="2833262"/>
            <a:ext cx="402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=</a:t>
            </a:r>
          </a:p>
        </p:txBody>
      </p:sp>
      <p:cxnSp>
        <p:nvCxnSpPr>
          <p:cNvPr id="60" name="Straight Connector 59"/>
          <p:cNvCxnSpPr>
            <a:cxnSpLocks/>
            <a:stCxn id="58" idx="2"/>
          </p:cNvCxnSpPr>
          <p:nvPr/>
        </p:nvCxnSpPr>
        <p:spPr>
          <a:xfrm>
            <a:off x="6369267" y="3202594"/>
            <a:ext cx="0" cy="4917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3551933" y="2397729"/>
            <a:ext cx="0" cy="1296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794376" y="3907806"/>
            <a:ext cx="231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=</a:t>
            </a:r>
          </a:p>
        </p:txBody>
      </p:sp>
      <p:cxnSp>
        <p:nvCxnSpPr>
          <p:cNvPr id="72" name="Straight Connector 71"/>
          <p:cNvCxnSpPr/>
          <p:nvPr/>
        </p:nvCxnSpPr>
        <p:spPr>
          <a:xfrm>
            <a:off x="5825193" y="4485093"/>
            <a:ext cx="0" cy="496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4309241" y="4981903"/>
            <a:ext cx="285365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4309241" y="5016700"/>
            <a:ext cx="0" cy="182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162891" y="4981904"/>
            <a:ext cx="0" cy="20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2575034" y="6379779"/>
            <a:ext cx="336332" cy="2837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TextBox 82"/>
          <p:cNvSpPr txBox="1"/>
          <p:nvPr/>
        </p:nvSpPr>
        <p:spPr>
          <a:xfrm>
            <a:off x="3195145" y="6379779"/>
            <a:ext cx="2416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= Shi’a beliefs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51F9C50-AE25-0B45-B9CD-885180D72C81}"/>
              </a:ext>
            </a:extLst>
          </p:cNvPr>
          <p:cNvSpPr txBox="1"/>
          <p:nvPr/>
        </p:nvSpPr>
        <p:spPr>
          <a:xfrm>
            <a:off x="9448968" y="2147916"/>
            <a:ext cx="2183842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Abu Bakr</a:t>
            </a:r>
          </a:p>
          <a:p>
            <a:r>
              <a:rPr lang="en-GB" sz="1600" dirty="0"/>
              <a:t>(M’s closest companion)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F22C1CC-C5A2-894C-9BCF-2533C4703CE2}"/>
              </a:ext>
            </a:extLst>
          </p:cNvPr>
          <p:cNvSpPr/>
          <p:nvPr/>
        </p:nvSpPr>
        <p:spPr>
          <a:xfrm>
            <a:off x="9374536" y="2046653"/>
            <a:ext cx="2179565" cy="8042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D441DAD-ADE5-024D-ABA2-137AFF65A9D4}"/>
              </a:ext>
            </a:extLst>
          </p:cNvPr>
          <p:cNvSpPr/>
          <p:nvPr/>
        </p:nvSpPr>
        <p:spPr>
          <a:xfrm>
            <a:off x="8872321" y="3050979"/>
            <a:ext cx="2202465" cy="8042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A0B1A77-895E-B04E-B249-755ECA7B7823}"/>
              </a:ext>
            </a:extLst>
          </p:cNvPr>
          <p:cNvSpPr txBox="1"/>
          <p:nvPr/>
        </p:nvSpPr>
        <p:spPr>
          <a:xfrm>
            <a:off x="8985551" y="3122723"/>
            <a:ext cx="22158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Aisha </a:t>
            </a:r>
          </a:p>
          <a:p>
            <a:r>
              <a:rPr lang="en-GB" sz="1600" dirty="0"/>
              <a:t>(one of M’s later wives)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0A00336-AB4F-4D4C-BF47-A5F2B95C683E}"/>
              </a:ext>
            </a:extLst>
          </p:cNvPr>
          <p:cNvCxnSpPr>
            <a:cxnSpLocks/>
          </p:cNvCxnSpPr>
          <p:nvPr/>
        </p:nvCxnSpPr>
        <p:spPr>
          <a:xfrm flipV="1">
            <a:off x="10254229" y="2850859"/>
            <a:ext cx="0" cy="184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CEDFD88-B21F-DF4A-8EA3-510A52AE111B}"/>
              </a:ext>
            </a:extLst>
          </p:cNvPr>
          <p:cNvSpPr txBox="1"/>
          <p:nvPr/>
        </p:nvSpPr>
        <p:spPr>
          <a:xfrm>
            <a:off x="8603591" y="3086003"/>
            <a:ext cx="236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633364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288758" y="813358"/>
          <a:ext cx="11646567" cy="595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7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86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Sunni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Shi’a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Qur’an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Qur’an is an earthly copy of a heavenly original.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en-GB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 interpret the Qur’an literally, as it is read.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Qur’an is not eternal, but was created by God as a guide for human beings. Everything in it has a hidden meaning to be interpreted by special religious leaders (Imams)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Shahadah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(statement of belief)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“I bear witness that there is no god but God, and Muhammad is the Prophet of God”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Shi’as say the same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Shahadah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 Sunnis, but they add the phrase: “and I bear witness that Ali was the friend of God”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Salah (prayer)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Five prayer times every day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 pray three times a day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Zakah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(giving)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 pay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zakah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the State (government)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Pay zakat to religious leaders</a:t>
                      </a:r>
                      <a:r>
                        <a:rPr lang="en-GB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also pay an additional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khums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tax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Sawm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(fasting)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Fasting during Ramadan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Shi’as fast the same way, but they also spend three days during Ramadan mourning the death of Ali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Hajj (pilgrimage)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Pilgrimage to Makkah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Shi’as are expected to go on Hajj, but they also go on pilgrimage to other sites sacred to the Shi’a tradition (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eg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Karbala)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Prophethood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Risalah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Sunnis believe that Muhammad was the final prophet.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Nubuwwah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Like Sunnis, Shi’as believe that Muhammad was the last prophet, but they also believe that there have been 12 infallible Imams since Muhammad’s death.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1894" y="32084"/>
            <a:ext cx="1025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Key similarities and differences between Sunni and Shi’a beliefs and practices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028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60421" y="174234"/>
          <a:ext cx="11887200" cy="6643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0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58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Sunni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Shi’a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appearance of the Mahdi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Mahdi is the “guided one” who will come on the Day of Judgement</a:t>
                      </a:r>
                      <a:r>
                        <a:rPr lang="en-GB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Isa (Jesus), to rid the world of evil.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Shi’as too are awaiting the Mahdi, who will come on the Last Day, but they believe his identity will be revealed as the Hidden (or 12</a:t>
                      </a:r>
                      <a:r>
                        <a:rPr lang="en-GB" sz="18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Imam.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Festivals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Id-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ul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Adha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Id-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ul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Fitr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addition, Shi’as celebrate Ashura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Qadr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(predestination)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God has set out a plan or destiny for all things.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Many reject predestination, saying that God cannot be responsible for evil. Humans have free will.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Required lineage for ruler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 be any practising Muslim chosen by the</a:t>
                      </a:r>
                      <a:r>
                        <a:rPr lang="en-GB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ummah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Must be male child from lineage of Ali and Fatimah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4221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Imam (leadership)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imam is a leader chosen by the community. He is an ordinary man with strong faith in Qur’an and Sunnah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Imam is a holy figure, a divine guide,</a:t>
                      </a:r>
                      <a:r>
                        <a:rPr lang="en-GB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only legitimate interpreters of the Qur’an,</a:t>
                      </a:r>
                      <a:r>
                        <a:rPr lang="en-GB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political and spiritual successors of Prophet Muhammad.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View on the personality of Imam Ali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Considered as a 'Lion of God', the first male convert to Islam, and a warrior champion of the faith.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Prophet said: “Exemption from the Hellfire comes with love for Ali (A.S).”; “Of whomever I was master, Ali (A.S) is his master.”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Continuation of authoritative revelation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No, authoritative revelation ended with Prophet Muhammad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Partially true. Imams are considered divinely guided. The purpose is the explain and safeguard the current faith and its esoteric meaning.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Angels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God created angels from light. They do not have their own free will and always obey the commandments of God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Angels obey God’s commandments. They have limited free will, though no drive to sin.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6062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1" y="0"/>
            <a:ext cx="6166168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Islam resources</a:t>
            </a:r>
            <a:endParaRPr lang="en-GB" sz="2000" dirty="0"/>
          </a:p>
          <a:p>
            <a:r>
              <a:rPr lang="en-GB" sz="2000" dirty="0" err="1"/>
              <a:t>Zameer</a:t>
            </a:r>
            <a:r>
              <a:rPr lang="en-GB" sz="2000" dirty="0"/>
              <a:t> Hussain video: Crash course in Shi’a Islam</a:t>
            </a:r>
          </a:p>
          <a:p>
            <a:r>
              <a:rPr lang="en-GB" sz="2000" dirty="0">
                <a:hlinkClick r:id="rId2"/>
              </a:rPr>
              <a:t>https://sites.google.com/site/londonrehub/video-2016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True Tube resources</a:t>
            </a:r>
          </a:p>
          <a:p>
            <a:r>
              <a:rPr lang="en-GB" sz="2000" dirty="0">
                <a:hlinkClick r:id="rId3" invalidUrl="https://www.truetube.co.uk/list?content types=films&amp;page=1&amp;search=Islam&amp;keystages=key stage 4&amp;"/>
              </a:rPr>
              <a:t>https://www.truetube.co.uk/list?content%20types=films&amp;page=1&amp;search=Islam&amp;keystages=key%20stage%204&amp;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Native </a:t>
            </a:r>
            <a:r>
              <a:rPr lang="en-GB" sz="2000" dirty="0" err="1"/>
              <a:t>Deen</a:t>
            </a:r>
            <a:r>
              <a:rPr lang="en-GB" sz="2000" dirty="0"/>
              <a:t>: Mercy to Mankind</a:t>
            </a:r>
          </a:p>
          <a:p>
            <a:r>
              <a:rPr lang="en-GB" sz="2000" dirty="0">
                <a:hlinkClick r:id="rId4"/>
              </a:rPr>
              <a:t>https://www.youtube.com/watch?v=Go71P2UPgkc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The long, short story: Islam</a:t>
            </a:r>
          </a:p>
          <a:p>
            <a:r>
              <a:rPr lang="en-GB" sz="2000" dirty="0">
                <a:hlinkClick r:id="rId5"/>
              </a:rPr>
              <a:t>https://www.youtube.com/watch?v=8os1SL-9vRs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Bible or Qur’an? (watch out for the bad language!)</a:t>
            </a:r>
          </a:p>
          <a:p>
            <a:r>
              <a:rPr lang="en-GB" sz="2000" dirty="0">
                <a:hlinkClick r:id="rId6"/>
              </a:rPr>
              <a:t>https://www.youtube.com/watch?v=lX0Zt0ODrEA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Dr Chris </a:t>
            </a:r>
            <a:r>
              <a:rPr lang="en-GB" sz="2000" dirty="0" err="1"/>
              <a:t>Hewer</a:t>
            </a:r>
            <a:endParaRPr lang="en-GB" sz="2000" dirty="0"/>
          </a:p>
          <a:p>
            <a:r>
              <a:rPr lang="en-GB" sz="2000" dirty="0">
                <a:hlinkClick r:id="rId7"/>
              </a:rPr>
              <a:t>https://www.youtube.com/watch?v=5yzrcdyTBHU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Ashura in Manchester</a:t>
            </a:r>
            <a:endParaRPr lang="en-GB" sz="2000" dirty="0">
              <a:hlinkClick r:id="rId8"/>
            </a:endParaRPr>
          </a:p>
          <a:p>
            <a:r>
              <a:rPr lang="en-GB" sz="2000" dirty="0">
                <a:hlinkClick r:id="rId8"/>
              </a:rPr>
              <a:t>https://www.youtube.com/watch?v=LaWtr10b1es</a:t>
            </a:r>
            <a:endParaRPr lang="en-GB" sz="2000" dirty="0"/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7555" y="195469"/>
            <a:ext cx="2535464" cy="34289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26034" y="3624453"/>
            <a:ext cx="490061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GCSE Religious Studies, Shi’a Islam: Beliefs and Practices by </a:t>
            </a:r>
            <a:r>
              <a:rPr lang="en-GB" sz="2000" dirty="0" err="1"/>
              <a:t>Zameer</a:t>
            </a:r>
            <a:r>
              <a:rPr lang="en-GB" sz="2000" dirty="0"/>
              <a:t> Hussain </a:t>
            </a:r>
            <a:r>
              <a:rPr lang="en-GB" sz="2000" dirty="0">
                <a:hlinkClick r:id="rId10"/>
              </a:rPr>
              <a:t>re@alkhoei.org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44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</TotalTime>
  <Words>1911</Words>
  <Application>Microsoft Macintosh PowerPoint</Application>
  <PresentationFormat>Widescreen</PresentationFormat>
  <Paragraphs>283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Pawson</dc:creator>
  <cp:lastModifiedBy>Ed Pawson</cp:lastModifiedBy>
  <cp:revision>221</cp:revision>
  <dcterms:created xsi:type="dcterms:W3CDTF">2015-12-11T14:10:37Z</dcterms:created>
  <dcterms:modified xsi:type="dcterms:W3CDTF">2018-06-28T09:59:20Z</dcterms:modified>
</cp:coreProperties>
</file>