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72" r:id="rId4"/>
    <p:sldId id="274" r:id="rId5"/>
    <p:sldId id="259" r:id="rId6"/>
    <p:sldId id="260" r:id="rId7"/>
    <p:sldId id="275" r:id="rId8"/>
    <p:sldId id="266" r:id="rId9"/>
    <p:sldId id="264" r:id="rId10"/>
    <p:sldId id="271" r:id="rId11"/>
    <p:sldId id="263" r:id="rId12"/>
    <p:sldId id="273" r:id="rId13"/>
    <p:sldId id="282" r:id="rId14"/>
    <p:sldId id="267" r:id="rId15"/>
    <p:sldId id="268" r:id="rId16"/>
    <p:sldId id="269" r:id="rId17"/>
    <p:sldId id="270" r:id="rId18"/>
    <p:sldId id="277" r:id="rId19"/>
    <p:sldId id="278" r:id="rId20"/>
    <p:sldId id="276" r:id="rId21"/>
    <p:sldId id="281"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9" autoAdjust="0"/>
    <p:restoredTop sz="94660"/>
  </p:normalViewPr>
  <p:slideViewPr>
    <p:cSldViewPr snapToGrid="0">
      <p:cViewPr varScale="1">
        <p:scale>
          <a:sx n="66" d="100"/>
          <a:sy n="66" d="100"/>
        </p:scale>
        <p:origin x="200"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7C7ECE0-5793-4868-B1BE-7365C3CA62F5}"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0B5F0F-FCA1-4F66-B1A2-116FB357F5E1}" type="slidenum">
              <a:rPr lang="en-GB" smtClean="0"/>
              <a:t>‹#›</a:t>
            </a:fld>
            <a:endParaRPr lang="en-GB"/>
          </a:p>
        </p:txBody>
      </p:sp>
    </p:spTree>
    <p:extLst>
      <p:ext uri="{BB962C8B-B14F-4D97-AF65-F5344CB8AC3E}">
        <p14:creationId xmlns:p14="http://schemas.microsoft.com/office/powerpoint/2010/main" val="2445609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C7ECE0-5793-4868-B1BE-7365C3CA62F5}"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0B5F0F-FCA1-4F66-B1A2-116FB357F5E1}" type="slidenum">
              <a:rPr lang="en-GB" smtClean="0"/>
              <a:t>‹#›</a:t>
            </a:fld>
            <a:endParaRPr lang="en-GB"/>
          </a:p>
        </p:txBody>
      </p:sp>
    </p:spTree>
    <p:extLst>
      <p:ext uri="{BB962C8B-B14F-4D97-AF65-F5344CB8AC3E}">
        <p14:creationId xmlns:p14="http://schemas.microsoft.com/office/powerpoint/2010/main" val="2837726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C7ECE0-5793-4868-B1BE-7365C3CA62F5}"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0B5F0F-FCA1-4F66-B1A2-116FB357F5E1}" type="slidenum">
              <a:rPr lang="en-GB" smtClean="0"/>
              <a:t>‹#›</a:t>
            </a:fld>
            <a:endParaRPr lang="en-GB"/>
          </a:p>
        </p:txBody>
      </p:sp>
    </p:spTree>
    <p:extLst>
      <p:ext uri="{BB962C8B-B14F-4D97-AF65-F5344CB8AC3E}">
        <p14:creationId xmlns:p14="http://schemas.microsoft.com/office/powerpoint/2010/main" val="354021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7C7ECE0-5793-4868-B1BE-7365C3CA62F5}" type="datetimeFigureOut">
              <a:rPr lang="en-GB" smtClean="0"/>
              <a:t>27/06/2018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0B5F0F-FCA1-4F66-B1A2-116FB357F5E1}" type="slidenum">
              <a:rPr lang="en-GB" smtClean="0"/>
              <a:t>‹#›</a:t>
            </a:fld>
            <a:endParaRPr lang="en-GB"/>
          </a:p>
        </p:txBody>
      </p:sp>
    </p:spTree>
    <p:extLst>
      <p:ext uri="{BB962C8B-B14F-4D97-AF65-F5344CB8AC3E}">
        <p14:creationId xmlns:p14="http://schemas.microsoft.com/office/powerpoint/2010/main" val="3677393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7C7ECE0-5793-4868-B1BE-7365C3CA62F5}" type="datetimeFigureOut">
              <a:rPr lang="en-GB" smtClean="0"/>
              <a:t>27/06/2018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C0B5F0F-FCA1-4F66-B1A2-116FB357F5E1}" type="slidenum">
              <a:rPr lang="en-GB" smtClean="0"/>
              <a:t>‹#›</a:t>
            </a:fld>
            <a:endParaRPr lang="en-GB"/>
          </a:p>
        </p:txBody>
      </p:sp>
    </p:spTree>
    <p:extLst>
      <p:ext uri="{BB962C8B-B14F-4D97-AF65-F5344CB8AC3E}">
        <p14:creationId xmlns:p14="http://schemas.microsoft.com/office/powerpoint/2010/main" val="1568501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7C7ECE0-5793-4868-B1BE-7365C3CA62F5}" type="datetimeFigureOut">
              <a:rPr lang="en-GB" smtClean="0"/>
              <a:t>27/06/2018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C0B5F0F-FCA1-4F66-B1A2-116FB357F5E1}" type="slidenum">
              <a:rPr lang="en-GB" smtClean="0"/>
              <a:t>‹#›</a:t>
            </a:fld>
            <a:endParaRPr lang="en-GB"/>
          </a:p>
        </p:txBody>
      </p:sp>
    </p:spTree>
    <p:extLst>
      <p:ext uri="{BB962C8B-B14F-4D97-AF65-F5344CB8AC3E}">
        <p14:creationId xmlns:p14="http://schemas.microsoft.com/office/powerpoint/2010/main" val="198945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C7ECE0-5793-4868-B1BE-7365C3CA62F5}" type="datetimeFigureOut">
              <a:rPr lang="en-GB" smtClean="0"/>
              <a:t>27/06/2018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C0B5F0F-FCA1-4F66-B1A2-116FB357F5E1}" type="slidenum">
              <a:rPr lang="en-GB" smtClean="0"/>
              <a:t>‹#›</a:t>
            </a:fld>
            <a:endParaRPr lang="en-GB"/>
          </a:p>
        </p:txBody>
      </p:sp>
    </p:spTree>
    <p:extLst>
      <p:ext uri="{BB962C8B-B14F-4D97-AF65-F5344CB8AC3E}">
        <p14:creationId xmlns:p14="http://schemas.microsoft.com/office/powerpoint/2010/main" val="1956279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C7ECE0-5793-4868-B1BE-7365C3CA62F5}" type="datetimeFigureOut">
              <a:rPr lang="en-GB" smtClean="0"/>
              <a:t>27/06/2018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0B5F0F-FCA1-4F66-B1A2-116FB357F5E1}" type="slidenum">
              <a:rPr lang="en-GB" smtClean="0"/>
              <a:t>‹#›</a:t>
            </a:fld>
            <a:endParaRPr lang="en-GB"/>
          </a:p>
        </p:txBody>
      </p:sp>
    </p:spTree>
    <p:extLst>
      <p:ext uri="{BB962C8B-B14F-4D97-AF65-F5344CB8AC3E}">
        <p14:creationId xmlns:p14="http://schemas.microsoft.com/office/powerpoint/2010/main" val="32095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C7ECE0-5793-4868-B1BE-7365C3CA62F5}" type="datetimeFigureOut">
              <a:rPr lang="en-GB" smtClean="0"/>
              <a:t>27/06/2018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0B5F0F-FCA1-4F66-B1A2-116FB357F5E1}" type="slidenum">
              <a:rPr lang="en-GB" smtClean="0"/>
              <a:t>‹#›</a:t>
            </a:fld>
            <a:endParaRPr lang="en-GB"/>
          </a:p>
        </p:txBody>
      </p:sp>
    </p:spTree>
    <p:extLst>
      <p:ext uri="{BB962C8B-B14F-4D97-AF65-F5344CB8AC3E}">
        <p14:creationId xmlns:p14="http://schemas.microsoft.com/office/powerpoint/2010/main" val="3636870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C7ECE0-5793-4868-B1BE-7365C3CA62F5}"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0B5F0F-FCA1-4F66-B1A2-116FB357F5E1}" type="slidenum">
              <a:rPr lang="en-GB" smtClean="0"/>
              <a:t>‹#›</a:t>
            </a:fld>
            <a:endParaRPr lang="en-GB"/>
          </a:p>
        </p:txBody>
      </p:sp>
    </p:spTree>
    <p:extLst>
      <p:ext uri="{BB962C8B-B14F-4D97-AF65-F5344CB8AC3E}">
        <p14:creationId xmlns:p14="http://schemas.microsoft.com/office/powerpoint/2010/main" val="3608183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C7ECE0-5793-4868-B1BE-7365C3CA62F5}"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0B5F0F-FCA1-4F66-B1A2-116FB357F5E1}" type="slidenum">
              <a:rPr lang="en-GB" smtClean="0"/>
              <a:t>‹#›</a:t>
            </a:fld>
            <a:endParaRPr lang="en-GB"/>
          </a:p>
        </p:txBody>
      </p:sp>
    </p:spTree>
    <p:extLst>
      <p:ext uri="{BB962C8B-B14F-4D97-AF65-F5344CB8AC3E}">
        <p14:creationId xmlns:p14="http://schemas.microsoft.com/office/powerpoint/2010/main" val="1417012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C7ECE0-5793-4868-B1BE-7365C3CA62F5}" type="datetimeFigureOut">
              <a:rPr lang="en-GB" smtClean="0"/>
              <a:t>27/06/2018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0B5F0F-FCA1-4F66-B1A2-116FB357F5E1}" type="slidenum">
              <a:rPr lang="en-GB" smtClean="0"/>
              <a:t>‹#›</a:t>
            </a:fld>
            <a:endParaRPr lang="en-GB"/>
          </a:p>
        </p:txBody>
      </p:sp>
    </p:spTree>
    <p:extLst>
      <p:ext uri="{BB962C8B-B14F-4D97-AF65-F5344CB8AC3E}">
        <p14:creationId xmlns:p14="http://schemas.microsoft.com/office/powerpoint/2010/main" val="762150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bristol.anglican.org/documents/re-agreed-syllabus-wiltshire/" TargetMode="External"/><Relationship Id="rId2" Type="http://schemas.openxmlformats.org/officeDocument/2006/relationships/hyperlink" Target="http://www.awarenessmysteryvalue.org/" TargetMode="External"/><Relationship Id="rId1" Type="http://schemas.openxmlformats.org/officeDocument/2006/relationships/slideLayout" Target="../slideLayouts/slideLayout4.xml"/><Relationship Id="rId5" Type="http://schemas.openxmlformats.org/officeDocument/2006/relationships/image" Target="../media/image19.jpg"/><Relationship Id="rId4" Type="http://schemas.openxmlformats.org/officeDocument/2006/relationships/hyperlink" Target="http://www.amvsomerset.org.uk/"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b="1" dirty="0">
                <a:effectLst/>
                <a:latin typeface="Calibri" panose="020F0502020204030204" pitchFamily="34" charset="0"/>
                <a:ea typeface="Calibri" panose="020F0502020204030204" pitchFamily="34" charset="0"/>
                <a:cs typeface="Times New Roman" panose="02020603050405020304" pitchFamily="18" charset="0"/>
              </a:rPr>
              <a:t>Promoting religious literacy in secondary RE classrooms</a:t>
            </a:r>
            <a:endParaRPr lang="en-GB" dirty="0"/>
          </a:p>
        </p:txBody>
      </p:sp>
      <p:sp>
        <p:nvSpPr>
          <p:cNvPr id="5" name="Subtitle 4"/>
          <p:cNvSpPr>
            <a:spLocks noGrp="1"/>
          </p:cNvSpPr>
          <p:nvPr>
            <p:ph type="subTitle" idx="1"/>
          </p:nvPr>
        </p:nvSpPr>
        <p:spPr/>
        <p:txBody>
          <a:bodyPr/>
          <a:lstStyle/>
          <a:p>
            <a:r>
              <a:rPr lang="en-GB" dirty="0"/>
              <a:t>Janet Orchard, University of Bristol</a:t>
            </a:r>
          </a:p>
        </p:txBody>
      </p:sp>
    </p:spTree>
    <p:extLst>
      <p:ext uri="{BB962C8B-B14F-4D97-AF65-F5344CB8AC3E}">
        <p14:creationId xmlns:p14="http://schemas.microsoft.com/office/powerpoint/2010/main" val="249323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Aims of the session?</a:t>
            </a:r>
          </a:p>
        </p:txBody>
      </p:sp>
      <p:sp>
        <p:nvSpPr>
          <p:cNvPr id="3" name="Content Placeholder 2"/>
          <p:cNvSpPr>
            <a:spLocks noGrp="1"/>
          </p:cNvSpPr>
          <p:nvPr>
            <p:ph sz="half" idx="1"/>
          </p:nvPr>
        </p:nvSpPr>
        <p:spPr/>
        <p:txBody>
          <a:bodyPr>
            <a:normAutofit fontScale="92500" lnSpcReduction="10000"/>
          </a:bodyPr>
          <a:lstStyle/>
          <a:p>
            <a:r>
              <a:rPr lang="en-GB" dirty="0"/>
              <a:t>Why promote religious literacy?</a:t>
            </a:r>
          </a:p>
          <a:p>
            <a:endParaRPr lang="en-GB" dirty="0"/>
          </a:p>
          <a:p>
            <a:r>
              <a:rPr lang="en-GB" dirty="0"/>
              <a:t>Consider the ‘academic turn’ in RE</a:t>
            </a:r>
          </a:p>
          <a:p>
            <a:pPr marL="0" indent="0">
              <a:buNone/>
            </a:pPr>
            <a:endParaRPr lang="en-GB" dirty="0"/>
          </a:p>
          <a:p>
            <a:r>
              <a:rPr lang="en-GB" dirty="0"/>
              <a:t>Are there ‘Big Ideas’ in RE on which religious literacy could be built?</a:t>
            </a:r>
          </a:p>
          <a:p>
            <a:endParaRPr lang="en-GB" dirty="0"/>
          </a:p>
          <a:p>
            <a:r>
              <a:rPr lang="en-GB" dirty="0"/>
              <a:t>What can this look like in the secondary RE classroom in your area?</a:t>
            </a:r>
          </a:p>
          <a:p>
            <a:pPr marL="0" indent="0">
              <a:buNone/>
            </a:pPr>
            <a:endParaRPr lang="en-GB"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37252" y="1825625"/>
            <a:ext cx="4451496" cy="4351338"/>
          </a:xfrm>
        </p:spPr>
      </p:pic>
    </p:spTree>
    <p:extLst>
      <p:ext uri="{BB962C8B-B14F-4D97-AF65-F5344CB8AC3E}">
        <p14:creationId xmlns:p14="http://schemas.microsoft.com/office/powerpoint/2010/main" val="3212325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My worry…………</a:t>
            </a:r>
          </a:p>
        </p:txBody>
      </p:sp>
      <p:sp>
        <p:nvSpPr>
          <p:cNvPr id="3" name="Content Placeholder 2"/>
          <p:cNvSpPr>
            <a:spLocks noGrp="1"/>
          </p:cNvSpPr>
          <p:nvPr>
            <p:ph sz="half" idx="1"/>
          </p:nvPr>
        </p:nvSpPr>
        <p:spPr/>
        <p:txBody>
          <a:bodyPr>
            <a:normAutofit/>
          </a:bodyPr>
          <a:lstStyle/>
          <a:p>
            <a:endParaRPr lang="en-GB" dirty="0"/>
          </a:p>
          <a:p>
            <a:r>
              <a:rPr lang="en-GB" dirty="0"/>
              <a:t>teachers do not perceive researchers as understanding what happens in the daily life of the classroom, therefore what researchers can contribute to practice is viewed with scepticism (</a:t>
            </a:r>
            <a:r>
              <a:rPr lang="en-GB" dirty="0" err="1"/>
              <a:t>Broekkamp</a:t>
            </a:r>
            <a:r>
              <a:rPr lang="en-GB" dirty="0"/>
              <a:t> &amp; van </a:t>
            </a:r>
            <a:r>
              <a:rPr lang="en-GB" dirty="0" err="1"/>
              <a:t>Hout</a:t>
            </a:r>
            <a:r>
              <a:rPr lang="en-GB" dirty="0"/>
              <a:t>-Wolters 2007). </a:t>
            </a: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296228" y="1825625"/>
            <a:ext cx="2933544" cy="4351338"/>
          </a:xfrm>
        </p:spPr>
      </p:pic>
    </p:spTree>
    <p:extLst>
      <p:ext uri="{BB962C8B-B14F-4D97-AF65-F5344CB8AC3E}">
        <p14:creationId xmlns:p14="http://schemas.microsoft.com/office/powerpoint/2010/main" val="3756455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Your expectations?</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59087" y="1690688"/>
            <a:ext cx="6865458" cy="5149090"/>
          </a:xfrm>
        </p:spPr>
      </p:pic>
    </p:spTree>
    <p:extLst>
      <p:ext uri="{BB962C8B-B14F-4D97-AF65-F5344CB8AC3E}">
        <p14:creationId xmlns:p14="http://schemas.microsoft.com/office/powerpoint/2010/main" val="1670329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Religious literacy is </a:t>
            </a:r>
          </a:p>
        </p:txBody>
      </p:sp>
      <p:sp>
        <p:nvSpPr>
          <p:cNvPr id="3" name="Content Placeholder 2"/>
          <p:cNvSpPr>
            <a:spLocks noGrp="1"/>
          </p:cNvSpPr>
          <p:nvPr>
            <p:ph sz="half" idx="1"/>
          </p:nvPr>
        </p:nvSpPr>
        <p:spPr/>
        <p:txBody>
          <a:bodyPr>
            <a:normAutofit fontScale="92500" lnSpcReduction="20000"/>
          </a:bodyPr>
          <a:lstStyle/>
          <a:p>
            <a:r>
              <a:rPr lang="en-GB" dirty="0"/>
              <a:t>Knowledge and understanding of religion, beliefs, practices, spiritual insights and secular world views</a:t>
            </a:r>
          </a:p>
          <a:p>
            <a:r>
              <a:rPr lang="en-GB" dirty="0"/>
              <a:t>Preparing pupils for twenty-first century life in a diverse world that is consciously inter-connected at a global level, 24/7 </a:t>
            </a:r>
          </a:p>
          <a:p>
            <a:r>
              <a:rPr lang="en-GB" dirty="0"/>
              <a:t>Communicating with fluency and understanding about religion and belief within that context</a:t>
            </a:r>
          </a:p>
          <a:p>
            <a:pPr lvl="1"/>
            <a:r>
              <a:rPr lang="en-GB" dirty="0"/>
              <a:t>Adapted from the Cambridgeshire, Northants, Peterborough and Rutland Agreed Syllabus for RE 2018</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19875" y="2196306"/>
            <a:ext cx="4286250" cy="3609975"/>
          </a:xfrm>
        </p:spPr>
      </p:pic>
    </p:spTree>
    <p:extLst>
      <p:ext uri="{BB962C8B-B14F-4D97-AF65-F5344CB8AC3E}">
        <p14:creationId xmlns:p14="http://schemas.microsoft.com/office/powerpoint/2010/main" val="3926765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value of religious literacy</a:t>
            </a:r>
          </a:p>
        </p:txBody>
      </p:sp>
      <p:sp>
        <p:nvSpPr>
          <p:cNvPr id="3" name="Content Placeholder 2"/>
          <p:cNvSpPr>
            <a:spLocks noGrp="1"/>
          </p:cNvSpPr>
          <p:nvPr>
            <p:ph sz="half" idx="1"/>
          </p:nvPr>
        </p:nvSpPr>
        <p:spPr/>
        <p:txBody>
          <a:bodyPr/>
          <a:lstStyle/>
          <a:p>
            <a:r>
              <a:rPr lang="en-GB" dirty="0"/>
              <a:t>Enables “children and young people to hold balanced and well-informed conversations about religion and belief” Kathryn Wright</a:t>
            </a:r>
          </a:p>
          <a:p>
            <a:endParaRPr lang="en-GB" dirty="0"/>
          </a:p>
          <a:p>
            <a:r>
              <a:rPr lang="en-GB" dirty="0"/>
              <a:t>Encourages children to live well, sufficiently clear in their own  beliefs and those of others</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951683"/>
            <a:ext cx="5181600" cy="4099221"/>
          </a:xfrm>
        </p:spPr>
      </p:pic>
    </p:spTree>
    <p:extLst>
      <p:ext uri="{BB962C8B-B14F-4D97-AF65-F5344CB8AC3E}">
        <p14:creationId xmlns:p14="http://schemas.microsoft.com/office/powerpoint/2010/main" val="2127840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Going beyond the reflexive?</a:t>
            </a:r>
          </a:p>
        </p:txBody>
      </p:sp>
      <p:sp>
        <p:nvSpPr>
          <p:cNvPr id="3" name="Content Placeholder 2"/>
          <p:cNvSpPr>
            <a:spLocks noGrp="1"/>
          </p:cNvSpPr>
          <p:nvPr>
            <p:ph sz="half" idx="1"/>
          </p:nvPr>
        </p:nvSpPr>
        <p:spPr/>
        <p:txBody>
          <a:bodyPr/>
          <a:lstStyle/>
          <a:p>
            <a:r>
              <a:rPr lang="en-GB" dirty="0"/>
              <a:t>How helpful is the C20 notion of ‘learning about and from’ religion in RE?</a:t>
            </a:r>
          </a:p>
          <a:p>
            <a:r>
              <a:rPr lang="en-GB" dirty="0"/>
              <a:t>Too much RE is poor quality and academically unchallenging (with honourable exceptions)</a:t>
            </a:r>
          </a:p>
          <a:p>
            <a:r>
              <a:rPr lang="en-GB" dirty="0"/>
              <a:t>Learning from religion may be indoctrinatory; not clear how be assessable AT2 is (….. So……)</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199878"/>
            <a:ext cx="5181600" cy="3602831"/>
          </a:xfrm>
        </p:spPr>
      </p:pic>
    </p:spTree>
    <p:extLst>
      <p:ext uri="{BB962C8B-B14F-4D97-AF65-F5344CB8AC3E}">
        <p14:creationId xmlns:p14="http://schemas.microsoft.com/office/powerpoint/2010/main" val="3334917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Academic turn in schooling since 2010   </a:t>
            </a:r>
          </a:p>
        </p:txBody>
      </p:sp>
      <p:sp>
        <p:nvSpPr>
          <p:cNvPr id="3" name="Content Placeholder 2"/>
          <p:cNvSpPr>
            <a:spLocks noGrp="1"/>
          </p:cNvSpPr>
          <p:nvPr>
            <p:ph sz="half" idx="1"/>
          </p:nvPr>
        </p:nvSpPr>
        <p:spPr/>
        <p:txBody>
          <a:bodyPr/>
          <a:lstStyle/>
          <a:p>
            <a:r>
              <a:rPr lang="en-GB" dirty="0"/>
              <a:t>‘Academic literacies’</a:t>
            </a:r>
          </a:p>
          <a:p>
            <a:r>
              <a:rPr lang="en-GB" dirty="0"/>
              <a:t>Powerful knowledge (Michael Young)</a:t>
            </a:r>
          </a:p>
          <a:p>
            <a:r>
              <a:rPr lang="en-GB" dirty="0"/>
              <a:t>About being able to make inferences in order to ‘read’ the world, ‘all that lies therein’ with meaning</a:t>
            </a:r>
          </a:p>
          <a:p>
            <a:r>
              <a:rPr lang="en-GB" dirty="0" err="1"/>
              <a:t>Inferentialism</a:t>
            </a:r>
            <a:r>
              <a:rPr lang="en-GB" dirty="0"/>
              <a:t>: what separates us from other ‘intelligent’ life forms</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999312"/>
            <a:ext cx="5181600" cy="4003963"/>
          </a:xfrm>
        </p:spPr>
      </p:pic>
    </p:spTree>
    <p:extLst>
      <p:ext uri="{BB962C8B-B14F-4D97-AF65-F5344CB8AC3E}">
        <p14:creationId xmlns:p14="http://schemas.microsoft.com/office/powerpoint/2010/main" val="3220373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Academic turn in RE: the challenges</a:t>
            </a:r>
          </a:p>
        </p:txBody>
      </p:sp>
      <p:sp>
        <p:nvSpPr>
          <p:cNvPr id="3" name="Content Placeholder 2"/>
          <p:cNvSpPr>
            <a:spLocks noGrp="1"/>
          </p:cNvSpPr>
          <p:nvPr>
            <p:ph sz="half" idx="1"/>
          </p:nvPr>
        </p:nvSpPr>
        <p:spPr/>
        <p:txBody>
          <a:bodyPr>
            <a:normAutofit fontScale="85000" lnSpcReduction="10000"/>
          </a:bodyPr>
          <a:lstStyle/>
          <a:p>
            <a:r>
              <a:rPr lang="en-GB" dirty="0"/>
              <a:t>We need to be well-informed to be religiously literate but so what? Who cares, apart from religious people?</a:t>
            </a:r>
          </a:p>
          <a:p>
            <a:r>
              <a:rPr lang="en-GB" dirty="0"/>
              <a:t>As numbers of religiously agnostic people increase, we cannot assume pupils will bring this from home (though some will); highly varied levels of religious literacy create differentiation and motivation issues </a:t>
            </a:r>
          </a:p>
          <a:p>
            <a:r>
              <a:rPr lang="en-GB" dirty="0"/>
              <a:t>Could be argued that removing religion from the public space entirely offers a better alternative response to the diversity problem</a:t>
            </a:r>
          </a:p>
          <a:p>
            <a:endParaRPr lang="en-GB" dirty="0"/>
          </a:p>
          <a:p>
            <a:endParaRPr lang="en-GB"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293435"/>
            <a:ext cx="5181600" cy="3415718"/>
          </a:xfrm>
        </p:spPr>
      </p:pic>
    </p:spTree>
    <p:extLst>
      <p:ext uri="{BB962C8B-B14F-4D97-AF65-F5344CB8AC3E}">
        <p14:creationId xmlns:p14="http://schemas.microsoft.com/office/powerpoint/2010/main" val="1531483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Responding to these challenges</a:t>
            </a:r>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705894"/>
            <a:ext cx="5181600" cy="2590800"/>
          </a:xfrm>
        </p:spPr>
      </p:pic>
      <p:sp>
        <p:nvSpPr>
          <p:cNvPr id="7" name="Content Placeholder 6"/>
          <p:cNvSpPr>
            <a:spLocks noGrp="1"/>
          </p:cNvSpPr>
          <p:nvPr>
            <p:ph sz="half" idx="2"/>
          </p:nvPr>
        </p:nvSpPr>
        <p:spPr/>
        <p:txBody>
          <a:bodyPr>
            <a:normAutofit fontScale="85000" lnSpcReduction="20000"/>
          </a:bodyPr>
          <a:lstStyle/>
          <a:p>
            <a:pPr marL="0" indent="0">
              <a:buNone/>
            </a:pPr>
            <a:r>
              <a:rPr lang="en-GB" dirty="0"/>
              <a:t>Actually quite a lot of people care about religion as a phenomenon, particularly when we think of the world as a whole and its inter-connectedness, </a:t>
            </a:r>
          </a:p>
          <a:p>
            <a:pPr marL="0" indent="0">
              <a:buNone/>
            </a:pPr>
            <a:endParaRPr lang="en-GB" dirty="0"/>
          </a:p>
          <a:p>
            <a:pPr marL="0" indent="0">
              <a:buNone/>
            </a:pPr>
            <a:r>
              <a:rPr lang="en-GB" dirty="0"/>
              <a:t>Approached dynamically and taught well, specialist RE teachers can motivate pupils to learn and differentiate properly</a:t>
            </a:r>
          </a:p>
          <a:p>
            <a:pPr marL="0" indent="0">
              <a:buNone/>
            </a:pPr>
            <a:endParaRPr lang="en-GB" dirty="0"/>
          </a:p>
          <a:p>
            <a:pPr marL="0" indent="0">
              <a:buNone/>
            </a:pPr>
            <a:r>
              <a:rPr lang="en-GB" dirty="0"/>
              <a:t>Desire to remove religion from the public square is not the panacea hard-line secularists would wish it to be. Better for democracy to include religion</a:t>
            </a:r>
          </a:p>
          <a:p>
            <a:pPr marL="0" indent="0">
              <a:buNone/>
            </a:pPr>
            <a:endParaRPr lang="en-GB" dirty="0"/>
          </a:p>
        </p:txBody>
      </p:sp>
    </p:spTree>
    <p:extLst>
      <p:ext uri="{BB962C8B-B14F-4D97-AF65-F5344CB8AC3E}">
        <p14:creationId xmlns:p14="http://schemas.microsoft.com/office/powerpoint/2010/main" val="135792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Pause for thought</a:t>
            </a:r>
          </a:p>
        </p:txBody>
      </p:sp>
      <p:sp>
        <p:nvSpPr>
          <p:cNvPr id="3" name="Content Placeholder 2"/>
          <p:cNvSpPr>
            <a:spLocks noGrp="1"/>
          </p:cNvSpPr>
          <p:nvPr>
            <p:ph sz="half" idx="1"/>
          </p:nvPr>
        </p:nvSpPr>
        <p:spPr/>
        <p:txBody>
          <a:bodyPr>
            <a:normAutofit/>
          </a:bodyPr>
          <a:lstStyle/>
          <a:p>
            <a:endParaRPr lang="en-GB" dirty="0"/>
          </a:p>
          <a:p>
            <a:r>
              <a:rPr lang="en-GB" dirty="0"/>
              <a:t>What strategies do you find effective in promoting religious literacy in your classroom?</a:t>
            </a:r>
          </a:p>
          <a:p>
            <a:r>
              <a:rPr lang="en-GB" dirty="0"/>
              <a:t> Why do you think these strategies work?</a:t>
            </a:r>
          </a:p>
          <a:p>
            <a:pPr marL="0" indent="0">
              <a:buNone/>
            </a:pPr>
            <a:endParaRPr lang="en-GB" dirty="0"/>
          </a:p>
          <a:p>
            <a:pPr marL="0" indent="0">
              <a:buNone/>
            </a:pPr>
            <a:endParaRPr lang="en-GB"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555689" y="2210324"/>
            <a:ext cx="2580532" cy="2580532"/>
          </a:xfrm>
        </p:spPr>
      </p:pic>
    </p:spTree>
    <p:extLst>
      <p:ext uri="{BB962C8B-B14F-4D97-AF65-F5344CB8AC3E}">
        <p14:creationId xmlns:p14="http://schemas.microsoft.com/office/powerpoint/2010/main" val="3745624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New Pedagogies: Hermeneutics in RE</a:t>
            </a:r>
          </a:p>
        </p:txBody>
      </p:sp>
      <p:sp>
        <p:nvSpPr>
          <p:cNvPr id="3" name="Content Placeholder 2"/>
          <p:cNvSpPr>
            <a:spLocks noGrp="1"/>
          </p:cNvSpPr>
          <p:nvPr>
            <p:ph sz="half" idx="1"/>
          </p:nvPr>
        </p:nvSpPr>
        <p:spPr/>
        <p:txBody>
          <a:bodyPr>
            <a:normAutofit fontScale="92500" lnSpcReduction="10000"/>
          </a:bodyPr>
          <a:lstStyle/>
          <a:p>
            <a:r>
              <a:rPr lang="en-GB" dirty="0"/>
              <a:t>Better reading of and interpretation of sacred texts, in particular the Bible, in religious education (Bob Bowie).</a:t>
            </a:r>
          </a:p>
          <a:p>
            <a:r>
              <a:rPr lang="en-GB" dirty="0"/>
              <a:t>Understanding Christianity (</a:t>
            </a:r>
            <a:r>
              <a:rPr lang="en-GB" dirty="0" err="1"/>
              <a:t>Cof</a:t>
            </a:r>
            <a:r>
              <a:rPr lang="en-GB" dirty="0"/>
              <a:t> E)</a:t>
            </a:r>
          </a:p>
          <a:p>
            <a:r>
              <a:rPr lang="en-GB" dirty="0"/>
              <a:t>Appreciating the diversity of interpretations in/of Islam (</a:t>
            </a:r>
            <a:r>
              <a:rPr lang="en-GB" dirty="0" err="1"/>
              <a:t>Farid</a:t>
            </a:r>
            <a:r>
              <a:rPr lang="en-GB" dirty="0"/>
              <a:t> </a:t>
            </a:r>
            <a:r>
              <a:rPr lang="en-GB" dirty="0" err="1"/>
              <a:t>Panjwani</a:t>
            </a:r>
            <a:endParaRPr lang="en-GB" dirty="0"/>
          </a:p>
          <a:p>
            <a:r>
              <a:rPr lang="en-GB" dirty="0"/>
              <a:t>Transformational application of philosophical hermeneutics to RE (David Aldridge)</a:t>
            </a:r>
          </a:p>
          <a:p>
            <a:endParaRPr lang="en-GB" dirty="0"/>
          </a:p>
          <a:p>
            <a:endParaRPr lang="en-GB" dirty="0"/>
          </a:p>
          <a:p>
            <a:endParaRPr lang="en-GB"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198837"/>
            <a:ext cx="5181600" cy="3604913"/>
          </a:xfrm>
        </p:spPr>
      </p:pic>
    </p:spTree>
    <p:extLst>
      <p:ext uri="{BB962C8B-B14F-4D97-AF65-F5344CB8AC3E}">
        <p14:creationId xmlns:p14="http://schemas.microsoft.com/office/powerpoint/2010/main" val="1645724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Understanding Christianity</a:t>
            </a:r>
          </a:p>
        </p:txBody>
      </p:sp>
      <p:sp>
        <p:nvSpPr>
          <p:cNvPr id="4" name="Content Placeholder 3"/>
          <p:cNvSpPr>
            <a:spLocks noGrp="1"/>
          </p:cNvSpPr>
          <p:nvPr>
            <p:ph sz="half" idx="2"/>
          </p:nvPr>
        </p:nvSpPr>
        <p:spPr/>
        <p:txBody>
          <a:bodyPr>
            <a:normAutofit fontScale="85000" lnSpcReduction="20000"/>
          </a:bodyPr>
          <a:lstStyle/>
          <a:p>
            <a:r>
              <a:rPr lang="en-GB" dirty="0"/>
              <a:t>To enable pupils to know about and understand Christianity as a living world faith, by exploring core theological concepts</a:t>
            </a:r>
          </a:p>
          <a:p>
            <a:r>
              <a:rPr lang="en-GB" dirty="0"/>
              <a:t>To enable pupils to develop knowledge and skills in making sense of biblical texts and understanding their impact in the lives of Christians</a:t>
            </a:r>
          </a:p>
          <a:p>
            <a:r>
              <a:rPr lang="en-GB" dirty="0"/>
              <a:t>To develop pupils’ abilities to connect, critically reflect upon, evaluate and apply their learning to their own growing understanding of religion and belief (particularly Christianity), of themselves, the world and human experience.</a:t>
            </a:r>
          </a:p>
          <a:p>
            <a:endParaRPr lang="en-GB" dirty="0"/>
          </a:p>
        </p:txBody>
      </p:sp>
      <p:pic>
        <p:nvPicPr>
          <p:cNvPr id="1026" name="Picture 2" descr="http://www.understandingchristianity.org.uk/wp-content/themes/one-theme/images/uclogo-trans.pn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653703" y="1825625"/>
            <a:ext cx="3754876" cy="3754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2034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t>https://socialsciences.exeter.ac.uk/media/universityofexeter/collegeofsocialsciencesandinternationalstudies/education/research/groupsandnetworks/reandspiritualitynetwork/Big_Ideas_for_RE_E-Book.pdf</a:t>
            </a:r>
          </a:p>
        </p:txBody>
      </p:sp>
      <p:sp>
        <p:nvSpPr>
          <p:cNvPr id="3" name="Content Placeholder 2"/>
          <p:cNvSpPr>
            <a:spLocks noGrp="1"/>
          </p:cNvSpPr>
          <p:nvPr>
            <p:ph sz="half" idx="1"/>
          </p:nvPr>
        </p:nvSpPr>
        <p:spPr/>
        <p:txBody>
          <a:bodyPr>
            <a:normAutofit/>
          </a:bodyPr>
          <a:lstStyle/>
          <a:p>
            <a:r>
              <a:rPr lang="en-GB" dirty="0"/>
              <a:t> Centrality of understanding that is ‘deep and sophisticated’</a:t>
            </a:r>
          </a:p>
          <a:p>
            <a:r>
              <a:rPr lang="en-GB" dirty="0"/>
              <a:t>Importance of students’ ability to transfer their learning to situations outside the classroom</a:t>
            </a:r>
          </a:p>
          <a:p>
            <a:r>
              <a:rPr lang="en-GB" dirty="0"/>
              <a:t>Incompatible with a curriculum that tries to cover too much information. </a:t>
            </a:r>
          </a:p>
          <a:p>
            <a:endParaRPr lang="en-GB" dirty="0"/>
          </a:p>
        </p:txBody>
      </p:sp>
      <p:pic>
        <p:nvPicPr>
          <p:cNvPr id="1026" name="Picture 2" descr="Image result for big ideas in religious education"/>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888195" y="1825624"/>
            <a:ext cx="3131293" cy="4424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186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Characteristics of Big Ideas</a:t>
            </a:r>
          </a:p>
        </p:txBody>
      </p:sp>
      <p:sp>
        <p:nvSpPr>
          <p:cNvPr id="8" name="Content Placeholder 7"/>
          <p:cNvSpPr>
            <a:spLocks noGrp="1"/>
          </p:cNvSpPr>
          <p:nvPr>
            <p:ph sz="half" idx="1"/>
          </p:nvPr>
        </p:nvSpPr>
        <p:spPr/>
        <p:txBody>
          <a:bodyPr>
            <a:noAutofit/>
          </a:bodyPr>
          <a:lstStyle/>
          <a:p>
            <a:r>
              <a:rPr lang="en-GB" sz="1800" dirty="0"/>
              <a:t>Provide criteria for selecting and prioritising subject knowledge </a:t>
            </a:r>
          </a:p>
          <a:p>
            <a:r>
              <a:rPr lang="en-GB" sz="1800" dirty="0"/>
              <a:t>Transferable to events outside the classroom. </a:t>
            </a:r>
          </a:p>
          <a:p>
            <a:r>
              <a:rPr lang="en-GB" sz="1800" dirty="0"/>
              <a:t>Memorable.</a:t>
            </a:r>
          </a:p>
          <a:p>
            <a:r>
              <a:rPr lang="en-GB" sz="1800" dirty="0"/>
              <a:t>Capable of being expressed at increasing levels of complexity and sophistication  </a:t>
            </a:r>
          </a:p>
          <a:p>
            <a:r>
              <a:rPr lang="en-GB" sz="1800" dirty="0"/>
              <a:t>Of long term relevance</a:t>
            </a:r>
          </a:p>
          <a:p>
            <a:r>
              <a:rPr lang="en-GB" sz="1800" dirty="0"/>
              <a:t>Make sense of what might otherwise be confusing information/experiences and isolated facts. </a:t>
            </a:r>
          </a:p>
          <a:p>
            <a:r>
              <a:rPr lang="en-GB" sz="1800" dirty="0"/>
              <a:t>Act as lenses which, when used to ‘view’ content, help to clarify it: illuminate what is relevant to RE and hide what is not. </a:t>
            </a:r>
          </a:p>
          <a:p>
            <a:r>
              <a:rPr lang="en-GB" sz="1800" dirty="0"/>
              <a:t>Taken together, express the core or central concerns of the subject, not what is peripheral. </a:t>
            </a:r>
          </a:p>
        </p:txBody>
      </p:sp>
      <p:pic>
        <p:nvPicPr>
          <p:cNvPr id="10" name="Content Placeholder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058194"/>
            <a:ext cx="5181600" cy="3886200"/>
          </a:xfrm>
        </p:spPr>
      </p:pic>
    </p:spTree>
    <p:extLst>
      <p:ext uri="{BB962C8B-B14F-4D97-AF65-F5344CB8AC3E}">
        <p14:creationId xmlns:p14="http://schemas.microsoft.com/office/powerpoint/2010/main" val="3454468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Six Big Ideas for RE</a:t>
            </a:r>
          </a:p>
        </p:txBody>
      </p:sp>
      <p:sp>
        <p:nvSpPr>
          <p:cNvPr id="3" name="Content Placeholder 2"/>
          <p:cNvSpPr>
            <a:spLocks noGrp="1"/>
          </p:cNvSpPr>
          <p:nvPr>
            <p:ph sz="half" idx="1"/>
          </p:nvPr>
        </p:nvSpPr>
        <p:spPr/>
        <p:txBody>
          <a:bodyPr/>
          <a:lstStyle/>
          <a:p>
            <a:r>
              <a:rPr lang="en-GB" dirty="0"/>
              <a:t>1. CONTINUITY, CHANGE AND DIVERSITY</a:t>
            </a:r>
          </a:p>
          <a:p>
            <a:pPr lvl="1"/>
            <a:r>
              <a:rPr lang="en-GB" dirty="0"/>
              <a:t>i.e. the changing nature of religion? (hard one to pin down)</a:t>
            </a:r>
          </a:p>
          <a:p>
            <a:r>
              <a:rPr lang="en-GB" dirty="0"/>
              <a:t>2. WORDS AND BEYOND</a:t>
            </a:r>
          </a:p>
          <a:p>
            <a:pPr lvl="1"/>
            <a:r>
              <a:rPr lang="en-GB" dirty="0"/>
              <a:t>i.e. religious language</a:t>
            </a:r>
          </a:p>
          <a:p>
            <a:r>
              <a:rPr lang="en-GB" dirty="0"/>
              <a:t>3. A GOOD LIFE</a:t>
            </a:r>
          </a:p>
          <a:p>
            <a:pPr lvl="1"/>
            <a:r>
              <a:rPr lang="en-GB" dirty="0"/>
              <a:t>i.e. ethics</a:t>
            </a:r>
          </a:p>
        </p:txBody>
      </p:sp>
      <p:sp>
        <p:nvSpPr>
          <p:cNvPr id="4" name="Content Placeholder 3"/>
          <p:cNvSpPr>
            <a:spLocks noGrp="1"/>
          </p:cNvSpPr>
          <p:nvPr>
            <p:ph sz="half" idx="2"/>
          </p:nvPr>
        </p:nvSpPr>
        <p:spPr/>
        <p:txBody>
          <a:bodyPr/>
          <a:lstStyle/>
          <a:p>
            <a:r>
              <a:rPr lang="en-GB" dirty="0"/>
              <a:t>4. MAKING SENSE OF LIFE’S EXPERIENCES</a:t>
            </a:r>
          </a:p>
          <a:p>
            <a:pPr lvl="1"/>
            <a:r>
              <a:rPr lang="en-GB" dirty="0"/>
              <a:t>i.e. religion and experience</a:t>
            </a:r>
          </a:p>
          <a:p>
            <a:r>
              <a:rPr lang="en-GB" dirty="0"/>
              <a:t>5. INFLUENCE, COMMUNITY, CULTURE AND POWER</a:t>
            </a:r>
          </a:p>
          <a:p>
            <a:pPr lvl="1"/>
            <a:r>
              <a:rPr lang="en-GB" dirty="0"/>
              <a:t>i.e. religion and community</a:t>
            </a:r>
          </a:p>
          <a:p>
            <a:r>
              <a:rPr lang="en-GB" dirty="0"/>
              <a:t>6. THE BIG PICTURE</a:t>
            </a:r>
          </a:p>
          <a:p>
            <a:pPr lvl="1"/>
            <a:r>
              <a:rPr lang="en-GB" dirty="0"/>
              <a:t>i.e. grand narratives</a:t>
            </a:r>
          </a:p>
        </p:txBody>
      </p:sp>
    </p:spTree>
    <p:extLst>
      <p:ext uri="{BB962C8B-B14F-4D97-AF65-F5344CB8AC3E}">
        <p14:creationId xmlns:p14="http://schemas.microsoft.com/office/powerpoint/2010/main" val="2837743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Big idea 3 under the microscope</a:t>
            </a:r>
          </a:p>
        </p:txBody>
      </p:sp>
      <p:sp>
        <p:nvSpPr>
          <p:cNvPr id="3" name="Content Placeholder 2"/>
          <p:cNvSpPr>
            <a:spLocks noGrp="1"/>
          </p:cNvSpPr>
          <p:nvPr>
            <p:ph sz="half" idx="1"/>
          </p:nvPr>
        </p:nvSpPr>
        <p:spPr/>
        <p:txBody>
          <a:bodyPr>
            <a:normAutofit fontScale="70000" lnSpcReduction="20000"/>
          </a:bodyPr>
          <a:lstStyle/>
          <a:p>
            <a:r>
              <a:rPr lang="en-GB" dirty="0"/>
              <a:t>Focus on struggle to live a good life by religious and non-religious individuals and communities </a:t>
            </a:r>
          </a:p>
          <a:p>
            <a:r>
              <a:rPr lang="en-GB" dirty="0"/>
              <a:t>Explore characteristics and behaviours a good person will seek to achieve,</a:t>
            </a:r>
          </a:p>
          <a:p>
            <a:r>
              <a:rPr lang="en-GB" dirty="0"/>
              <a:t>What is/ not, acceptable moral behaviour; different ideas about how and why good life should be led. </a:t>
            </a:r>
          </a:p>
          <a:p>
            <a:r>
              <a:rPr lang="en-GB" dirty="0"/>
              <a:t>Lives and characters of ‘exemplary’ members. </a:t>
            </a:r>
          </a:p>
          <a:p>
            <a:r>
              <a:rPr lang="en-GB" dirty="0"/>
              <a:t>Common/ universal values or culturally relative responses</a:t>
            </a:r>
          </a:p>
          <a:p>
            <a:r>
              <a:rPr lang="en-GB" dirty="0"/>
              <a:t>Major disagreements over the interpretation and application of moral principles between members of the same religion or worldview</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31000" y="2223294"/>
            <a:ext cx="4064000" cy="3556000"/>
          </a:xfrm>
        </p:spPr>
      </p:pic>
    </p:spTree>
    <p:extLst>
      <p:ext uri="{BB962C8B-B14F-4D97-AF65-F5344CB8AC3E}">
        <p14:creationId xmlns:p14="http://schemas.microsoft.com/office/powerpoint/2010/main" val="1810640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Benefits of Big Ideas?</a:t>
            </a:r>
          </a:p>
        </p:txBody>
      </p:sp>
      <p:sp>
        <p:nvSpPr>
          <p:cNvPr id="3" name="Content Placeholder 2"/>
          <p:cNvSpPr>
            <a:spLocks noGrp="1"/>
          </p:cNvSpPr>
          <p:nvPr>
            <p:ph sz="half" idx="1"/>
          </p:nvPr>
        </p:nvSpPr>
        <p:spPr/>
        <p:txBody>
          <a:bodyPr>
            <a:normAutofit fontScale="85000" lnSpcReduction="20000"/>
          </a:bodyPr>
          <a:lstStyle/>
          <a:p>
            <a:r>
              <a:rPr lang="en-GB" dirty="0"/>
              <a:t>Enquiry driven, focused on ‘Big Questions’</a:t>
            </a:r>
          </a:p>
          <a:p>
            <a:r>
              <a:rPr lang="en-GB" dirty="0"/>
              <a:t>Experiential and creative</a:t>
            </a:r>
          </a:p>
          <a:p>
            <a:r>
              <a:rPr lang="en-GB" dirty="0"/>
              <a:t>Using reasoned argument and debate to explore controversial issues</a:t>
            </a:r>
          </a:p>
          <a:p>
            <a:r>
              <a:rPr lang="en-GB" dirty="0"/>
              <a:t>Using investigative and interpretative skills to gather, analyse and present information</a:t>
            </a:r>
          </a:p>
          <a:p>
            <a:r>
              <a:rPr lang="en-GB" dirty="0"/>
              <a:t>Planning sequential enquiries to make sure pupils build effectively on prior learning, appreciate their relevance</a:t>
            </a:r>
          </a:p>
          <a:p>
            <a:r>
              <a:rPr lang="en-GB" dirty="0"/>
              <a:t>Allowing for pupil progress in RE that can be defined and assessed. </a:t>
            </a:r>
          </a:p>
          <a:p>
            <a:endParaRPr lang="en-GB"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23920" y="1825625"/>
            <a:ext cx="4478160" cy="4351338"/>
          </a:xfrm>
        </p:spPr>
      </p:pic>
    </p:spTree>
    <p:extLst>
      <p:ext uri="{BB962C8B-B14F-4D97-AF65-F5344CB8AC3E}">
        <p14:creationId xmlns:p14="http://schemas.microsoft.com/office/powerpoint/2010/main" val="1493787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Over to you…..</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48250" y="2696369"/>
            <a:ext cx="2095500" cy="2609850"/>
          </a:xfrm>
        </p:spPr>
      </p:pic>
    </p:spTree>
    <p:extLst>
      <p:ext uri="{BB962C8B-B14F-4D97-AF65-F5344CB8AC3E}">
        <p14:creationId xmlns:p14="http://schemas.microsoft.com/office/powerpoint/2010/main" val="989767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Linking to lesson ideas: 3 examples</a:t>
            </a:r>
          </a:p>
        </p:txBody>
      </p:sp>
      <p:sp>
        <p:nvSpPr>
          <p:cNvPr id="3" name="Content Placeholder 2"/>
          <p:cNvSpPr>
            <a:spLocks noGrp="1"/>
          </p:cNvSpPr>
          <p:nvPr>
            <p:ph sz="half" idx="1"/>
          </p:nvPr>
        </p:nvSpPr>
        <p:spPr/>
        <p:txBody>
          <a:bodyPr/>
          <a:lstStyle/>
          <a:p>
            <a:r>
              <a:rPr lang="en-GB" dirty="0" err="1"/>
              <a:t>Surayah’s</a:t>
            </a:r>
            <a:r>
              <a:rPr lang="en-GB" dirty="0"/>
              <a:t> story</a:t>
            </a:r>
          </a:p>
          <a:p>
            <a:r>
              <a:rPr lang="en-GB" dirty="0"/>
              <a:t>The Moral Ocean</a:t>
            </a:r>
          </a:p>
          <a:p>
            <a:r>
              <a:rPr lang="en-GB" dirty="0"/>
              <a:t>How do Christians respond to racism?</a:t>
            </a:r>
          </a:p>
          <a:p>
            <a:endParaRPr lang="en-GB" dirty="0"/>
          </a:p>
        </p:txBody>
      </p:sp>
      <p:pic>
        <p:nvPicPr>
          <p:cNvPr id="6"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87331" y="1825625"/>
            <a:ext cx="4351338" cy="4351338"/>
          </a:xfrm>
        </p:spPr>
      </p:pic>
    </p:spTree>
    <p:extLst>
      <p:ext uri="{BB962C8B-B14F-4D97-AF65-F5344CB8AC3E}">
        <p14:creationId xmlns:p14="http://schemas.microsoft.com/office/powerpoint/2010/main" val="1481529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Links to your schemes of work/ exam specifications?  </a:t>
            </a:r>
          </a:p>
        </p:txBody>
      </p:sp>
      <p:sp>
        <p:nvSpPr>
          <p:cNvPr id="3" name="Content Placeholder 2"/>
          <p:cNvSpPr>
            <a:spLocks noGrp="1"/>
          </p:cNvSpPr>
          <p:nvPr>
            <p:ph sz="half" idx="1"/>
          </p:nvPr>
        </p:nvSpPr>
        <p:spPr/>
        <p:txBody>
          <a:bodyPr/>
          <a:lstStyle/>
          <a:p>
            <a:r>
              <a:rPr lang="en-GB" dirty="0">
                <a:hlinkClick r:id="rId2"/>
              </a:rPr>
              <a:t>http://www.awarenessmysteryvalue.org/</a:t>
            </a:r>
            <a:endParaRPr lang="en-GB" dirty="0"/>
          </a:p>
          <a:p>
            <a:endParaRPr lang="en-GB" dirty="0"/>
          </a:p>
          <a:p>
            <a:r>
              <a:rPr lang="en-GB" dirty="0">
                <a:hlinkClick r:id="rId3"/>
              </a:rPr>
              <a:t>https://www.bristol.anglican.org/documents/re-agreed-syllabus-wiltshire/</a:t>
            </a:r>
            <a:endParaRPr lang="en-GB" dirty="0"/>
          </a:p>
          <a:p>
            <a:endParaRPr lang="en-GB" dirty="0"/>
          </a:p>
          <a:p>
            <a:r>
              <a:rPr lang="en-GB" dirty="0">
                <a:hlinkClick r:id="rId4"/>
              </a:rPr>
              <a:t>http://www.amvsomerset.org.uk/</a:t>
            </a:r>
            <a:endParaRPr lang="en-GB" dirty="0"/>
          </a:p>
          <a:p>
            <a:endParaRPr lang="en-GB"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172200" y="2060116"/>
            <a:ext cx="5181600" cy="3882356"/>
          </a:xfrm>
        </p:spPr>
      </p:pic>
    </p:spTree>
    <p:extLst>
      <p:ext uri="{BB962C8B-B14F-4D97-AF65-F5344CB8AC3E}">
        <p14:creationId xmlns:p14="http://schemas.microsoft.com/office/powerpoint/2010/main" val="2009546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Personal Conclusions</a:t>
            </a:r>
          </a:p>
        </p:txBody>
      </p:sp>
      <p:sp>
        <p:nvSpPr>
          <p:cNvPr id="3" name="Content Placeholder 2"/>
          <p:cNvSpPr>
            <a:spLocks noGrp="1"/>
          </p:cNvSpPr>
          <p:nvPr>
            <p:ph sz="half" idx="1"/>
          </p:nvPr>
        </p:nvSpPr>
        <p:spPr/>
        <p:txBody>
          <a:bodyPr>
            <a:normAutofit fontScale="92500" lnSpcReduction="20000"/>
          </a:bodyPr>
          <a:lstStyle/>
          <a:p>
            <a:r>
              <a:rPr lang="en-GB" dirty="0"/>
              <a:t>Long standing issue of challenge in RE</a:t>
            </a:r>
          </a:p>
          <a:p>
            <a:r>
              <a:rPr lang="en-GB" dirty="0"/>
              <a:t>Part of the solution lies in making it more academically rigorous</a:t>
            </a:r>
          </a:p>
          <a:p>
            <a:r>
              <a:rPr lang="en-GB" dirty="0"/>
              <a:t>Stimulating thinking in Big Ideas project of practical use</a:t>
            </a:r>
          </a:p>
          <a:p>
            <a:r>
              <a:rPr lang="en-GB" dirty="0"/>
              <a:t>But will not in and of itself improve the status of RE in schools</a:t>
            </a:r>
          </a:p>
          <a:p>
            <a:r>
              <a:rPr lang="en-GB" dirty="0"/>
              <a:t>Must find ways of showing the significance of religious literacy (indeed all kinds of academic literacy) to life in today’s world  </a:t>
            </a:r>
          </a:p>
        </p:txBody>
      </p:sp>
      <p:pic>
        <p:nvPicPr>
          <p:cNvPr id="5" name="Content Placeholder 4" descr="CoolClips_busi0991-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b="5249"/>
          <a:stretch>
            <a:fillRect/>
          </a:stretch>
        </p:blipFill>
        <p:spPr bwMode="auto">
          <a:xfrm>
            <a:off x="7270412" y="2164716"/>
            <a:ext cx="3410558" cy="3102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6526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8093</TotalTime>
  <Words>1182</Words>
  <Application>Microsoft Macintosh PowerPoint</Application>
  <PresentationFormat>Widescreen</PresentationFormat>
  <Paragraphs>113</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Times New Roman</vt:lpstr>
      <vt:lpstr>Office Theme</vt:lpstr>
      <vt:lpstr>Promoting religious literacy in secondary RE classrooms</vt:lpstr>
      <vt:lpstr>Aims of the session?</vt:lpstr>
      <vt:lpstr>My worry…………</vt:lpstr>
      <vt:lpstr>Your expectations?</vt:lpstr>
      <vt:lpstr>Religious literacy is </vt:lpstr>
      <vt:lpstr>The value of religious literacy</vt:lpstr>
      <vt:lpstr>Going beyond the reflexive?</vt:lpstr>
      <vt:lpstr>Academic turn in schooling since 2010   </vt:lpstr>
      <vt:lpstr>Academic turn in RE: the challenges</vt:lpstr>
      <vt:lpstr>Responding to these challenges</vt:lpstr>
      <vt:lpstr>Pause for thought</vt:lpstr>
      <vt:lpstr>New Pedagogies: Hermeneutics in RE</vt:lpstr>
      <vt:lpstr>Understanding Christianity</vt:lpstr>
      <vt:lpstr>https://socialsciences.exeter.ac.uk/media/universityofexeter/collegeofsocialsciencesandinternationalstudies/education/research/groupsandnetworks/reandspiritualitynetwork/Big_Ideas_for_RE_E-Book.pdf</vt:lpstr>
      <vt:lpstr>Characteristics of Big Ideas</vt:lpstr>
      <vt:lpstr>Six Big Ideas for RE</vt:lpstr>
      <vt:lpstr>Big idea 3 under the microscope</vt:lpstr>
      <vt:lpstr>Benefits of Big Ideas?</vt:lpstr>
      <vt:lpstr>Over to you…..</vt:lpstr>
      <vt:lpstr>Linking to lesson ideas: 3 examples</vt:lpstr>
      <vt:lpstr>Links to your schemes of work/ exam specifications?  </vt:lpstr>
      <vt:lpstr>Personal Conclusions</vt:lpstr>
    </vt:vector>
  </TitlesOfParts>
  <Company>University of Bristol</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Promoting religious literacy in secondary RE classrooms</dc:title>
  <dc:creator>JL Orchard</dc:creator>
  <cp:lastModifiedBy>Ed Pawson</cp:lastModifiedBy>
  <cp:revision>26</cp:revision>
  <dcterms:created xsi:type="dcterms:W3CDTF">2018-04-26T13:30:08Z</dcterms:created>
  <dcterms:modified xsi:type="dcterms:W3CDTF">2018-06-27T11:19:15Z</dcterms:modified>
</cp:coreProperties>
</file>