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56" r:id="rId2"/>
    <p:sldId id="257" r:id="rId3"/>
    <p:sldId id="258" r:id="rId4"/>
    <p:sldId id="259" r:id="rId5"/>
    <p:sldId id="261" r:id="rId6"/>
    <p:sldId id="262" r:id="rId7"/>
    <p:sldId id="263" r:id="rId8"/>
    <p:sldId id="264" r:id="rId9"/>
    <p:sldId id="265" r:id="rId10"/>
    <p:sldId id="26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3" autoAdjust="0"/>
    <p:restoredTop sz="94660"/>
  </p:normalViewPr>
  <p:slideViewPr>
    <p:cSldViewPr snapToGrid="0">
      <p:cViewPr varScale="1">
        <p:scale>
          <a:sx n="129" d="100"/>
          <a:sy n="129" d="100"/>
        </p:scale>
        <p:origin x="3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334576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184049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455909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92E2C1-0B3C-440D-BB41-1A3BD9BBA9D1}" type="datetimeFigureOut">
              <a:rPr lang="en-GB" smtClean="0"/>
              <a:t>27/06/2018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181970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92E2C1-0B3C-440D-BB41-1A3BD9BBA9D1}" type="datetimeFigureOut">
              <a:rPr lang="en-GB" smtClean="0"/>
              <a:t>27/06/2018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2933593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92E2C1-0B3C-440D-BB41-1A3BD9BBA9D1}" type="datetimeFigureOut">
              <a:rPr lang="en-GB" smtClean="0"/>
              <a:t>27/06/2018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441015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92E2C1-0B3C-440D-BB41-1A3BD9BBA9D1}" type="datetimeFigureOut">
              <a:rPr lang="en-GB" smtClean="0"/>
              <a:t>27/06/2018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540975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92E2C1-0B3C-440D-BB41-1A3BD9BBA9D1}" type="datetimeFigureOut">
              <a:rPr lang="en-GB" smtClean="0"/>
              <a:t>27/06/2018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662044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192E2C1-0B3C-440D-BB41-1A3BD9BBA9D1}" type="datetimeFigureOut">
              <a:rPr lang="en-GB" smtClean="0"/>
              <a:t>27/06/2018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730353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345017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58439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2724187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3651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993878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3205837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92E2C1-0B3C-440D-BB41-1A3BD9BBA9D1}" type="datetimeFigureOut">
              <a:rPr lang="en-GB" smtClean="0"/>
              <a:t>27/06/2018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D89A8-CFBB-4B68-A168-A74AFB1830E9}" type="slidenum">
              <a:rPr lang="en-GB" smtClean="0"/>
              <a:t>‹#›</a:t>
            </a:fld>
            <a:endParaRPr lang="en-GB"/>
          </a:p>
        </p:txBody>
      </p:sp>
    </p:spTree>
    <p:extLst>
      <p:ext uri="{BB962C8B-B14F-4D97-AF65-F5344CB8AC3E}">
        <p14:creationId xmlns:p14="http://schemas.microsoft.com/office/powerpoint/2010/main" val="40489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92E2C1-0B3C-440D-BB41-1A3BD9BBA9D1}" type="datetimeFigureOut">
              <a:rPr lang="en-GB" smtClean="0"/>
              <a:t>27/06/2018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5D89A8-CFBB-4B68-A168-A74AFB1830E9}" type="slidenum">
              <a:rPr lang="en-GB" smtClean="0"/>
              <a:t>‹#›</a:t>
            </a:fld>
            <a:endParaRPr lang="en-GB"/>
          </a:p>
        </p:txBody>
      </p:sp>
    </p:spTree>
    <p:extLst>
      <p:ext uri="{BB962C8B-B14F-4D97-AF65-F5344CB8AC3E}">
        <p14:creationId xmlns:p14="http://schemas.microsoft.com/office/powerpoint/2010/main" val="261238404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hyperlink" Target="http://researchforre.reonline.org.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7DCD-8B32-44DC-A282-6812A51892F9}"/>
              </a:ext>
            </a:extLst>
          </p:cNvPr>
          <p:cNvSpPr>
            <a:spLocks noGrp="1"/>
          </p:cNvSpPr>
          <p:nvPr>
            <p:ph type="ctrTitle"/>
          </p:nvPr>
        </p:nvSpPr>
        <p:spPr/>
        <p:txBody>
          <a:bodyPr>
            <a:normAutofit fontScale="90000"/>
          </a:bodyPr>
          <a:lstStyle/>
          <a:p>
            <a:r>
              <a:rPr lang="en-GB" dirty="0"/>
              <a:t>Exploring the importance of using research in RE</a:t>
            </a:r>
            <a:br>
              <a:rPr lang="en-GB" dirty="0">
                <a:effectLst/>
              </a:rPr>
            </a:br>
            <a:endParaRPr lang="en-GB" dirty="0"/>
          </a:p>
        </p:txBody>
      </p:sp>
      <p:sp>
        <p:nvSpPr>
          <p:cNvPr id="3" name="Subtitle 2">
            <a:extLst>
              <a:ext uri="{FF2B5EF4-FFF2-40B4-BE49-F238E27FC236}">
                <a16:creationId xmlns:a16="http://schemas.microsoft.com/office/drawing/2014/main" id="{6C33121B-65E4-4EEE-886C-C35C025E7520}"/>
              </a:ext>
            </a:extLst>
          </p:cNvPr>
          <p:cNvSpPr>
            <a:spLocks noGrp="1"/>
          </p:cNvSpPr>
          <p:nvPr>
            <p:ph type="subTitle" idx="1"/>
          </p:nvPr>
        </p:nvSpPr>
        <p:spPr>
          <a:xfrm>
            <a:off x="1507067" y="4050833"/>
            <a:ext cx="7766936" cy="1541584"/>
          </a:xfrm>
        </p:spPr>
        <p:txBody>
          <a:bodyPr>
            <a:noAutofit/>
          </a:bodyPr>
          <a:lstStyle/>
          <a:p>
            <a:r>
              <a:rPr lang="en-GB" sz="2800" dirty="0"/>
              <a:t>Kevin O’Grady</a:t>
            </a:r>
          </a:p>
          <a:p>
            <a:r>
              <a:rPr lang="en-GB" sz="2800" dirty="0"/>
              <a:t>Lead Consultant for Research</a:t>
            </a:r>
          </a:p>
          <a:p>
            <a:r>
              <a:rPr lang="en-GB" sz="2800" dirty="0" err="1"/>
              <a:t>Culham</a:t>
            </a:r>
            <a:r>
              <a:rPr lang="en-GB" sz="2800" dirty="0"/>
              <a:t> St Gabriel’s Trust</a:t>
            </a:r>
          </a:p>
        </p:txBody>
      </p:sp>
    </p:spTree>
    <p:extLst>
      <p:ext uri="{BB962C8B-B14F-4D97-AF65-F5344CB8AC3E}">
        <p14:creationId xmlns:p14="http://schemas.microsoft.com/office/powerpoint/2010/main" val="526504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E86D-570C-4BEF-8681-2DEC03705454}"/>
              </a:ext>
            </a:extLst>
          </p:cNvPr>
          <p:cNvSpPr>
            <a:spLocks noGrp="1"/>
          </p:cNvSpPr>
          <p:nvPr>
            <p:ph type="title"/>
          </p:nvPr>
        </p:nvSpPr>
        <p:spPr/>
        <p:txBody>
          <a:bodyPr/>
          <a:lstStyle/>
          <a:p>
            <a:r>
              <a:rPr lang="en-GB" dirty="0"/>
              <a:t>Session key questions / overview</a:t>
            </a:r>
          </a:p>
        </p:txBody>
      </p:sp>
      <p:sp>
        <p:nvSpPr>
          <p:cNvPr id="3" name="Content Placeholder 2">
            <a:extLst>
              <a:ext uri="{FF2B5EF4-FFF2-40B4-BE49-F238E27FC236}">
                <a16:creationId xmlns:a16="http://schemas.microsoft.com/office/drawing/2014/main" id="{FEC3797A-4496-489D-B502-3057E18A9801}"/>
              </a:ext>
            </a:extLst>
          </p:cNvPr>
          <p:cNvSpPr>
            <a:spLocks noGrp="1"/>
          </p:cNvSpPr>
          <p:nvPr>
            <p:ph idx="1"/>
          </p:nvPr>
        </p:nvSpPr>
        <p:spPr/>
        <p:txBody>
          <a:bodyPr/>
          <a:lstStyle/>
          <a:p>
            <a:r>
              <a:rPr lang="en-GB" sz="3200" dirty="0"/>
              <a:t>Why is it important to use research in RE? </a:t>
            </a:r>
          </a:p>
          <a:p>
            <a:r>
              <a:rPr lang="en-GB" sz="3200" dirty="0"/>
              <a:t>Where can you quickly find it and what can you do with it? </a:t>
            </a:r>
          </a:p>
          <a:p>
            <a:r>
              <a:rPr lang="en-GB" sz="3200" dirty="0"/>
              <a:t>Introducing practical strategies to use research to improve teaching, using the Research for RE website.</a:t>
            </a:r>
          </a:p>
          <a:p>
            <a:endParaRPr lang="en-GB" dirty="0"/>
          </a:p>
        </p:txBody>
      </p:sp>
    </p:spTree>
    <p:extLst>
      <p:ext uri="{BB962C8B-B14F-4D97-AF65-F5344CB8AC3E}">
        <p14:creationId xmlns:p14="http://schemas.microsoft.com/office/powerpoint/2010/main" val="2259816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BC254-0303-4CBE-A01A-CA7EFE509369}"/>
              </a:ext>
            </a:extLst>
          </p:cNvPr>
          <p:cNvSpPr>
            <a:spLocks noGrp="1"/>
          </p:cNvSpPr>
          <p:nvPr>
            <p:ph type="title"/>
          </p:nvPr>
        </p:nvSpPr>
        <p:spPr>
          <a:xfrm>
            <a:off x="172278" y="165653"/>
            <a:ext cx="9101724" cy="761999"/>
          </a:xfrm>
        </p:spPr>
        <p:txBody>
          <a:bodyPr/>
          <a:lstStyle/>
          <a:p>
            <a:r>
              <a:rPr lang="en-GB" dirty="0"/>
              <a:t>Why is it important to use research in RE?</a:t>
            </a:r>
          </a:p>
        </p:txBody>
      </p:sp>
      <p:sp>
        <p:nvSpPr>
          <p:cNvPr id="3" name="Content Placeholder 2">
            <a:extLst>
              <a:ext uri="{FF2B5EF4-FFF2-40B4-BE49-F238E27FC236}">
                <a16:creationId xmlns:a16="http://schemas.microsoft.com/office/drawing/2014/main" id="{16DD1A69-F20E-4CB4-A3A6-725B0B225616}"/>
              </a:ext>
            </a:extLst>
          </p:cNvPr>
          <p:cNvSpPr>
            <a:spLocks noGrp="1"/>
          </p:cNvSpPr>
          <p:nvPr>
            <p:ph idx="1"/>
          </p:nvPr>
        </p:nvSpPr>
        <p:spPr>
          <a:xfrm>
            <a:off x="172278" y="821636"/>
            <a:ext cx="9899374" cy="6036364"/>
          </a:xfrm>
        </p:spPr>
        <p:txBody>
          <a:bodyPr>
            <a:normAutofit fontScale="92500"/>
          </a:bodyPr>
          <a:lstStyle/>
          <a:p>
            <a:r>
              <a:rPr lang="en-GB" sz="2400" dirty="0"/>
              <a:t>OED definition: “systematic investigation into and study of materials and sources in order to establish facts and reach new conclusions”.</a:t>
            </a:r>
          </a:p>
          <a:p>
            <a:r>
              <a:rPr lang="en-GB" sz="2400" dirty="0"/>
              <a:t>There’s a huge amount of research into areas related to RE: religion, education policy, teacher development, moral education, philosophy and ethics, effective teaching, RE itself. </a:t>
            </a:r>
          </a:p>
          <a:p>
            <a:r>
              <a:rPr lang="en-GB" sz="2400" dirty="0"/>
              <a:t>Religion changes, education changes, RE changes, all the time. We need to keep up to date.</a:t>
            </a:r>
          </a:p>
          <a:p>
            <a:r>
              <a:rPr lang="en-GB" sz="2400" dirty="0"/>
              <a:t>Research literature can give us interesting teaching ideas and help us to improve practice. </a:t>
            </a:r>
          </a:p>
          <a:p>
            <a:r>
              <a:rPr lang="en-GB" sz="2400" dirty="0"/>
              <a:t>Research on schools that use research shows this – “using research evidence can give you new ideas; it helps to stop you getting stale and using the same teaching strategies over and over again . . .”, “engaging with research gets you thinking, it challenges you and makes you evaluate carefully your teaching methods and the reasons behind them . . .” (NFER &amp; United Learning Schools 2014, v).</a:t>
            </a:r>
          </a:p>
          <a:p>
            <a:endParaRPr lang="en-GB" dirty="0"/>
          </a:p>
          <a:p>
            <a:endParaRPr lang="en-GB" dirty="0"/>
          </a:p>
        </p:txBody>
      </p:sp>
    </p:spTree>
    <p:extLst>
      <p:ext uri="{BB962C8B-B14F-4D97-AF65-F5344CB8AC3E}">
        <p14:creationId xmlns:p14="http://schemas.microsoft.com/office/powerpoint/2010/main" val="2329389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61BC1-93DD-410E-BA52-974431400D05}"/>
              </a:ext>
            </a:extLst>
          </p:cNvPr>
          <p:cNvSpPr>
            <a:spLocks noGrp="1"/>
          </p:cNvSpPr>
          <p:nvPr>
            <p:ph type="title"/>
          </p:nvPr>
        </p:nvSpPr>
        <p:spPr>
          <a:xfrm>
            <a:off x="677334" y="265044"/>
            <a:ext cx="8596668" cy="1166192"/>
          </a:xfrm>
        </p:spPr>
        <p:txBody>
          <a:bodyPr>
            <a:normAutofit fontScale="90000"/>
          </a:bodyPr>
          <a:lstStyle/>
          <a:p>
            <a:r>
              <a:rPr lang="en-GB" dirty="0"/>
              <a:t>Where can you quickly find research and what can you do with it? </a:t>
            </a:r>
            <a:br>
              <a:rPr lang="en-GB" dirty="0"/>
            </a:br>
            <a:br>
              <a:rPr lang="en-GB" dirty="0"/>
            </a:br>
            <a:endParaRPr lang="en-GB" dirty="0"/>
          </a:p>
        </p:txBody>
      </p:sp>
      <p:sp>
        <p:nvSpPr>
          <p:cNvPr id="3" name="Content Placeholder 2">
            <a:extLst>
              <a:ext uri="{FF2B5EF4-FFF2-40B4-BE49-F238E27FC236}">
                <a16:creationId xmlns:a16="http://schemas.microsoft.com/office/drawing/2014/main" id="{026A7E85-63A7-4F3E-ACCD-F43D5CED2F6C}"/>
              </a:ext>
            </a:extLst>
          </p:cNvPr>
          <p:cNvSpPr>
            <a:spLocks noGrp="1"/>
          </p:cNvSpPr>
          <p:nvPr>
            <p:ph idx="1"/>
          </p:nvPr>
        </p:nvSpPr>
        <p:spPr>
          <a:xfrm>
            <a:off x="291549" y="1431236"/>
            <a:ext cx="9568068" cy="5426764"/>
          </a:xfrm>
        </p:spPr>
        <p:txBody>
          <a:bodyPr>
            <a:normAutofit/>
          </a:bodyPr>
          <a:lstStyle/>
          <a:p>
            <a:r>
              <a:rPr lang="en-GB" sz="2000" dirty="0"/>
              <a:t>The same NFER &amp; United Learning Schools report found quick access to be crucial. Teachers should also have support to find research suited to their own specific work. (NFER &amp; United Learning Schools 2014, vi). </a:t>
            </a:r>
          </a:p>
          <a:p>
            <a:r>
              <a:rPr lang="en-GB" sz="2000" dirty="0"/>
              <a:t>But often (not always), the research happens in academia; your school / LA / MAT might not keep you in touch with it and you might not have academic contacts.</a:t>
            </a:r>
          </a:p>
          <a:p>
            <a:r>
              <a:rPr lang="en-GB" sz="2000" dirty="0" err="1"/>
              <a:t>Culham</a:t>
            </a:r>
            <a:r>
              <a:rPr lang="en-GB" sz="2000" dirty="0"/>
              <a:t> St Gabriel’s addressed these issues, in consultation with partners such as NATRE and AULRE, who confirmed that they applied to RE. </a:t>
            </a:r>
          </a:p>
          <a:p>
            <a:r>
              <a:rPr lang="en-GB" sz="2000" dirty="0"/>
              <a:t>The response is the Research for RE website, which went live in September 2017 and now has around 500 registered users. </a:t>
            </a:r>
          </a:p>
          <a:p>
            <a:r>
              <a:rPr lang="en-GB" sz="2000" dirty="0"/>
              <a:t>The website is designed to direct RE teachers to high-quality, relevant research, quickly and easily, with practical teaching ideas.</a:t>
            </a:r>
          </a:p>
          <a:p>
            <a:r>
              <a:rPr lang="en-GB" sz="2000" dirty="0"/>
              <a:t>You should be able to use Research for RE to develop the RE teaching in your school, you can leave feedback and use more and more research over time (there are currently around 70 sources posted). </a:t>
            </a:r>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484045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B208B-515C-4D82-AE98-F6B19791C669}"/>
              </a:ext>
            </a:extLst>
          </p:cNvPr>
          <p:cNvSpPr>
            <a:spLocks noGrp="1"/>
          </p:cNvSpPr>
          <p:nvPr>
            <p:ph type="title"/>
          </p:nvPr>
        </p:nvSpPr>
        <p:spPr/>
        <p:txBody>
          <a:bodyPr/>
          <a:lstStyle/>
          <a:p>
            <a:r>
              <a:rPr lang="en-GB" dirty="0"/>
              <a:t>Research for RE </a:t>
            </a:r>
            <a:br>
              <a:rPr lang="en-GB" dirty="0"/>
            </a:br>
            <a:r>
              <a:rPr lang="en-GB" dirty="0">
                <a:hlinkClick r:id="rId2"/>
              </a:rPr>
              <a:t>http://researchforre.reonline.org.uk/</a:t>
            </a:r>
            <a:r>
              <a:rPr lang="en-GB" dirty="0"/>
              <a:t> </a:t>
            </a:r>
          </a:p>
        </p:txBody>
      </p:sp>
      <p:sp>
        <p:nvSpPr>
          <p:cNvPr id="3" name="Content Placeholder 2">
            <a:extLst>
              <a:ext uri="{FF2B5EF4-FFF2-40B4-BE49-F238E27FC236}">
                <a16:creationId xmlns:a16="http://schemas.microsoft.com/office/drawing/2014/main" id="{27DAD936-70A0-4D75-80A4-65867E524A50}"/>
              </a:ext>
            </a:extLst>
          </p:cNvPr>
          <p:cNvSpPr>
            <a:spLocks noGrp="1"/>
          </p:cNvSpPr>
          <p:nvPr>
            <p:ph idx="1"/>
          </p:nvPr>
        </p:nvSpPr>
        <p:spPr>
          <a:xfrm>
            <a:off x="225287" y="1930401"/>
            <a:ext cx="9342783" cy="4801704"/>
          </a:xfrm>
        </p:spPr>
        <p:txBody>
          <a:bodyPr/>
          <a:lstStyle/>
          <a:p>
            <a:endParaRPr lang="en-GB" dirty="0"/>
          </a:p>
          <a:p>
            <a:endParaRPr lang="en-GB" dirty="0"/>
          </a:p>
        </p:txBody>
      </p:sp>
      <p:pic>
        <p:nvPicPr>
          <p:cNvPr id="15" name="Picture 14">
            <a:extLst>
              <a:ext uri="{FF2B5EF4-FFF2-40B4-BE49-F238E27FC236}">
                <a16:creationId xmlns:a16="http://schemas.microsoft.com/office/drawing/2014/main" id="{C3405E53-595E-49B1-8055-34D82538A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65" y="1778414"/>
            <a:ext cx="11603069" cy="4953691"/>
          </a:xfrm>
          <a:prstGeom prst="rect">
            <a:avLst/>
          </a:prstGeom>
        </p:spPr>
      </p:pic>
    </p:spTree>
    <p:extLst>
      <p:ext uri="{BB962C8B-B14F-4D97-AF65-F5344CB8AC3E}">
        <p14:creationId xmlns:p14="http://schemas.microsoft.com/office/powerpoint/2010/main" val="62381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1F63D-EC63-44D7-880F-59B7D9699FF3}"/>
              </a:ext>
            </a:extLst>
          </p:cNvPr>
          <p:cNvSpPr>
            <a:spLocks noGrp="1"/>
          </p:cNvSpPr>
          <p:nvPr>
            <p:ph type="title"/>
          </p:nvPr>
        </p:nvSpPr>
        <p:spPr/>
        <p:txBody>
          <a:bodyPr/>
          <a:lstStyle/>
          <a:p>
            <a:endParaRPr lang="en-GB"/>
          </a:p>
        </p:txBody>
      </p:sp>
      <p:pic>
        <p:nvPicPr>
          <p:cNvPr id="8" name="Content Placeholder 7">
            <a:extLst>
              <a:ext uri="{FF2B5EF4-FFF2-40B4-BE49-F238E27FC236}">
                <a16:creationId xmlns:a16="http://schemas.microsoft.com/office/drawing/2014/main" id="{8896E0A3-C497-4DE7-AFF9-4FF5DBC518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489" y="436098"/>
            <a:ext cx="9214339" cy="6077244"/>
          </a:xfrm>
        </p:spPr>
      </p:pic>
    </p:spTree>
    <p:extLst>
      <p:ext uri="{BB962C8B-B14F-4D97-AF65-F5344CB8AC3E}">
        <p14:creationId xmlns:p14="http://schemas.microsoft.com/office/powerpoint/2010/main" val="3055907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89A5B-9D6E-473E-BC03-19946D67674B}"/>
              </a:ext>
            </a:extLst>
          </p:cNvPr>
          <p:cNvSpPr>
            <a:spLocks noGrp="1"/>
          </p:cNvSpPr>
          <p:nvPr>
            <p:ph type="title"/>
          </p:nvPr>
        </p:nvSpPr>
        <p:spPr>
          <a:xfrm>
            <a:off x="331303" y="212036"/>
            <a:ext cx="8942699" cy="1082192"/>
          </a:xfrm>
        </p:spPr>
        <p:txBody>
          <a:bodyPr>
            <a:normAutofit fontScale="90000"/>
          </a:bodyPr>
          <a:lstStyle/>
          <a:p>
            <a:r>
              <a:rPr lang="en-GB" dirty="0"/>
              <a:t>Using research to develop teaching: practical strategies (1) (guided)</a:t>
            </a:r>
            <a:br>
              <a:rPr lang="en-GB" dirty="0"/>
            </a:br>
            <a:endParaRPr lang="en-GB" dirty="0"/>
          </a:p>
        </p:txBody>
      </p:sp>
      <p:pic>
        <p:nvPicPr>
          <p:cNvPr id="5" name="Content Placeholder 4">
            <a:extLst>
              <a:ext uri="{FF2B5EF4-FFF2-40B4-BE49-F238E27FC236}">
                <a16:creationId xmlns:a16="http://schemas.microsoft.com/office/drawing/2014/main" id="{298229AF-8A20-4D77-92B2-806EE96A79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303" y="2528662"/>
            <a:ext cx="9223375" cy="4329338"/>
          </a:xfrm>
        </p:spPr>
      </p:pic>
      <p:sp>
        <p:nvSpPr>
          <p:cNvPr id="7" name="TextBox 6">
            <a:extLst>
              <a:ext uri="{FF2B5EF4-FFF2-40B4-BE49-F238E27FC236}">
                <a16:creationId xmlns:a16="http://schemas.microsoft.com/office/drawing/2014/main" id="{92052D67-15F1-4504-BC25-8E9017B06C0A}"/>
              </a:ext>
            </a:extLst>
          </p:cNvPr>
          <p:cNvSpPr txBox="1"/>
          <p:nvPr/>
        </p:nvSpPr>
        <p:spPr>
          <a:xfrm>
            <a:off x="243504" y="1519311"/>
            <a:ext cx="8942699" cy="923330"/>
          </a:xfrm>
          <a:prstGeom prst="rect">
            <a:avLst/>
          </a:prstGeom>
          <a:noFill/>
        </p:spPr>
        <p:txBody>
          <a:bodyPr wrap="square" rtlCol="0">
            <a:spAutoFit/>
          </a:bodyPr>
          <a:lstStyle/>
          <a:p>
            <a:r>
              <a:rPr lang="en-GB" dirty="0"/>
              <a:t>Scroll down to this report of research by Karen Walshe and Geoff Teece (May 2018 RE research of the month), then just put it aside for a few moments (we’ll come back to it).</a:t>
            </a:r>
          </a:p>
        </p:txBody>
      </p:sp>
    </p:spTree>
    <p:extLst>
      <p:ext uri="{BB962C8B-B14F-4D97-AF65-F5344CB8AC3E}">
        <p14:creationId xmlns:p14="http://schemas.microsoft.com/office/powerpoint/2010/main" val="3575271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FF1C4-5BBE-44C7-B1E1-9D41A9E0FFA5}"/>
              </a:ext>
            </a:extLst>
          </p:cNvPr>
          <p:cNvSpPr>
            <a:spLocks noGrp="1"/>
          </p:cNvSpPr>
          <p:nvPr>
            <p:ph type="title"/>
          </p:nvPr>
        </p:nvSpPr>
        <p:spPr>
          <a:xfrm>
            <a:off x="0" y="0"/>
            <a:ext cx="9274002" cy="715617"/>
          </a:xfrm>
        </p:spPr>
        <p:txBody>
          <a:bodyPr>
            <a:normAutofit fontScale="90000"/>
          </a:bodyPr>
          <a:lstStyle/>
          <a:p>
            <a:r>
              <a:rPr lang="en-GB" sz="2400" dirty="0"/>
              <a:t>Using research to develop teaching: practical strategies (1) (guided)</a:t>
            </a:r>
          </a:p>
        </p:txBody>
      </p:sp>
      <p:sp>
        <p:nvSpPr>
          <p:cNvPr id="4" name="Content Placeholder 3">
            <a:extLst>
              <a:ext uri="{FF2B5EF4-FFF2-40B4-BE49-F238E27FC236}">
                <a16:creationId xmlns:a16="http://schemas.microsoft.com/office/drawing/2014/main" id="{9E495C8C-A9F0-469E-9322-9D85E29D2748}"/>
              </a:ext>
            </a:extLst>
          </p:cNvPr>
          <p:cNvSpPr>
            <a:spLocks noGrp="1"/>
          </p:cNvSpPr>
          <p:nvPr>
            <p:ph sz="half" idx="1"/>
          </p:nvPr>
        </p:nvSpPr>
        <p:spPr>
          <a:xfrm>
            <a:off x="265042" y="490330"/>
            <a:ext cx="4596327" cy="6215270"/>
          </a:xfrm>
        </p:spPr>
        <p:txBody>
          <a:bodyPr>
            <a:normAutofit/>
          </a:bodyPr>
          <a:lstStyle/>
          <a:p>
            <a:pPr marL="0" indent="0">
              <a:buNone/>
            </a:pPr>
            <a:r>
              <a:rPr lang="en-GB" sz="2400" dirty="0"/>
              <a:t>Religious understanding. What is it? How do you help pupils to get it? </a:t>
            </a:r>
            <a:r>
              <a:rPr lang="en-GB" sz="2400" u="sng" dirty="0"/>
              <a:t>HEADLINE POINTS</a:t>
            </a:r>
          </a:p>
          <a:p>
            <a:r>
              <a:rPr lang="en-GB" dirty="0"/>
              <a:t>Religions are essentially soteriological (concerned with salvation or life’s ultimate meaning or purpose).</a:t>
            </a:r>
          </a:p>
          <a:p>
            <a:r>
              <a:rPr lang="en-GB" dirty="0"/>
              <a:t>If RE focuses on soteriology, pupils will be equipped to gain understanding of what religions mean to believers.</a:t>
            </a:r>
          </a:p>
          <a:p>
            <a:r>
              <a:rPr lang="en-GB" dirty="0"/>
              <a:t>E.g. in Sikhism there are key soteriological beliefs and practices: </a:t>
            </a:r>
            <a:r>
              <a:rPr lang="en-GB" i="1" dirty="0" err="1"/>
              <a:t>haumai</a:t>
            </a:r>
            <a:r>
              <a:rPr lang="en-GB" dirty="0"/>
              <a:t> (self-centredness) is the root of earthly life’s problems, but a life of </a:t>
            </a:r>
            <a:r>
              <a:rPr lang="en-GB" i="1" dirty="0" err="1"/>
              <a:t>sewa</a:t>
            </a:r>
            <a:r>
              <a:rPr lang="en-GB" dirty="0"/>
              <a:t> (selfless service) leads to </a:t>
            </a:r>
            <a:r>
              <a:rPr lang="en-GB" i="1" dirty="0" err="1"/>
              <a:t>gurmukh</a:t>
            </a:r>
            <a:r>
              <a:rPr lang="en-GB" dirty="0"/>
              <a:t> (God-centredness) and a state of </a:t>
            </a:r>
            <a:r>
              <a:rPr lang="en-GB" i="1" dirty="0" err="1"/>
              <a:t>mukhti</a:t>
            </a:r>
            <a:r>
              <a:rPr lang="en-GB" dirty="0"/>
              <a:t> (spiritual liberation. </a:t>
            </a:r>
          </a:p>
          <a:p>
            <a:r>
              <a:rPr lang="en-GB" dirty="0"/>
              <a:t>Serving in the gurdwara expresses these beliefs (during a visit, pupils could ask Sikhs about how it does so).</a:t>
            </a:r>
            <a:endParaRPr lang="en-GB" sz="2400" u="sng" dirty="0"/>
          </a:p>
        </p:txBody>
      </p:sp>
      <p:sp>
        <p:nvSpPr>
          <p:cNvPr id="5" name="Content Placeholder 4">
            <a:extLst>
              <a:ext uri="{FF2B5EF4-FFF2-40B4-BE49-F238E27FC236}">
                <a16:creationId xmlns:a16="http://schemas.microsoft.com/office/drawing/2014/main" id="{F7D7A895-06B7-42F6-940B-00C2A83D5FA9}"/>
              </a:ext>
            </a:extLst>
          </p:cNvPr>
          <p:cNvSpPr>
            <a:spLocks noGrp="1"/>
          </p:cNvSpPr>
          <p:nvPr>
            <p:ph sz="half" idx="2"/>
          </p:nvPr>
        </p:nvSpPr>
        <p:spPr>
          <a:xfrm>
            <a:off x="5089970" y="490330"/>
            <a:ext cx="4184034" cy="6215269"/>
          </a:xfrm>
        </p:spPr>
        <p:txBody>
          <a:bodyPr>
            <a:normAutofit/>
          </a:bodyPr>
          <a:lstStyle/>
          <a:p>
            <a:pPr marL="0" indent="0">
              <a:buNone/>
            </a:pPr>
            <a:r>
              <a:rPr lang="en-GB" sz="2400" u="sng" dirty="0">
                <a:solidFill>
                  <a:srgbClr val="FF0000"/>
                </a:solidFill>
              </a:rPr>
              <a:t>ACTIVITY</a:t>
            </a:r>
          </a:p>
          <a:p>
            <a:r>
              <a:rPr lang="en-GB" sz="2000" dirty="0">
                <a:solidFill>
                  <a:srgbClr val="FF0000"/>
                </a:solidFill>
              </a:rPr>
              <a:t>If possible, pair up with somebody teaching in or around the same age range as you.</a:t>
            </a:r>
          </a:p>
          <a:p>
            <a:r>
              <a:rPr lang="en-GB" sz="2000" dirty="0">
                <a:solidFill>
                  <a:srgbClr val="FF0000"/>
                </a:solidFill>
              </a:rPr>
              <a:t>Read over the research report together.</a:t>
            </a:r>
          </a:p>
          <a:p>
            <a:r>
              <a:rPr lang="en-GB" sz="2000" dirty="0">
                <a:solidFill>
                  <a:srgbClr val="FF0000"/>
                </a:solidFill>
              </a:rPr>
              <a:t>Discuss how the key ideas might be used to prepare to teach about a different religious tradition and note a skeleton plan.</a:t>
            </a:r>
          </a:p>
          <a:p>
            <a:r>
              <a:rPr lang="en-GB" sz="2000" dirty="0">
                <a:solidFill>
                  <a:srgbClr val="FF0000"/>
                </a:solidFill>
              </a:rPr>
              <a:t>Finally, if you have time, discuss and note strengths and weaknesses of this approach as you see it.</a:t>
            </a:r>
          </a:p>
          <a:p>
            <a:r>
              <a:rPr lang="en-GB" sz="2000" dirty="0">
                <a:solidFill>
                  <a:srgbClr val="FF0000"/>
                </a:solidFill>
              </a:rPr>
              <a:t>Be ready to feed back in </a:t>
            </a:r>
            <a:r>
              <a:rPr lang="en-GB" sz="2000">
                <a:solidFill>
                  <a:srgbClr val="FF0000"/>
                </a:solidFill>
              </a:rPr>
              <a:t>15 minutes.</a:t>
            </a:r>
            <a:endParaRPr lang="en-GB" sz="2000" dirty="0">
              <a:solidFill>
                <a:srgbClr val="FF0000"/>
              </a:solidFill>
            </a:endParaRPr>
          </a:p>
          <a:p>
            <a:pPr marL="0" indent="0">
              <a:buNone/>
            </a:pPr>
            <a:endParaRPr lang="en-GB" sz="2000" dirty="0">
              <a:solidFill>
                <a:srgbClr val="FF0000"/>
              </a:solidFill>
            </a:endParaRPr>
          </a:p>
          <a:p>
            <a:endParaRPr lang="en-GB" sz="2400" dirty="0">
              <a:solidFill>
                <a:srgbClr val="FF0000"/>
              </a:solidFill>
            </a:endParaRPr>
          </a:p>
          <a:p>
            <a:endParaRPr lang="en-GB" dirty="0"/>
          </a:p>
        </p:txBody>
      </p:sp>
    </p:spTree>
    <p:extLst>
      <p:ext uri="{BB962C8B-B14F-4D97-AF65-F5344CB8AC3E}">
        <p14:creationId xmlns:p14="http://schemas.microsoft.com/office/powerpoint/2010/main" val="210017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7BF575-12D7-43CE-B741-A7B5EEB2DF78}"/>
              </a:ext>
            </a:extLst>
          </p:cNvPr>
          <p:cNvSpPr>
            <a:spLocks noGrp="1"/>
          </p:cNvSpPr>
          <p:nvPr>
            <p:ph type="title"/>
          </p:nvPr>
        </p:nvSpPr>
        <p:spPr>
          <a:xfrm>
            <a:off x="106017" y="198784"/>
            <a:ext cx="9167985" cy="1285460"/>
          </a:xfrm>
        </p:spPr>
        <p:txBody>
          <a:bodyPr/>
          <a:lstStyle/>
          <a:p>
            <a:r>
              <a:rPr lang="en-GB" dirty="0"/>
              <a:t>Using research to develop teaching: practical strategies (2) (independent)</a:t>
            </a:r>
          </a:p>
        </p:txBody>
      </p:sp>
      <p:sp>
        <p:nvSpPr>
          <p:cNvPr id="6" name="Content Placeholder 5">
            <a:extLst>
              <a:ext uri="{FF2B5EF4-FFF2-40B4-BE49-F238E27FC236}">
                <a16:creationId xmlns:a16="http://schemas.microsoft.com/office/drawing/2014/main" id="{CF607648-EC50-47F8-859D-CA171BABF686}"/>
              </a:ext>
            </a:extLst>
          </p:cNvPr>
          <p:cNvSpPr>
            <a:spLocks noGrp="1"/>
          </p:cNvSpPr>
          <p:nvPr>
            <p:ph idx="1"/>
          </p:nvPr>
        </p:nvSpPr>
        <p:spPr>
          <a:xfrm>
            <a:off x="344557" y="1484245"/>
            <a:ext cx="8929445" cy="4557118"/>
          </a:xfrm>
        </p:spPr>
        <p:txBody>
          <a:bodyPr>
            <a:normAutofit lnSpcReduction="10000"/>
          </a:bodyPr>
          <a:lstStyle/>
          <a:p>
            <a:pPr marL="0" indent="0">
              <a:buNone/>
            </a:pPr>
            <a:r>
              <a:rPr lang="en-GB" sz="2400" u="sng" dirty="0">
                <a:solidFill>
                  <a:schemeClr val="tx1"/>
                </a:solidFill>
              </a:rPr>
              <a:t>ACTIVITY</a:t>
            </a:r>
          </a:p>
          <a:p>
            <a:r>
              <a:rPr lang="en-GB" sz="2400" dirty="0">
                <a:solidFill>
                  <a:schemeClr val="tx1"/>
                </a:solidFill>
              </a:rPr>
              <a:t>Working in the same pairs, spend about 5 minutes looking through the various research reports in Research for RE.</a:t>
            </a:r>
          </a:p>
          <a:p>
            <a:r>
              <a:rPr lang="en-GB" sz="2400" dirty="0">
                <a:solidFill>
                  <a:schemeClr val="tx1"/>
                </a:solidFill>
              </a:rPr>
              <a:t>Select one report that you think presents some potentially useful or interesting points for your practice in school – it doesn’t matter which one, what its focus is, or how different or unusual the points.</a:t>
            </a:r>
          </a:p>
          <a:p>
            <a:r>
              <a:rPr lang="en-GB" sz="2400" dirty="0">
                <a:solidFill>
                  <a:schemeClr val="tx1"/>
                </a:solidFill>
              </a:rPr>
              <a:t>Note 3-4 bullet points on your chosen report and a further 3-4 on how it might influence or affect your practice in school and be ready to feed these back.</a:t>
            </a:r>
          </a:p>
          <a:p>
            <a:r>
              <a:rPr lang="en-GB" sz="2400" dirty="0">
                <a:solidFill>
                  <a:schemeClr val="tx1"/>
                </a:solidFill>
              </a:rPr>
              <a:t>You have 15 minutes altogether.</a:t>
            </a:r>
          </a:p>
          <a:p>
            <a:pPr marL="0" indent="0">
              <a:buNone/>
            </a:pPr>
            <a:endParaRPr lang="en-GB" dirty="0"/>
          </a:p>
        </p:txBody>
      </p:sp>
    </p:spTree>
    <p:extLst>
      <p:ext uri="{BB962C8B-B14F-4D97-AF65-F5344CB8AC3E}">
        <p14:creationId xmlns:p14="http://schemas.microsoft.com/office/powerpoint/2010/main" val="2489813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85C7-DBFD-4119-A7E4-6031FEB99FA9}"/>
              </a:ext>
            </a:extLst>
          </p:cNvPr>
          <p:cNvSpPr>
            <a:spLocks noGrp="1"/>
          </p:cNvSpPr>
          <p:nvPr>
            <p:ph type="title"/>
          </p:nvPr>
        </p:nvSpPr>
        <p:spPr>
          <a:xfrm>
            <a:off x="677334" y="238540"/>
            <a:ext cx="8596668" cy="689112"/>
          </a:xfrm>
        </p:spPr>
        <p:txBody>
          <a:bodyPr/>
          <a:lstStyle/>
          <a:p>
            <a:r>
              <a:rPr lang="en-GB" dirty="0"/>
              <a:t>Conclusion, next steps</a:t>
            </a:r>
          </a:p>
        </p:txBody>
      </p:sp>
      <p:sp>
        <p:nvSpPr>
          <p:cNvPr id="3" name="Content Placeholder 2">
            <a:extLst>
              <a:ext uri="{FF2B5EF4-FFF2-40B4-BE49-F238E27FC236}">
                <a16:creationId xmlns:a16="http://schemas.microsoft.com/office/drawing/2014/main" id="{2618F212-73D8-4A74-B0C5-68F39A2094F8}"/>
              </a:ext>
            </a:extLst>
          </p:cNvPr>
          <p:cNvSpPr>
            <a:spLocks noGrp="1"/>
          </p:cNvSpPr>
          <p:nvPr>
            <p:ph idx="1"/>
          </p:nvPr>
        </p:nvSpPr>
        <p:spPr>
          <a:xfrm>
            <a:off x="132521" y="927653"/>
            <a:ext cx="9422295" cy="5113710"/>
          </a:xfrm>
        </p:spPr>
        <p:txBody>
          <a:bodyPr/>
          <a:lstStyle/>
          <a:p>
            <a:r>
              <a:rPr lang="en-GB" dirty="0"/>
              <a:t>Do please spread the word about Research for RE. </a:t>
            </a:r>
          </a:p>
          <a:p>
            <a:r>
              <a:rPr lang="en-GB" dirty="0"/>
              <a:t>The Research for RE initiative will work if you use it and feed back to us about it. We need to know what teachers do with it and how to keep improving it.</a:t>
            </a:r>
          </a:p>
          <a:p>
            <a:r>
              <a:rPr lang="en-GB" dirty="0"/>
              <a:t>As well as leaving feedback on the research reports, send us your stories about how you used them in teaching  - we’ll publish those. </a:t>
            </a:r>
          </a:p>
          <a:p>
            <a:r>
              <a:rPr lang="en-GB" dirty="0"/>
              <a:t>Nominate a report for RE research of the month. </a:t>
            </a:r>
          </a:p>
          <a:p>
            <a:r>
              <a:rPr lang="en-GB" dirty="0"/>
              <a:t>Use Research for RE as a focus for a local group or hub meeting. Book me to come and help with that. </a:t>
            </a:r>
          </a:p>
          <a:p>
            <a:r>
              <a:rPr lang="en-GB" dirty="0"/>
              <a:t>The Teach RE course will offer a module based on Research for RE from September. Enrol for the course / module if you’d like to take this introductory session further. </a:t>
            </a:r>
          </a:p>
          <a:p>
            <a:r>
              <a:rPr lang="en-GB" dirty="0"/>
              <a:t>Visit Research for RE regularly. The range of research reports will expand, e.g. through the ‘Research 7’ projects.</a:t>
            </a:r>
          </a:p>
          <a:p>
            <a:r>
              <a:rPr lang="en-GB" dirty="0"/>
              <a:t>This session has focused on research reports, but Research for RE also has facilities to post ideas for research and respond to opportunities to carry out research. Doing rather than using research is another session, however . . .</a:t>
            </a:r>
          </a:p>
        </p:txBody>
      </p:sp>
    </p:spTree>
    <p:extLst>
      <p:ext uri="{BB962C8B-B14F-4D97-AF65-F5344CB8AC3E}">
        <p14:creationId xmlns:p14="http://schemas.microsoft.com/office/powerpoint/2010/main" val="19903084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252</TotalTime>
  <Words>1033</Words>
  <Application>Microsoft Macintosh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Exploring the importance of using research in RE </vt:lpstr>
      <vt:lpstr>Session key questions / overview</vt:lpstr>
      <vt:lpstr>Why is it important to use research in RE?</vt:lpstr>
      <vt:lpstr>Where can you quickly find research and what can you do with it?   </vt:lpstr>
      <vt:lpstr>Research for RE  http://researchforre.reonline.org.uk/ </vt:lpstr>
      <vt:lpstr>PowerPoint Presentation</vt:lpstr>
      <vt:lpstr>Using research to develop teaching: practical strategies (1) (guided) </vt:lpstr>
      <vt:lpstr>Using research to develop teaching: practical strategies (1) (guided)</vt:lpstr>
      <vt:lpstr>Using research to develop teaching: practical strategies (2) (independent)</vt:lpstr>
      <vt:lpstr>Conclusion, next steps</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importance of using research in RE </dc:title>
  <dc:creator>Kevin O'Grady</dc:creator>
  <cp:lastModifiedBy>Ed Pawson</cp:lastModifiedBy>
  <cp:revision>20</cp:revision>
  <dcterms:created xsi:type="dcterms:W3CDTF">2018-06-19T11:18:56Z</dcterms:created>
  <dcterms:modified xsi:type="dcterms:W3CDTF">2018-06-27T11:17:43Z</dcterms:modified>
</cp:coreProperties>
</file>