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66" r:id="rId3"/>
    <p:sldId id="260" r:id="rId4"/>
    <p:sldId id="261" r:id="rId5"/>
    <p:sldId id="268" r:id="rId6"/>
    <p:sldId id="263" r:id="rId7"/>
    <p:sldId id="262" r:id="rId8"/>
    <p:sldId id="264" r:id="rId9"/>
    <p:sldId id="265" r:id="rId10"/>
    <p:sldId id="267" r:id="rId11"/>
    <p:sldId id="257" r:id="rId12"/>
    <p:sldId id="258"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195"/>
    <p:restoredTop sz="92995"/>
  </p:normalViewPr>
  <p:slideViewPr>
    <p:cSldViewPr>
      <p:cViewPr varScale="1">
        <p:scale>
          <a:sx n="90" d="100"/>
          <a:sy n="90" d="100"/>
        </p:scale>
        <p:origin x="264" y="20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C26828F-EEBE-3D49-ADB2-7A272320B349}" type="doc">
      <dgm:prSet loTypeId="urn:microsoft.com/office/officeart/2005/8/layout/venn1" loCatId="" qsTypeId="urn:microsoft.com/office/officeart/2005/8/quickstyle/simple4" qsCatId="simple" csTypeId="urn:microsoft.com/office/officeart/2005/8/colors/accent1_2" csCatId="accent1" phldr="1"/>
      <dgm:spPr/>
    </dgm:pt>
    <dgm:pt modelId="{04ED643F-F364-744F-8563-8975661DB546}">
      <dgm:prSet phldrT="[Text]"/>
      <dgm:spPr/>
      <dgm:t>
        <a:bodyPr/>
        <a:lstStyle/>
        <a:p>
          <a:r>
            <a:rPr lang="en-GB" dirty="0" smtClean="0"/>
            <a:t>Christianity</a:t>
          </a:r>
          <a:endParaRPr lang="en-GB" dirty="0"/>
        </a:p>
      </dgm:t>
    </dgm:pt>
    <dgm:pt modelId="{A11986A6-E5D5-5E4E-9F1F-A9FD7DCE5D1D}" type="parTrans" cxnId="{B010B078-FB1E-BE42-8EDB-7436FBC6BCDE}">
      <dgm:prSet/>
      <dgm:spPr/>
      <dgm:t>
        <a:bodyPr/>
        <a:lstStyle/>
        <a:p>
          <a:endParaRPr lang="en-GB"/>
        </a:p>
      </dgm:t>
    </dgm:pt>
    <dgm:pt modelId="{CBB812BA-991D-B44B-A0D6-6FAFE0486944}" type="sibTrans" cxnId="{B010B078-FB1E-BE42-8EDB-7436FBC6BCDE}">
      <dgm:prSet/>
      <dgm:spPr/>
      <dgm:t>
        <a:bodyPr/>
        <a:lstStyle/>
        <a:p>
          <a:endParaRPr lang="en-GB"/>
        </a:p>
      </dgm:t>
    </dgm:pt>
    <dgm:pt modelId="{7DC9564D-A31C-D546-A1A6-F2377D11ADCA}">
      <dgm:prSet phldrT="[Text]"/>
      <dgm:spPr/>
      <dgm:t>
        <a:bodyPr/>
        <a:lstStyle/>
        <a:p>
          <a:r>
            <a:rPr lang="en-GB" dirty="0" smtClean="0"/>
            <a:t>Islam</a:t>
          </a:r>
          <a:endParaRPr lang="en-GB" dirty="0"/>
        </a:p>
      </dgm:t>
    </dgm:pt>
    <dgm:pt modelId="{7F432C67-7A0F-3B4E-A654-F7A1FECF82BF}" type="parTrans" cxnId="{5E7049DA-1ACF-9542-83EB-95D1B6642F93}">
      <dgm:prSet/>
      <dgm:spPr/>
      <dgm:t>
        <a:bodyPr/>
        <a:lstStyle/>
        <a:p>
          <a:endParaRPr lang="en-GB"/>
        </a:p>
      </dgm:t>
    </dgm:pt>
    <dgm:pt modelId="{3FCCEAA2-166A-A643-B736-D66EB64946F5}" type="sibTrans" cxnId="{5E7049DA-1ACF-9542-83EB-95D1B6642F93}">
      <dgm:prSet/>
      <dgm:spPr/>
      <dgm:t>
        <a:bodyPr/>
        <a:lstStyle/>
        <a:p>
          <a:endParaRPr lang="en-GB"/>
        </a:p>
      </dgm:t>
    </dgm:pt>
    <dgm:pt modelId="{B719963C-6E56-4243-A287-26B07392DF3C}" type="pres">
      <dgm:prSet presAssocID="{4C26828F-EEBE-3D49-ADB2-7A272320B349}" presName="compositeShape" presStyleCnt="0">
        <dgm:presLayoutVars>
          <dgm:chMax val="7"/>
          <dgm:dir/>
          <dgm:resizeHandles val="exact"/>
        </dgm:presLayoutVars>
      </dgm:prSet>
      <dgm:spPr/>
    </dgm:pt>
    <dgm:pt modelId="{F785E451-42E2-A042-84A2-FC0B3FC7DB0D}" type="pres">
      <dgm:prSet presAssocID="{04ED643F-F364-744F-8563-8975661DB546}" presName="circ1" presStyleLbl="vennNode1" presStyleIdx="0" presStyleCnt="2" custScaleX="100933"/>
      <dgm:spPr/>
      <dgm:t>
        <a:bodyPr/>
        <a:lstStyle/>
        <a:p>
          <a:endParaRPr lang="en-GB"/>
        </a:p>
      </dgm:t>
    </dgm:pt>
    <dgm:pt modelId="{3CB75729-6447-6E47-B4AA-22A5D344CBD8}" type="pres">
      <dgm:prSet presAssocID="{04ED643F-F364-744F-8563-8975661DB546}" presName="circ1Tx" presStyleLbl="revTx" presStyleIdx="0" presStyleCnt="0">
        <dgm:presLayoutVars>
          <dgm:chMax val="0"/>
          <dgm:chPref val="0"/>
          <dgm:bulletEnabled val="1"/>
        </dgm:presLayoutVars>
      </dgm:prSet>
      <dgm:spPr/>
      <dgm:t>
        <a:bodyPr/>
        <a:lstStyle/>
        <a:p>
          <a:endParaRPr lang="en-GB"/>
        </a:p>
      </dgm:t>
    </dgm:pt>
    <dgm:pt modelId="{6B4A48CD-0AA9-C549-9040-5B4CA1A45DDF}" type="pres">
      <dgm:prSet presAssocID="{7DC9564D-A31C-D546-A1A6-F2377D11ADCA}" presName="circ2" presStyleLbl="vennNode1" presStyleIdx="1" presStyleCnt="2" custScaleX="100778"/>
      <dgm:spPr/>
      <dgm:t>
        <a:bodyPr/>
        <a:lstStyle/>
        <a:p>
          <a:endParaRPr lang="en-GB"/>
        </a:p>
      </dgm:t>
    </dgm:pt>
    <dgm:pt modelId="{8FDDE0D2-B187-084A-8197-785223D1BF72}" type="pres">
      <dgm:prSet presAssocID="{7DC9564D-A31C-D546-A1A6-F2377D11ADCA}" presName="circ2Tx" presStyleLbl="revTx" presStyleIdx="0" presStyleCnt="0">
        <dgm:presLayoutVars>
          <dgm:chMax val="0"/>
          <dgm:chPref val="0"/>
          <dgm:bulletEnabled val="1"/>
        </dgm:presLayoutVars>
      </dgm:prSet>
      <dgm:spPr/>
      <dgm:t>
        <a:bodyPr/>
        <a:lstStyle/>
        <a:p>
          <a:endParaRPr lang="en-GB"/>
        </a:p>
      </dgm:t>
    </dgm:pt>
  </dgm:ptLst>
  <dgm:cxnLst>
    <dgm:cxn modelId="{5E7049DA-1ACF-9542-83EB-95D1B6642F93}" srcId="{4C26828F-EEBE-3D49-ADB2-7A272320B349}" destId="{7DC9564D-A31C-D546-A1A6-F2377D11ADCA}" srcOrd="1" destOrd="0" parTransId="{7F432C67-7A0F-3B4E-A654-F7A1FECF82BF}" sibTransId="{3FCCEAA2-166A-A643-B736-D66EB64946F5}"/>
    <dgm:cxn modelId="{26DA60C5-F314-2741-B6B9-6B85AD1E99A2}" type="presOf" srcId="{04ED643F-F364-744F-8563-8975661DB546}" destId="{F785E451-42E2-A042-84A2-FC0B3FC7DB0D}" srcOrd="0" destOrd="0" presId="urn:microsoft.com/office/officeart/2005/8/layout/venn1"/>
    <dgm:cxn modelId="{731EB7C7-D9F0-384A-9BDD-8D632C77F4B5}" type="presOf" srcId="{4C26828F-EEBE-3D49-ADB2-7A272320B349}" destId="{B719963C-6E56-4243-A287-26B07392DF3C}" srcOrd="0" destOrd="0" presId="urn:microsoft.com/office/officeart/2005/8/layout/venn1"/>
    <dgm:cxn modelId="{9D385ADA-E8B7-644C-B631-63ACC39E6404}" type="presOf" srcId="{04ED643F-F364-744F-8563-8975661DB546}" destId="{3CB75729-6447-6E47-B4AA-22A5D344CBD8}" srcOrd="1" destOrd="0" presId="urn:microsoft.com/office/officeart/2005/8/layout/venn1"/>
    <dgm:cxn modelId="{A014EFD1-B4DC-704E-A5EC-983A97F342A2}" type="presOf" srcId="{7DC9564D-A31C-D546-A1A6-F2377D11ADCA}" destId="{8FDDE0D2-B187-084A-8197-785223D1BF72}" srcOrd="1" destOrd="0" presId="urn:microsoft.com/office/officeart/2005/8/layout/venn1"/>
    <dgm:cxn modelId="{C0BD71E6-FEBF-B346-8BBD-33C9995E2004}" type="presOf" srcId="{7DC9564D-A31C-D546-A1A6-F2377D11ADCA}" destId="{6B4A48CD-0AA9-C549-9040-5B4CA1A45DDF}" srcOrd="0" destOrd="0" presId="urn:microsoft.com/office/officeart/2005/8/layout/venn1"/>
    <dgm:cxn modelId="{B010B078-FB1E-BE42-8EDB-7436FBC6BCDE}" srcId="{4C26828F-EEBE-3D49-ADB2-7A272320B349}" destId="{04ED643F-F364-744F-8563-8975661DB546}" srcOrd="0" destOrd="0" parTransId="{A11986A6-E5D5-5E4E-9F1F-A9FD7DCE5D1D}" sibTransId="{CBB812BA-991D-B44B-A0D6-6FAFE0486944}"/>
    <dgm:cxn modelId="{303B9B35-F3FF-9748-91AF-D3930FDC6D79}" type="presParOf" srcId="{B719963C-6E56-4243-A287-26B07392DF3C}" destId="{F785E451-42E2-A042-84A2-FC0B3FC7DB0D}" srcOrd="0" destOrd="0" presId="urn:microsoft.com/office/officeart/2005/8/layout/venn1"/>
    <dgm:cxn modelId="{1F3BF80E-A0FA-B54C-A904-01E8C9270A5D}" type="presParOf" srcId="{B719963C-6E56-4243-A287-26B07392DF3C}" destId="{3CB75729-6447-6E47-B4AA-22A5D344CBD8}" srcOrd="1" destOrd="0" presId="urn:microsoft.com/office/officeart/2005/8/layout/venn1"/>
    <dgm:cxn modelId="{EF5F8B4E-9CD4-B848-BD9D-31B7463469C7}" type="presParOf" srcId="{B719963C-6E56-4243-A287-26B07392DF3C}" destId="{6B4A48CD-0AA9-C549-9040-5B4CA1A45DDF}" srcOrd="2" destOrd="0" presId="urn:microsoft.com/office/officeart/2005/8/layout/venn1"/>
    <dgm:cxn modelId="{3AF7E18B-8365-2A4D-BB58-3B494A05A950}" type="presParOf" srcId="{B719963C-6E56-4243-A287-26B07392DF3C}" destId="{8FDDE0D2-B187-084A-8197-785223D1BF72}" srcOrd="3"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85E451-42E2-A042-84A2-FC0B3FC7DB0D}">
      <dsp:nvSpPr>
        <dsp:cNvPr id="0" name=""/>
        <dsp:cNvSpPr/>
      </dsp:nvSpPr>
      <dsp:spPr>
        <a:xfrm>
          <a:off x="145692" y="467677"/>
          <a:ext cx="4055129" cy="4017644"/>
        </a:xfrm>
        <a:prstGeom prst="ellipse">
          <a:avLst/>
        </a:prstGeom>
        <a:gradFill rotWithShape="0">
          <a:gsLst>
            <a:gs pos="0">
              <a:schemeClr val="accent1">
                <a:alpha val="50000"/>
                <a:hueOff val="0"/>
                <a:satOff val="0"/>
                <a:lumOff val="0"/>
                <a:alphaOff val="0"/>
                <a:shade val="51000"/>
                <a:satMod val="130000"/>
              </a:schemeClr>
            </a:gs>
            <a:gs pos="80000">
              <a:schemeClr val="accent1">
                <a:alpha val="50000"/>
                <a:hueOff val="0"/>
                <a:satOff val="0"/>
                <a:lumOff val="0"/>
                <a:alphaOff val="0"/>
                <a:shade val="93000"/>
                <a:satMod val="130000"/>
              </a:schemeClr>
            </a:gs>
            <a:gs pos="100000">
              <a:schemeClr val="accent1">
                <a:alpha val="50000"/>
                <a:hueOff val="0"/>
                <a:satOff val="0"/>
                <a:lumOff val="0"/>
                <a:alphaOff val="0"/>
                <a:shade val="94000"/>
                <a:satMod val="135000"/>
              </a:schemeClr>
            </a:gs>
          </a:gsLst>
          <a:lin ang="162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733550">
            <a:lnSpc>
              <a:spcPct val="90000"/>
            </a:lnSpc>
            <a:spcBef>
              <a:spcPct val="0"/>
            </a:spcBef>
            <a:spcAft>
              <a:spcPct val="35000"/>
            </a:spcAft>
          </a:pPr>
          <a:r>
            <a:rPr lang="en-GB" sz="3900" kern="1200" dirty="0" smtClean="0"/>
            <a:t>Christianity</a:t>
          </a:r>
          <a:endParaRPr lang="en-GB" sz="3900" kern="1200" dirty="0"/>
        </a:p>
      </dsp:txBody>
      <dsp:txXfrm>
        <a:off x="711948" y="941444"/>
        <a:ext cx="2338092" cy="3070111"/>
      </dsp:txXfrm>
    </dsp:sp>
    <dsp:sp modelId="{6B4A48CD-0AA9-C549-9040-5B4CA1A45DDF}">
      <dsp:nvSpPr>
        <dsp:cNvPr id="0" name=""/>
        <dsp:cNvSpPr/>
      </dsp:nvSpPr>
      <dsp:spPr>
        <a:xfrm>
          <a:off x="3044405" y="467677"/>
          <a:ext cx="4048902" cy="4017644"/>
        </a:xfrm>
        <a:prstGeom prst="ellipse">
          <a:avLst/>
        </a:prstGeom>
        <a:gradFill rotWithShape="0">
          <a:gsLst>
            <a:gs pos="0">
              <a:schemeClr val="accent1">
                <a:alpha val="50000"/>
                <a:hueOff val="0"/>
                <a:satOff val="0"/>
                <a:lumOff val="0"/>
                <a:alphaOff val="0"/>
                <a:shade val="51000"/>
                <a:satMod val="130000"/>
              </a:schemeClr>
            </a:gs>
            <a:gs pos="80000">
              <a:schemeClr val="accent1">
                <a:alpha val="50000"/>
                <a:hueOff val="0"/>
                <a:satOff val="0"/>
                <a:lumOff val="0"/>
                <a:alphaOff val="0"/>
                <a:shade val="93000"/>
                <a:satMod val="130000"/>
              </a:schemeClr>
            </a:gs>
            <a:gs pos="100000">
              <a:schemeClr val="accent1">
                <a:alpha val="50000"/>
                <a:hueOff val="0"/>
                <a:satOff val="0"/>
                <a:lumOff val="0"/>
                <a:alphaOff val="0"/>
                <a:shade val="94000"/>
                <a:satMod val="135000"/>
              </a:schemeClr>
            </a:gs>
          </a:gsLst>
          <a:lin ang="162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733550">
            <a:lnSpc>
              <a:spcPct val="90000"/>
            </a:lnSpc>
            <a:spcBef>
              <a:spcPct val="0"/>
            </a:spcBef>
            <a:spcAft>
              <a:spcPct val="35000"/>
            </a:spcAft>
          </a:pPr>
          <a:r>
            <a:rPr lang="en-GB" sz="3900" kern="1200" dirty="0" smtClean="0"/>
            <a:t>Islam</a:t>
          </a:r>
          <a:endParaRPr lang="en-GB" sz="3900" kern="1200" dirty="0"/>
        </a:p>
      </dsp:txBody>
      <dsp:txXfrm>
        <a:off x="4193418" y="941444"/>
        <a:ext cx="2334502" cy="3070111"/>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F8E795-2213-ED4B-8196-8F9FBDD9FD95}" type="datetimeFigureOut">
              <a:rPr lang="en-GB" smtClean="0"/>
              <a:t>11/06/2017</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286A34A-1007-AA42-B7A2-A5E1B695E342}" type="slidenum">
              <a:rPr lang="en-GB" smtClean="0"/>
              <a:t>‹#›</a:t>
            </a:fld>
            <a:endParaRPr lang="en-GB"/>
          </a:p>
        </p:txBody>
      </p:sp>
    </p:spTree>
    <p:extLst>
      <p:ext uri="{BB962C8B-B14F-4D97-AF65-F5344CB8AC3E}">
        <p14:creationId xmlns:p14="http://schemas.microsoft.com/office/powerpoint/2010/main" val="2789610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C1DBA14-237B-4EA5-9508-D9502308A551}" type="datetimeFigureOut">
              <a:rPr lang="en-US" smtClean="0"/>
              <a:t>6/11/17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288819-083B-470B-B84A-554A284C2E73}" type="slidenum">
              <a:rPr lang="en-US" smtClean="0"/>
              <a:t>‹#›</a:t>
            </a:fld>
            <a:endParaRPr lang="en-US"/>
          </a:p>
        </p:txBody>
      </p:sp>
    </p:spTree>
    <p:extLst>
      <p:ext uri="{BB962C8B-B14F-4D97-AF65-F5344CB8AC3E}">
        <p14:creationId xmlns:p14="http://schemas.microsoft.com/office/powerpoint/2010/main" val="40002089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C1DBA14-237B-4EA5-9508-D9502308A551}" type="datetimeFigureOut">
              <a:rPr lang="en-US" smtClean="0"/>
              <a:t>6/11/17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288819-083B-470B-B84A-554A284C2E73}" type="slidenum">
              <a:rPr lang="en-US" smtClean="0"/>
              <a:t>‹#›</a:t>
            </a:fld>
            <a:endParaRPr lang="en-US"/>
          </a:p>
        </p:txBody>
      </p:sp>
    </p:spTree>
    <p:extLst>
      <p:ext uri="{BB962C8B-B14F-4D97-AF65-F5344CB8AC3E}">
        <p14:creationId xmlns:p14="http://schemas.microsoft.com/office/powerpoint/2010/main" val="42795603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C1DBA14-237B-4EA5-9508-D9502308A551}" type="datetimeFigureOut">
              <a:rPr lang="en-US" smtClean="0"/>
              <a:t>6/11/17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288819-083B-470B-B84A-554A284C2E73}" type="slidenum">
              <a:rPr lang="en-US" smtClean="0"/>
              <a:t>‹#›</a:t>
            </a:fld>
            <a:endParaRPr lang="en-US"/>
          </a:p>
        </p:txBody>
      </p:sp>
    </p:spTree>
    <p:extLst>
      <p:ext uri="{BB962C8B-B14F-4D97-AF65-F5344CB8AC3E}">
        <p14:creationId xmlns:p14="http://schemas.microsoft.com/office/powerpoint/2010/main" val="14765308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C1DBA14-237B-4EA5-9508-D9502308A551}" type="datetimeFigureOut">
              <a:rPr lang="en-US" smtClean="0"/>
              <a:t>6/11/17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288819-083B-470B-B84A-554A284C2E73}" type="slidenum">
              <a:rPr lang="en-US" smtClean="0"/>
              <a:t>‹#›</a:t>
            </a:fld>
            <a:endParaRPr lang="en-US"/>
          </a:p>
        </p:txBody>
      </p:sp>
    </p:spTree>
    <p:extLst>
      <p:ext uri="{BB962C8B-B14F-4D97-AF65-F5344CB8AC3E}">
        <p14:creationId xmlns:p14="http://schemas.microsoft.com/office/powerpoint/2010/main" val="1182676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C1DBA14-237B-4EA5-9508-D9502308A551}" type="datetimeFigureOut">
              <a:rPr lang="en-US" smtClean="0"/>
              <a:t>6/11/17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E288819-083B-470B-B84A-554A284C2E73}" type="slidenum">
              <a:rPr lang="en-US" smtClean="0"/>
              <a:t>‹#›</a:t>
            </a:fld>
            <a:endParaRPr lang="en-US"/>
          </a:p>
        </p:txBody>
      </p:sp>
    </p:spTree>
    <p:extLst>
      <p:ext uri="{BB962C8B-B14F-4D97-AF65-F5344CB8AC3E}">
        <p14:creationId xmlns:p14="http://schemas.microsoft.com/office/powerpoint/2010/main" val="13852775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C1DBA14-237B-4EA5-9508-D9502308A551}" type="datetimeFigureOut">
              <a:rPr lang="en-US" smtClean="0"/>
              <a:t>6/11/17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E288819-083B-470B-B84A-554A284C2E73}" type="slidenum">
              <a:rPr lang="en-US" smtClean="0"/>
              <a:t>‹#›</a:t>
            </a:fld>
            <a:endParaRPr lang="en-US"/>
          </a:p>
        </p:txBody>
      </p:sp>
    </p:spTree>
    <p:extLst>
      <p:ext uri="{BB962C8B-B14F-4D97-AF65-F5344CB8AC3E}">
        <p14:creationId xmlns:p14="http://schemas.microsoft.com/office/powerpoint/2010/main" val="4016003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C1DBA14-237B-4EA5-9508-D9502308A551}" type="datetimeFigureOut">
              <a:rPr lang="en-US" smtClean="0"/>
              <a:t>6/11/17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E288819-083B-470B-B84A-554A284C2E73}" type="slidenum">
              <a:rPr lang="en-US" smtClean="0"/>
              <a:t>‹#›</a:t>
            </a:fld>
            <a:endParaRPr lang="en-US"/>
          </a:p>
        </p:txBody>
      </p:sp>
    </p:spTree>
    <p:extLst>
      <p:ext uri="{BB962C8B-B14F-4D97-AF65-F5344CB8AC3E}">
        <p14:creationId xmlns:p14="http://schemas.microsoft.com/office/powerpoint/2010/main" val="24724154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C1DBA14-237B-4EA5-9508-D9502308A551}" type="datetimeFigureOut">
              <a:rPr lang="en-US" smtClean="0"/>
              <a:t>6/11/17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288819-083B-470B-B84A-554A284C2E73}" type="slidenum">
              <a:rPr lang="en-US" smtClean="0"/>
              <a:t>‹#›</a:t>
            </a:fld>
            <a:endParaRPr lang="en-US"/>
          </a:p>
        </p:txBody>
      </p:sp>
    </p:spTree>
    <p:extLst>
      <p:ext uri="{BB962C8B-B14F-4D97-AF65-F5344CB8AC3E}">
        <p14:creationId xmlns:p14="http://schemas.microsoft.com/office/powerpoint/2010/main" val="14985179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C1DBA14-237B-4EA5-9508-D9502308A551}" type="datetimeFigureOut">
              <a:rPr lang="en-US" smtClean="0"/>
              <a:t>6/11/17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288819-083B-470B-B84A-554A284C2E73}" type="slidenum">
              <a:rPr lang="en-US" smtClean="0"/>
              <a:t>‹#›</a:t>
            </a:fld>
            <a:endParaRPr lang="en-US"/>
          </a:p>
        </p:txBody>
      </p:sp>
    </p:spTree>
    <p:extLst>
      <p:ext uri="{BB962C8B-B14F-4D97-AF65-F5344CB8AC3E}">
        <p14:creationId xmlns:p14="http://schemas.microsoft.com/office/powerpoint/2010/main" val="6274959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C1DBA14-237B-4EA5-9508-D9502308A551}" type="datetimeFigureOut">
              <a:rPr lang="en-US" smtClean="0"/>
              <a:t>6/11/17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288819-083B-470B-B84A-554A284C2E73}" type="slidenum">
              <a:rPr lang="en-US" smtClean="0"/>
              <a:t>‹#›</a:t>
            </a:fld>
            <a:endParaRPr lang="en-US"/>
          </a:p>
        </p:txBody>
      </p:sp>
    </p:spTree>
    <p:extLst>
      <p:ext uri="{BB962C8B-B14F-4D97-AF65-F5344CB8AC3E}">
        <p14:creationId xmlns:p14="http://schemas.microsoft.com/office/powerpoint/2010/main" val="12164801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C1DBA14-237B-4EA5-9508-D9502308A551}" type="datetimeFigureOut">
              <a:rPr lang="en-US" smtClean="0"/>
              <a:t>6/11/17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288819-083B-470B-B84A-554A284C2E73}" type="slidenum">
              <a:rPr lang="en-US" smtClean="0"/>
              <a:t>‹#›</a:t>
            </a:fld>
            <a:endParaRPr lang="en-US"/>
          </a:p>
        </p:txBody>
      </p:sp>
    </p:spTree>
    <p:extLst>
      <p:ext uri="{BB962C8B-B14F-4D97-AF65-F5344CB8AC3E}">
        <p14:creationId xmlns:p14="http://schemas.microsoft.com/office/powerpoint/2010/main" val="34884371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C1DBA14-237B-4EA5-9508-D9502308A551}" type="datetimeFigureOut">
              <a:rPr lang="en-US" smtClean="0"/>
              <a:t>6/11/17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288819-083B-470B-B84A-554A284C2E73}" type="slidenum">
              <a:rPr lang="en-US" smtClean="0"/>
              <a:t>‹#›</a:t>
            </a:fld>
            <a:endParaRPr lang="en-US"/>
          </a:p>
        </p:txBody>
      </p:sp>
    </p:spTree>
    <p:extLst>
      <p:ext uri="{BB962C8B-B14F-4D97-AF65-F5344CB8AC3E}">
        <p14:creationId xmlns:p14="http://schemas.microsoft.com/office/powerpoint/2010/main" val="8839254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tif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 Id="rId3"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www.youtube.com/watch?v=5yzrcdyTBHU" TargetMode="External"/><Relationship Id="rId3" Type="http://schemas.openxmlformats.org/officeDocument/2006/relationships/image" Target="../media/image6.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1" Type="http://schemas.openxmlformats.org/officeDocument/2006/relationships/slideLayout" Target="../slideLayouts/slideLayout7.xml"/><Relationship Id="rId2" Type="http://schemas.openxmlformats.org/officeDocument/2006/relationships/diagramData" Target="../diagrams/data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randomhouse.co.uk/docs/images/articleportrait/564d67d4-d9a9-48e8-bdb2-44ec6b3e0d8e.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943600" y="1143000"/>
            <a:ext cx="3027217" cy="475705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81000" y="152400"/>
            <a:ext cx="8229600" cy="646331"/>
          </a:xfrm>
          <a:prstGeom prst="rect">
            <a:avLst/>
          </a:prstGeom>
          <a:noFill/>
        </p:spPr>
        <p:txBody>
          <a:bodyPr wrap="square" rtlCol="0">
            <a:spAutoFit/>
          </a:bodyPr>
          <a:lstStyle/>
          <a:p>
            <a:r>
              <a:rPr lang="en-GB" sz="3600" dirty="0" smtClean="0"/>
              <a:t>Exploring (beliefs about) the nature of God</a:t>
            </a:r>
            <a:endParaRPr lang="en-GB" sz="3600" dirty="0"/>
          </a:p>
        </p:txBody>
      </p:sp>
      <p:sp>
        <p:nvSpPr>
          <p:cNvPr id="3" name="TextBox 2"/>
          <p:cNvSpPr txBox="1"/>
          <p:nvPr/>
        </p:nvSpPr>
        <p:spPr>
          <a:xfrm>
            <a:off x="381000" y="864785"/>
            <a:ext cx="5257800" cy="5509200"/>
          </a:xfrm>
          <a:prstGeom prst="rect">
            <a:avLst/>
          </a:prstGeom>
          <a:noFill/>
        </p:spPr>
        <p:txBody>
          <a:bodyPr wrap="square" rtlCol="0">
            <a:spAutoFit/>
          </a:bodyPr>
          <a:lstStyle/>
          <a:p>
            <a:r>
              <a:rPr lang="en-GB" sz="2400" dirty="0"/>
              <a:t>Do Christians and Muslims worship the same God?</a:t>
            </a:r>
          </a:p>
          <a:p>
            <a:endParaRPr lang="en-GB" sz="2400" dirty="0"/>
          </a:p>
          <a:p>
            <a:pPr marL="342900" indent="-342900">
              <a:spcAft>
                <a:spcPts val="1200"/>
              </a:spcAft>
              <a:buFont typeface="Wingdings" charset="2"/>
              <a:buChar char="Ø"/>
            </a:pPr>
            <a:r>
              <a:rPr lang="en-GB" sz="2400" dirty="0"/>
              <a:t>Franklin Graham: “Islam and Christianity clearly do not worship the same God”</a:t>
            </a:r>
          </a:p>
          <a:p>
            <a:pPr marL="342900" indent="-342900">
              <a:spcAft>
                <a:spcPts val="1200"/>
              </a:spcAft>
              <a:buFont typeface="Wingdings" charset="2"/>
              <a:buChar char="Ø"/>
            </a:pPr>
            <a:r>
              <a:rPr lang="en-GB" sz="2400" dirty="0" err="1" smtClean="0"/>
              <a:t>Larycia</a:t>
            </a:r>
            <a:r>
              <a:rPr lang="en-GB" sz="2400" dirty="0" smtClean="0"/>
              <a:t> </a:t>
            </a:r>
            <a:r>
              <a:rPr lang="en-GB" sz="2400" dirty="0"/>
              <a:t>Hawkins says Christians and Muslims worship the same God</a:t>
            </a:r>
          </a:p>
          <a:p>
            <a:pPr marL="342900" indent="-342900">
              <a:spcAft>
                <a:spcPts val="1200"/>
              </a:spcAft>
              <a:buFont typeface="Wingdings" charset="2"/>
              <a:buChar char="Ø"/>
            </a:pPr>
            <a:r>
              <a:rPr lang="en-GB" sz="2400" dirty="0"/>
              <a:t>The Qur’an </a:t>
            </a:r>
            <a:r>
              <a:rPr lang="en-GB" sz="2400" dirty="0" smtClean="0"/>
              <a:t>and </a:t>
            </a:r>
            <a:r>
              <a:rPr lang="en-GB" sz="2400" dirty="0"/>
              <a:t>the </a:t>
            </a:r>
            <a:r>
              <a:rPr lang="en-GB" sz="2400" dirty="0" smtClean="0"/>
              <a:t>Bible have more in common than most believers realise</a:t>
            </a:r>
          </a:p>
          <a:p>
            <a:pPr marL="342900" indent="-342900">
              <a:spcAft>
                <a:spcPts val="1200"/>
              </a:spcAft>
              <a:buFont typeface="Wingdings" charset="2"/>
              <a:buChar char="Ø"/>
            </a:pPr>
            <a:r>
              <a:rPr lang="en-GB" sz="2400" dirty="0" smtClean="0"/>
              <a:t>Desmond </a:t>
            </a:r>
            <a:r>
              <a:rPr lang="en-GB" sz="2400" dirty="0"/>
              <a:t>Tutu: God is not a </a:t>
            </a:r>
            <a:r>
              <a:rPr lang="en-GB" sz="2400" dirty="0" smtClean="0"/>
              <a:t>Christian</a:t>
            </a:r>
          </a:p>
          <a:p>
            <a:pPr marL="342900" indent="-342900">
              <a:spcAft>
                <a:spcPts val="1200"/>
              </a:spcAft>
              <a:buFont typeface="Wingdings" charset="2"/>
              <a:buChar char="Ø"/>
            </a:pPr>
            <a:r>
              <a:rPr lang="en-GB" sz="2400" dirty="0" smtClean="0"/>
              <a:t>Chris </a:t>
            </a:r>
            <a:r>
              <a:rPr lang="en-GB" sz="2400" dirty="0" err="1" smtClean="0"/>
              <a:t>Hewer</a:t>
            </a:r>
            <a:r>
              <a:rPr lang="en-GB" sz="2400" dirty="0" smtClean="0"/>
              <a:t>: Muslims don’t own God</a:t>
            </a:r>
            <a:endParaRPr lang="en-GB" sz="2400" dirty="0"/>
          </a:p>
        </p:txBody>
      </p:sp>
    </p:spTree>
    <p:extLst>
      <p:ext uri="{BB962C8B-B14F-4D97-AF65-F5344CB8AC3E}">
        <p14:creationId xmlns:p14="http://schemas.microsoft.com/office/powerpoint/2010/main" val="2764974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186608" y="0"/>
            <a:ext cx="4770783" cy="6858000"/>
          </a:xfrm>
          <a:prstGeom prst="rect">
            <a:avLst/>
          </a:prstGeom>
        </p:spPr>
      </p:pic>
    </p:spTree>
    <p:extLst>
      <p:ext uri="{BB962C8B-B14F-4D97-AF65-F5344CB8AC3E}">
        <p14:creationId xmlns:p14="http://schemas.microsoft.com/office/powerpoint/2010/main" val="108756713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384300" y="0"/>
            <a:ext cx="6374241" cy="6858000"/>
          </a:xfrm>
          <a:prstGeom prst="rect">
            <a:avLst/>
          </a:prstGeom>
        </p:spPr>
      </p:pic>
    </p:spTree>
    <p:extLst>
      <p:ext uri="{BB962C8B-B14F-4D97-AF65-F5344CB8AC3E}">
        <p14:creationId xmlns:p14="http://schemas.microsoft.com/office/powerpoint/2010/main" val="199946621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2400" y="0"/>
            <a:ext cx="6190640" cy="685800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171590" y="2819400"/>
            <a:ext cx="2984500" cy="3098800"/>
          </a:xfrm>
          <a:prstGeom prst="rect">
            <a:avLst/>
          </a:prstGeom>
        </p:spPr>
      </p:pic>
    </p:spTree>
    <p:extLst>
      <p:ext uri="{BB962C8B-B14F-4D97-AF65-F5344CB8AC3E}">
        <p14:creationId xmlns:p14="http://schemas.microsoft.com/office/powerpoint/2010/main" val="19745668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1295401"/>
            <a:ext cx="7924800" cy="4832092"/>
          </a:xfrm>
          <a:prstGeom prst="rect">
            <a:avLst/>
          </a:prstGeom>
          <a:noFill/>
        </p:spPr>
        <p:txBody>
          <a:bodyPr wrap="square" rtlCol="0">
            <a:spAutoFit/>
          </a:bodyPr>
          <a:lstStyle/>
          <a:p>
            <a:r>
              <a:rPr lang="en-GB" sz="2800" dirty="0"/>
              <a:t>Chris </a:t>
            </a:r>
            <a:r>
              <a:rPr lang="en-GB" sz="2800" dirty="0" err="1"/>
              <a:t>Hewer</a:t>
            </a:r>
            <a:r>
              <a:rPr lang="en-GB" sz="2800" dirty="0"/>
              <a:t> </a:t>
            </a:r>
            <a:r>
              <a:rPr lang="en-GB" sz="2800" dirty="0" smtClean="0"/>
              <a:t>on Shi’a </a:t>
            </a:r>
            <a:r>
              <a:rPr lang="en-GB" sz="2800" dirty="0"/>
              <a:t>Islam</a:t>
            </a:r>
            <a:endParaRPr lang="en-US" sz="2800" dirty="0"/>
          </a:p>
          <a:p>
            <a:r>
              <a:rPr lang="en-GB" sz="2800" dirty="0"/>
              <a:t> </a:t>
            </a:r>
            <a:endParaRPr lang="en-US" sz="2800" dirty="0"/>
          </a:p>
          <a:p>
            <a:pPr marL="457200" indent="-457200">
              <a:buFont typeface="Wingdings" charset="2"/>
              <a:buChar char="Ø"/>
            </a:pPr>
            <a:r>
              <a:rPr lang="en-GB" sz="2800" dirty="0" smtClean="0"/>
              <a:t>Islam </a:t>
            </a:r>
            <a:r>
              <a:rPr lang="en-GB" sz="2800" dirty="0"/>
              <a:t>not just for Muslims</a:t>
            </a:r>
            <a:endParaRPr lang="en-US" sz="2800" dirty="0"/>
          </a:p>
          <a:p>
            <a:pPr marL="457200" indent="-457200">
              <a:buFont typeface="Wingdings" charset="2"/>
              <a:buChar char="Ø"/>
            </a:pPr>
            <a:r>
              <a:rPr lang="en-GB" sz="2800" dirty="0"/>
              <a:t>Don’t </a:t>
            </a:r>
            <a:r>
              <a:rPr lang="en-GB" sz="2800" dirty="0" err="1"/>
              <a:t>tribalise</a:t>
            </a:r>
            <a:r>
              <a:rPr lang="en-GB" sz="2800" dirty="0"/>
              <a:t> God</a:t>
            </a:r>
            <a:endParaRPr lang="en-US" sz="2800" dirty="0"/>
          </a:p>
          <a:p>
            <a:pPr marL="457200" indent="-457200">
              <a:buFont typeface="Wingdings" charset="2"/>
              <a:buChar char="Ø"/>
            </a:pPr>
            <a:r>
              <a:rPr lang="en-GB" sz="2800" dirty="0"/>
              <a:t>Is ‘Allah’ the Muslim God?</a:t>
            </a:r>
            <a:endParaRPr lang="en-US" sz="2800" dirty="0"/>
          </a:p>
          <a:p>
            <a:pPr marL="457200" indent="-457200">
              <a:buFont typeface="Wingdings" charset="2"/>
              <a:buChar char="Ø"/>
            </a:pPr>
            <a:r>
              <a:rPr lang="en-GB" sz="2800" dirty="0"/>
              <a:t>Language distorts faith</a:t>
            </a:r>
            <a:endParaRPr lang="en-US" sz="2800" dirty="0"/>
          </a:p>
          <a:p>
            <a:pPr marL="457200" indent="-457200">
              <a:buFont typeface="Wingdings" charset="2"/>
              <a:buChar char="Ø"/>
            </a:pPr>
            <a:r>
              <a:rPr lang="en-GB" sz="2800" dirty="0"/>
              <a:t>Muslims don’t own God</a:t>
            </a:r>
            <a:endParaRPr lang="en-US" sz="2800" dirty="0"/>
          </a:p>
          <a:p>
            <a:pPr marL="457200" indent="-457200">
              <a:buFont typeface="Wingdings" charset="2"/>
              <a:buChar char="Ø"/>
            </a:pPr>
            <a:r>
              <a:rPr lang="en-GB" sz="2800" dirty="0"/>
              <a:t>Muhammad is not the tribal possession of Muslims</a:t>
            </a:r>
            <a:endParaRPr lang="en-US" sz="2800" dirty="0"/>
          </a:p>
          <a:p>
            <a:endParaRPr lang="en-GB" sz="2800" dirty="0" smtClean="0"/>
          </a:p>
          <a:p>
            <a:r>
              <a:rPr lang="en-GB" sz="2800" u="sng" dirty="0">
                <a:hlinkClick r:id="rId2"/>
              </a:rPr>
              <a:t>https://</a:t>
            </a:r>
            <a:r>
              <a:rPr lang="en-GB" sz="2800" u="sng" dirty="0" smtClean="0">
                <a:hlinkClick r:id="rId2"/>
              </a:rPr>
              <a:t>www.youtube.com/watch?v=5yzrcdyTBHU</a:t>
            </a:r>
            <a:endParaRPr lang="en-US" sz="2800" dirty="0"/>
          </a:p>
        </p:txBody>
      </p:sp>
      <p:pic>
        <p:nvPicPr>
          <p:cNvPr id="3" name="Picture 2"/>
          <p:cNvPicPr/>
          <p:nvPr/>
        </p:nvPicPr>
        <p:blipFill>
          <a:blip r:embed="rId3" cstate="email">
            <a:extLst>
              <a:ext uri="{28A0092B-C50C-407E-A947-70E740481C1C}">
                <a14:useLocalDpi xmlns:a14="http://schemas.microsoft.com/office/drawing/2010/main"/>
              </a:ext>
            </a:extLst>
          </a:blip>
          <a:srcRect/>
          <a:stretch>
            <a:fillRect/>
          </a:stretch>
        </p:blipFill>
        <p:spPr bwMode="auto">
          <a:xfrm>
            <a:off x="4648200" y="1"/>
            <a:ext cx="4518212" cy="2590800"/>
          </a:xfrm>
          <a:prstGeom prst="rect">
            <a:avLst/>
          </a:prstGeom>
          <a:noFill/>
          <a:ln>
            <a:noFill/>
          </a:ln>
        </p:spPr>
      </p:pic>
    </p:spTree>
    <p:extLst>
      <p:ext uri="{BB962C8B-B14F-4D97-AF65-F5344CB8AC3E}">
        <p14:creationId xmlns:p14="http://schemas.microsoft.com/office/powerpoint/2010/main" val="1533118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43000" y="0"/>
            <a:ext cx="6841108" cy="6858000"/>
          </a:xfrm>
          <a:prstGeom prst="rect">
            <a:avLst/>
          </a:prstGeom>
        </p:spPr>
      </p:pic>
    </p:spTree>
    <p:extLst>
      <p:ext uri="{BB962C8B-B14F-4D97-AF65-F5344CB8AC3E}">
        <p14:creationId xmlns:p14="http://schemas.microsoft.com/office/powerpoint/2010/main" val="53955838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38400" y="685800"/>
            <a:ext cx="6400800" cy="1938992"/>
          </a:xfrm>
          <a:prstGeom prst="rect">
            <a:avLst/>
          </a:prstGeom>
          <a:noFill/>
        </p:spPr>
        <p:txBody>
          <a:bodyPr wrap="square" rtlCol="0">
            <a:spAutoFit/>
          </a:bodyPr>
          <a:lstStyle/>
          <a:p>
            <a:r>
              <a:rPr lang="en-GB" sz="2400" dirty="0"/>
              <a:t>“Our intent is not at all to convert readers from one faith to another, or merge the two religions into one,” </a:t>
            </a:r>
            <a:r>
              <a:rPr lang="en-GB" sz="2400" dirty="0" err="1"/>
              <a:t>Kaskas</a:t>
            </a:r>
            <a:r>
              <a:rPr lang="en-GB" sz="2400" dirty="0"/>
              <a:t> said. “Rather we seek to build bridges of understanding among people of the three Abrahamic faiths.”</a:t>
            </a:r>
          </a:p>
        </p:txBody>
      </p:sp>
      <p:sp>
        <p:nvSpPr>
          <p:cNvPr id="3" name="TextBox 2"/>
          <p:cNvSpPr txBox="1"/>
          <p:nvPr/>
        </p:nvSpPr>
        <p:spPr>
          <a:xfrm>
            <a:off x="304800" y="3352800"/>
            <a:ext cx="8534400" cy="3046988"/>
          </a:xfrm>
          <a:prstGeom prst="rect">
            <a:avLst/>
          </a:prstGeom>
          <a:noFill/>
        </p:spPr>
        <p:txBody>
          <a:bodyPr wrap="square" rtlCol="0">
            <a:spAutoFit/>
          </a:bodyPr>
          <a:lstStyle/>
          <a:p>
            <a:r>
              <a:rPr lang="en-GB" sz="2400" dirty="0" err="1"/>
              <a:t>Drs.</a:t>
            </a:r>
            <a:r>
              <a:rPr lang="en-GB" sz="2400" dirty="0"/>
              <a:t> </a:t>
            </a:r>
            <a:r>
              <a:rPr lang="en-GB" sz="2400" dirty="0" err="1"/>
              <a:t>Kaskas</a:t>
            </a:r>
            <a:r>
              <a:rPr lang="en-GB" sz="2400" dirty="0"/>
              <a:t>’ and Hungerford’s underlying motivation for the translation and inclusion of the extensive footnotes are not intended to promote a particular school of Islam or Christian apologetics. These exist in abundance. Their goal is to build bridges of better understanding, undermine radicalism and enlighten ignorance. This powerful instrument offers Muslims and Christians a fresh insight on the “straight path” to reconciling with God and man; sorely needed and missing from other translations.</a:t>
            </a:r>
          </a:p>
        </p:txBody>
      </p:sp>
      <p:pic>
        <p:nvPicPr>
          <p:cNvPr id="5" name="Picture 4"/>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14441"/>
            <a:ext cx="2092020" cy="3109759"/>
          </a:xfrm>
          <a:prstGeom prst="rect">
            <a:avLst/>
          </a:prstGeom>
        </p:spPr>
      </p:pic>
    </p:spTree>
    <p:extLst>
      <p:ext uri="{BB962C8B-B14F-4D97-AF65-F5344CB8AC3E}">
        <p14:creationId xmlns:p14="http://schemas.microsoft.com/office/powerpoint/2010/main" val="109019310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859632651"/>
              </p:ext>
            </p:extLst>
          </p:nvPr>
        </p:nvGraphicFramePr>
        <p:xfrm>
          <a:off x="0" y="1827531"/>
          <a:ext cx="9144000" cy="1310640"/>
        </p:xfrm>
        <a:graphic>
          <a:graphicData uri="http://schemas.openxmlformats.org/drawingml/2006/table">
            <a:tbl>
              <a:tblPr firstRow="1" bandRow="1">
                <a:tableStyleId>{5C22544A-7EE6-4342-B048-85BDC9FD1C3A}</a:tableStyleId>
              </a:tblPr>
              <a:tblGrid>
                <a:gridCol w="4572000"/>
                <a:gridCol w="4572000"/>
              </a:tblGrid>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000" kern="1200" dirty="0" smtClean="0">
                          <a:solidFill>
                            <a:schemeClr val="dk1"/>
                          </a:solidFill>
                          <a:effectLst/>
                          <a:latin typeface="+mn-lt"/>
                          <a:ea typeface="+mn-ea"/>
                          <a:cs typeface="+mn-cs"/>
                        </a:rPr>
                        <a:t>1 “… for in six days the Lord made the heavens and the earth, and on the seventh day He abstained from work and rested.”</a:t>
                      </a:r>
                      <a:endParaRPr lang="en-US" sz="2000" kern="1200" dirty="0" smtClean="0">
                        <a:solidFill>
                          <a:schemeClr val="dk1"/>
                        </a:solidFill>
                        <a:effectLst/>
                        <a:latin typeface="+mn-lt"/>
                        <a:ea typeface="+mn-ea"/>
                        <a:cs typeface="+mn-cs"/>
                      </a:endParaRPr>
                    </a:p>
                  </a:txBody>
                  <a:tcPr>
                    <a:solidFill>
                      <a:schemeClr val="accent1">
                        <a:lumMod val="40000"/>
                        <a:lumOff val="60000"/>
                        <a:alpha val="42000"/>
                      </a:schemeClr>
                    </a:solidFill>
                  </a:tcPr>
                </a:tc>
                <a:tc>
                  <a:txBody>
                    <a:bodyPr/>
                    <a:lstStyle/>
                    <a:p>
                      <a:r>
                        <a:rPr lang="en-GB" sz="2000" kern="1200" dirty="0" smtClean="0">
                          <a:solidFill>
                            <a:schemeClr val="dk1"/>
                          </a:solidFill>
                          <a:effectLst/>
                          <a:latin typeface="+mn-lt"/>
                          <a:ea typeface="+mn-ea"/>
                          <a:cs typeface="+mn-cs"/>
                        </a:rPr>
                        <a:t>2 “He it is who created the heavens and the earth in six days then established Himself over the throne.”</a:t>
                      </a:r>
                      <a:r>
                        <a:rPr lang="en-US" sz="2000" dirty="0" smtClean="0">
                          <a:effectLst/>
                        </a:rPr>
                        <a:t> </a:t>
                      </a:r>
                      <a:endParaRPr lang="en-GB" sz="2000" dirty="0"/>
                    </a:p>
                  </a:txBody>
                  <a:tcPr>
                    <a:solidFill>
                      <a:schemeClr val="accent1">
                        <a:lumMod val="40000"/>
                        <a:lumOff val="60000"/>
                        <a:alpha val="42000"/>
                      </a:schemeClr>
                    </a:solidFill>
                  </a:tcPr>
                </a:tc>
              </a:tr>
            </a:tbl>
          </a:graphicData>
        </a:graphic>
      </p:graphicFrame>
      <p:sp>
        <p:nvSpPr>
          <p:cNvPr id="4" name="TextBox 3"/>
          <p:cNvSpPr txBox="1"/>
          <p:nvPr/>
        </p:nvSpPr>
        <p:spPr>
          <a:xfrm>
            <a:off x="23648" y="53201"/>
            <a:ext cx="8815551" cy="1446550"/>
          </a:xfrm>
          <a:prstGeom prst="rect">
            <a:avLst/>
          </a:prstGeom>
          <a:noFill/>
        </p:spPr>
        <p:txBody>
          <a:bodyPr wrap="square" rtlCol="0">
            <a:spAutoFit/>
          </a:bodyPr>
          <a:lstStyle/>
          <a:p>
            <a:pPr algn="ctr"/>
            <a:r>
              <a:rPr lang="en-GB" sz="2800" b="1" dirty="0">
                <a:ln w="22225">
                  <a:solidFill>
                    <a:schemeClr val="accent2"/>
                  </a:solidFill>
                  <a:prstDash val="solid"/>
                </a:ln>
                <a:solidFill>
                  <a:schemeClr val="accent2">
                    <a:lumMod val="40000"/>
                    <a:lumOff val="60000"/>
                  </a:schemeClr>
                </a:solidFill>
              </a:rPr>
              <a:t>Bible or Qur’an</a:t>
            </a:r>
            <a:r>
              <a:rPr lang="en-GB" sz="2800" b="1" dirty="0" smtClean="0">
                <a:ln w="22225">
                  <a:solidFill>
                    <a:schemeClr val="accent2"/>
                  </a:solidFill>
                  <a:prstDash val="solid"/>
                </a:ln>
                <a:solidFill>
                  <a:schemeClr val="accent2">
                    <a:lumMod val="40000"/>
                    <a:lumOff val="60000"/>
                  </a:schemeClr>
                </a:solidFill>
              </a:rPr>
              <a:t>?</a:t>
            </a:r>
            <a:endParaRPr lang="en-US" sz="2000" dirty="0"/>
          </a:p>
          <a:p>
            <a:r>
              <a:rPr lang="en-GB" sz="2000" dirty="0"/>
              <a:t>Look carefully at the following verses.</a:t>
            </a:r>
            <a:endParaRPr lang="en-US" sz="2000" dirty="0"/>
          </a:p>
          <a:p>
            <a:r>
              <a:rPr lang="en-GB" sz="2000" dirty="0"/>
              <a:t>Can you identify which </a:t>
            </a:r>
            <a:r>
              <a:rPr lang="en-GB" sz="2000" dirty="0" smtClean="0"/>
              <a:t>ones come from </a:t>
            </a:r>
            <a:r>
              <a:rPr lang="en-GB" sz="2000" dirty="0"/>
              <a:t>the Qur’an and which </a:t>
            </a:r>
            <a:r>
              <a:rPr lang="en-GB" sz="2000" dirty="0" smtClean="0"/>
              <a:t>from </a:t>
            </a:r>
            <a:r>
              <a:rPr lang="en-GB" sz="2000" dirty="0"/>
              <a:t>the Bible</a:t>
            </a:r>
            <a:r>
              <a:rPr lang="en-GB" sz="2000" dirty="0" smtClean="0"/>
              <a:t>?</a:t>
            </a:r>
          </a:p>
          <a:p>
            <a:r>
              <a:rPr lang="en-GB" sz="2000" dirty="0" smtClean="0"/>
              <a:t>How do you know?</a:t>
            </a:r>
            <a:endParaRPr lang="en-US" sz="2000" dirty="0"/>
          </a:p>
        </p:txBody>
      </p:sp>
      <p:graphicFrame>
        <p:nvGraphicFramePr>
          <p:cNvPr id="7" name="Table 6"/>
          <p:cNvGraphicFramePr>
            <a:graphicFrameLocks noGrp="1"/>
          </p:cNvGraphicFramePr>
          <p:nvPr>
            <p:extLst>
              <p:ext uri="{D42A27DB-BD31-4B8C-83A1-F6EECF244321}">
                <p14:modId xmlns:p14="http://schemas.microsoft.com/office/powerpoint/2010/main" val="1422856966"/>
              </p:ext>
            </p:extLst>
          </p:nvPr>
        </p:nvGraphicFramePr>
        <p:xfrm>
          <a:off x="7883" y="3352800"/>
          <a:ext cx="9144000" cy="701040"/>
        </p:xfrm>
        <a:graphic>
          <a:graphicData uri="http://schemas.openxmlformats.org/drawingml/2006/table">
            <a:tbl>
              <a:tblPr firstRow="1" bandRow="1">
                <a:tableStyleId>{5C22544A-7EE6-4342-B048-85BDC9FD1C3A}</a:tableStyleId>
              </a:tblPr>
              <a:tblGrid>
                <a:gridCol w="4572000"/>
                <a:gridCol w="4572000"/>
              </a:tblGrid>
              <a:tr h="370840">
                <a:tc>
                  <a:txBody>
                    <a:bodyPr/>
                    <a:lstStyle/>
                    <a:p>
                      <a:r>
                        <a:rPr lang="en-GB" sz="2000" kern="1200" dirty="0" smtClean="0">
                          <a:solidFill>
                            <a:schemeClr val="dk1"/>
                          </a:solidFill>
                          <a:effectLst/>
                          <a:latin typeface="+mn-lt"/>
                          <a:ea typeface="+mn-ea"/>
                          <a:cs typeface="+mn-cs"/>
                        </a:rPr>
                        <a:t>3 “And your God is One God: There is no god but He.”</a:t>
                      </a:r>
                      <a:endParaRPr lang="en-US" sz="2000" kern="1200" dirty="0">
                        <a:solidFill>
                          <a:schemeClr val="dk1"/>
                        </a:solidFill>
                        <a:effectLst/>
                        <a:latin typeface="+mn-lt"/>
                        <a:ea typeface="+mn-ea"/>
                        <a:cs typeface="+mn-cs"/>
                      </a:endParaRPr>
                    </a:p>
                  </a:txBody>
                  <a:tcPr>
                    <a:solidFill>
                      <a:schemeClr val="tx2">
                        <a:lumMod val="40000"/>
                        <a:lumOff val="60000"/>
                      </a:schemeClr>
                    </a:solidFill>
                  </a:tcPr>
                </a:tc>
                <a:tc>
                  <a:txBody>
                    <a:bodyPr/>
                    <a:lstStyle/>
                    <a:p>
                      <a:r>
                        <a:rPr lang="en-GB" sz="2000" kern="1200" dirty="0" smtClean="0">
                          <a:solidFill>
                            <a:schemeClr val="dk1"/>
                          </a:solidFill>
                          <a:effectLst/>
                          <a:latin typeface="+mn-lt"/>
                          <a:ea typeface="+mn-ea"/>
                          <a:cs typeface="+mn-cs"/>
                        </a:rPr>
                        <a:t>4 “The Lord our God is one.”</a:t>
                      </a:r>
                      <a:r>
                        <a:rPr lang="en-US" sz="2000" dirty="0" smtClean="0">
                          <a:effectLst/>
                        </a:rPr>
                        <a:t> </a:t>
                      </a:r>
                      <a:endParaRPr lang="en-GB" sz="2000" dirty="0"/>
                    </a:p>
                  </a:txBody>
                  <a:tcPr>
                    <a:solidFill>
                      <a:schemeClr val="tx2">
                        <a:lumMod val="40000"/>
                        <a:lumOff val="60000"/>
                      </a:schemeClr>
                    </a:solidFill>
                  </a:tcPr>
                </a:tc>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1726618217"/>
              </p:ext>
            </p:extLst>
          </p:nvPr>
        </p:nvGraphicFramePr>
        <p:xfrm>
          <a:off x="0" y="4268469"/>
          <a:ext cx="9144000" cy="1310640"/>
        </p:xfrm>
        <a:graphic>
          <a:graphicData uri="http://schemas.openxmlformats.org/drawingml/2006/table">
            <a:tbl>
              <a:tblPr firstRow="1" bandRow="1">
                <a:tableStyleId>{5C22544A-7EE6-4342-B048-85BDC9FD1C3A}</a:tableStyleId>
              </a:tblPr>
              <a:tblGrid>
                <a:gridCol w="4572000"/>
                <a:gridCol w="4572000"/>
              </a:tblGrid>
              <a:tr h="370840">
                <a:tc>
                  <a:txBody>
                    <a:bodyPr/>
                    <a:lstStyle/>
                    <a:p>
                      <a:r>
                        <a:rPr lang="en-GB" sz="2000" kern="1200" dirty="0" smtClean="0">
                          <a:solidFill>
                            <a:schemeClr val="dk1"/>
                          </a:solidFill>
                          <a:effectLst/>
                          <a:latin typeface="+mn-lt"/>
                          <a:ea typeface="+mn-ea"/>
                          <a:cs typeface="+mn-cs"/>
                        </a:rPr>
                        <a:t>5 “The Lord God formed the man from the dust of the ground and breathed into his nostrils the breath of life, and the man became a living being.”</a:t>
                      </a:r>
                      <a:endParaRPr lang="en-US" sz="2000" kern="1200" dirty="0">
                        <a:solidFill>
                          <a:schemeClr val="dk1"/>
                        </a:solidFill>
                        <a:effectLst/>
                        <a:latin typeface="+mn-lt"/>
                        <a:ea typeface="+mn-ea"/>
                        <a:cs typeface="+mn-cs"/>
                      </a:endParaRPr>
                    </a:p>
                  </a:txBody>
                  <a:tcPr>
                    <a:solidFill>
                      <a:schemeClr val="tx2">
                        <a:lumMod val="20000"/>
                        <a:lumOff val="80000"/>
                      </a:schemeClr>
                    </a:solidFill>
                  </a:tcPr>
                </a:tc>
                <a:tc>
                  <a:txBody>
                    <a:bodyPr/>
                    <a:lstStyle/>
                    <a:p>
                      <a:r>
                        <a:rPr lang="en-GB" sz="2000" kern="1200" dirty="0" smtClean="0">
                          <a:solidFill>
                            <a:schemeClr val="dk1"/>
                          </a:solidFill>
                          <a:effectLst/>
                          <a:latin typeface="+mn-lt"/>
                          <a:ea typeface="+mn-ea"/>
                          <a:cs typeface="+mn-cs"/>
                        </a:rPr>
                        <a:t>6 “Then God shaped the man and breathed into him His spirit.” </a:t>
                      </a:r>
                      <a:endParaRPr lang="en-GB" sz="2000" dirty="0"/>
                    </a:p>
                  </a:txBody>
                  <a:tcPr>
                    <a:solidFill>
                      <a:schemeClr val="tx2">
                        <a:lumMod val="20000"/>
                        <a:lumOff val="80000"/>
                      </a:schemeClr>
                    </a:solidFill>
                  </a:tcPr>
                </a:tc>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325851208"/>
              </p:ext>
            </p:extLst>
          </p:nvPr>
        </p:nvGraphicFramePr>
        <p:xfrm>
          <a:off x="7883" y="5715000"/>
          <a:ext cx="9144000" cy="1005840"/>
        </p:xfrm>
        <a:graphic>
          <a:graphicData uri="http://schemas.openxmlformats.org/drawingml/2006/table">
            <a:tbl>
              <a:tblPr firstRow="1" bandRow="1">
                <a:tableStyleId>{5C22544A-7EE6-4342-B048-85BDC9FD1C3A}</a:tableStyleId>
              </a:tblPr>
              <a:tblGrid>
                <a:gridCol w="4572000"/>
                <a:gridCol w="4572000"/>
              </a:tblGrid>
              <a:tr h="370840">
                <a:tc>
                  <a:txBody>
                    <a:bodyPr/>
                    <a:lstStyle/>
                    <a:p>
                      <a:r>
                        <a:rPr lang="en-GB" sz="2000" kern="1200" dirty="0" smtClean="0">
                          <a:solidFill>
                            <a:schemeClr val="dk1"/>
                          </a:solidFill>
                          <a:effectLst/>
                          <a:latin typeface="+mn-lt"/>
                          <a:ea typeface="+mn-ea"/>
                          <a:cs typeface="+mn-cs"/>
                        </a:rPr>
                        <a:t>7 “He is the First and the Last and the Manifest and the Hidden; He is the Knower of all things.”</a:t>
                      </a:r>
                      <a:endParaRPr lang="en-US" sz="2000" kern="1200" dirty="0">
                        <a:solidFill>
                          <a:schemeClr val="dk1"/>
                        </a:solidFill>
                        <a:effectLst/>
                        <a:latin typeface="+mn-lt"/>
                        <a:ea typeface="+mn-ea"/>
                        <a:cs typeface="+mn-cs"/>
                      </a:endParaRPr>
                    </a:p>
                  </a:txBody>
                  <a:tcPr>
                    <a:solidFill>
                      <a:schemeClr val="accent1">
                        <a:lumMod val="20000"/>
                        <a:lumOff val="80000"/>
                      </a:schemeClr>
                    </a:solidFill>
                  </a:tcPr>
                </a:tc>
                <a:tc>
                  <a:txBody>
                    <a:bodyPr/>
                    <a:lstStyle/>
                    <a:p>
                      <a:r>
                        <a:rPr lang="en-GB" sz="2000" kern="1200" dirty="0" smtClean="0">
                          <a:solidFill>
                            <a:schemeClr val="dk1"/>
                          </a:solidFill>
                          <a:effectLst/>
                          <a:latin typeface="+mn-lt"/>
                          <a:ea typeface="+mn-ea"/>
                          <a:cs typeface="+mn-cs"/>
                        </a:rPr>
                        <a:t>8 “The Lord Almighty: I am the First and I am the Last; apart from Me there is no God.”</a:t>
                      </a:r>
                      <a:r>
                        <a:rPr lang="en-US" sz="2000" dirty="0" smtClean="0">
                          <a:effectLst/>
                        </a:rPr>
                        <a:t> </a:t>
                      </a:r>
                      <a:endParaRPr lang="en-GB" sz="2000" dirty="0"/>
                    </a:p>
                  </a:txBody>
                  <a:tcPr>
                    <a:solidFill>
                      <a:schemeClr val="accent1">
                        <a:lumMod val="20000"/>
                        <a:lumOff val="80000"/>
                      </a:schemeClr>
                    </a:solidFill>
                  </a:tcPr>
                </a:tc>
              </a:tr>
            </a:tbl>
          </a:graphicData>
        </a:graphic>
      </p:graphicFrame>
    </p:spTree>
    <p:extLst>
      <p:ext uri="{BB962C8B-B14F-4D97-AF65-F5344CB8AC3E}">
        <p14:creationId xmlns:p14="http://schemas.microsoft.com/office/powerpoint/2010/main" val="831484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linds(horizontal)">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5" presetClass="entr" presetSubtype="10" fill="hold"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checkerboard(across)">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dissolve">
                                      <p:cBhvr>
                                        <p:cTn id="2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1947620533"/>
              </p:ext>
            </p:extLst>
          </p:nvPr>
        </p:nvGraphicFramePr>
        <p:xfrm>
          <a:off x="0" y="1827531"/>
          <a:ext cx="9144000" cy="1310640"/>
        </p:xfrm>
        <a:graphic>
          <a:graphicData uri="http://schemas.openxmlformats.org/drawingml/2006/table">
            <a:tbl>
              <a:tblPr firstRow="1" bandRow="1">
                <a:tableStyleId>{5C22544A-7EE6-4342-B048-85BDC9FD1C3A}</a:tableStyleId>
              </a:tblPr>
              <a:tblGrid>
                <a:gridCol w="4572000"/>
                <a:gridCol w="4572000"/>
              </a:tblGrid>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000" kern="1200" dirty="0" smtClean="0">
                          <a:solidFill>
                            <a:schemeClr val="dk1"/>
                          </a:solidFill>
                          <a:effectLst/>
                          <a:latin typeface="+mn-lt"/>
                          <a:ea typeface="+mn-ea"/>
                          <a:cs typeface="+mn-cs"/>
                        </a:rPr>
                        <a:t>1 “… for in six days the Lord made the heavens and the earth, and on the seventh day He abstained from work and rested.” </a:t>
                      </a:r>
                      <a:r>
                        <a:rPr lang="en-GB" sz="2000" kern="1200" dirty="0" smtClean="0">
                          <a:solidFill>
                            <a:srgbClr val="FF0000"/>
                          </a:solidFill>
                          <a:effectLst/>
                          <a:latin typeface="+mn-lt"/>
                          <a:ea typeface="+mn-ea"/>
                          <a:cs typeface="+mn-cs"/>
                        </a:rPr>
                        <a:t>Exodus 31:7</a:t>
                      </a:r>
                      <a:endParaRPr lang="en-US" sz="2000" kern="1200" dirty="0" smtClean="0">
                        <a:solidFill>
                          <a:srgbClr val="FF0000"/>
                        </a:solidFill>
                        <a:effectLst/>
                        <a:latin typeface="+mn-lt"/>
                        <a:ea typeface="+mn-ea"/>
                        <a:cs typeface="+mn-cs"/>
                      </a:endParaRPr>
                    </a:p>
                  </a:txBody>
                  <a:tcPr>
                    <a:solidFill>
                      <a:schemeClr val="accent1">
                        <a:lumMod val="40000"/>
                        <a:lumOff val="60000"/>
                        <a:alpha val="42000"/>
                      </a:schemeClr>
                    </a:solidFill>
                  </a:tcPr>
                </a:tc>
                <a:tc>
                  <a:txBody>
                    <a:bodyPr/>
                    <a:lstStyle/>
                    <a:p>
                      <a:r>
                        <a:rPr lang="en-GB" sz="2000" kern="1200" dirty="0" smtClean="0">
                          <a:solidFill>
                            <a:schemeClr val="dk1"/>
                          </a:solidFill>
                          <a:effectLst/>
                          <a:latin typeface="+mn-lt"/>
                          <a:ea typeface="+mn-ea"/>
                          <a:cs typeface="+mn-cs"/>
                        </a:rPr>
                        <a:t>2 “</a:t>
                      </a:r>
                      <a:r>
                        <a:rPr lang="en-GB" sz="2000" kern="1200" dirty="0" smtClean="0">
                          <a:solidFill>
                            <a:schemeClr val="tx1"/>
                          </a:solidFill>
                          <a:effectLst/>
                          <a:latin typeface="+mn-lt"/>
                          <a:ea typeface="+mn-ea"/>
                          <a:cs typeface="+mn-cs"/>
                        </a:rPr>
                        <a:t>He it is who created the heavens and the earth in six days then established Himself over the throne.”</a:t>
                      </a:r>
                      <a:r>
                        <a:rPr lang="en-US" sz="2000" dirty="0" smtClean="0">
                          <a:solidFill>
                            <a:schemeClr val="tx1"/>
                          </a:solidFill>
                          <a:effectLst/>
                        </a:rPr>
                        <a:t> </a:t>
                      </a:r>
                      <a:r>
                        <a:rPr lang="en-US" sz="2000" dirty="0" smtClean="0">
                          <a:solidFill>
                            <a:srgbClr val="FF0000"/>
                          </a:solidFill>
                          <a:effectLst/>
                        </a:rPr>
                        <a:t>Qur’an 57:4</a:t>
                      </a:r>
                      <a:endParaRPr lang="en-GB" sz="2000" dirty="0">
                        <a:solidFill>
                          <a:srgbClr val="FF0000"/>
                        </a:solidFill>
                      </a:endParaRPr>
                    </a:p>
                  </a:txBody>
                  <a:tcPr>
                    <a:solidFill>
                      <a:schemeClr val="accent1">
                        <a:lumMod val="40000"/>
                        <a:lumOff val="60000"/>
                        <a:alpha val="42000"/>
                      </a:schemeClr>
                    </a:solidFill>
                  </a:tcPr>
                </a:tc>
              </a:tr>
            </a:tbl>
          </a:graphicData>
        </a:graphic>
      </p:graphicFrame>
      <p:sp>
        <p:nvSpPr>
          <p:cNvPr id="4" name="TextBox 3"/>
          <p:cNvSpPr txBox="1"/>
          <p:nvPr/>
        </p:nvSpPr>
        <p:spPr>
          <a:xfrm>
            <a:off x="23648" y="53201"/>
            <a:ext cx="8815551" cy="1446550"/>
          </a:xfrm>
          <a:prstGeom prst="rect">
            <a:avLst/>
          </a:prstGeom>
          <a:noFill/>
        </p:spPr>
        <p:txBody>
          <a:bodyPr wrap="square" rtlCol="0">
            <a:spAutoFit/>
          </a:bodyPr>
          <a:lstStyle/>
          <a:p>
            <a:pPr algn="ctr"/>
            <a:r>
              <a:rPr lang="en-GB" sz="2800" b="1" dirty="0">
                <a:ln w="22225">
                  <a:solidFill>
                    <a:schemeClr val="accent2"/>
                  </a:solidFill>
                  <a:prstDash val="solid"/>
                </a:ln>
                <a:solidFill>
                  <a:schemeClr val="accent2">
                    <a:lumMod val="40000"/>
                    <a:lumOff val="60000"/>
                  </a:schemeClr>
                </a:solidFill>
              </a:rPr>
              <a:t>Bible or Qur’an</a:t>
            </a:r>
            <a:r>
              <a:rPr lang="en-GB" sz="2800" b="1" dirty="0" smtClean="0">
                <a:ln w="22225">
                  <a:solidFill>
                    <a:schemeClr val="accent2"/>
                  </a:solidFill>
                  <a:prstDash val="solid"/>
                </a:ln>
                <a:solidFill>
                  <a:schemeClr val="accent2">
                    <a:lumMod val="40000"/>
                    <a:lumOff val="60000"/>
                  </a:schemeClr>
                </a:solidFill>
              </a:rPr>
              <a:t>?</a:t>
            </a:r>
            <a:endParaRPr lang="en-US" sz="2000" dirty="0"/>
          </a:p>
          <a:p>
            <a:r>
              <a:rPr lang="en-GB" sz="2000" dirty="0"/>
              <a:t>Look carefully at the following verses.</a:t>
            </a:r>
            <a:endParaRPr lang="en-US" sz="2000" dirty="0"/>
          </a:p>
          <a:p>
            <a:r>
              <a:rPr lang="en-GB" sz="2000" dirty="0"/>
              <a:t>Can you identify which </a:t>
            </a:r>
            <a:r>
              <a:rPr lang="en-GB" sz="2000" dirty="0" smtClean="0"/>
              <a:t>ones come from </a:t>
            </a:r>
            <a:r>
              <a:rPr lang="en-GB" sz="2000" dirty="0"/>
              <a:t>the Qur’an and which </a:t>
            </a:r>
            <a:r>
              <a:rPr lang="en-GB" sz="2000" dirty="0" smtClean="0"/>
              <a:t>from </a:t>
            </a:r>
            <a:r>
              <a:rPr lang="en-GB" sz="2000" dirty="0"/>
              <a:t>the Bible</a:t>
            </a:r>
            <a:r>
              <a:rPr lang="en-GB" sz="2000" dirty="0" smtClean="0"/>
              <a:t>?</a:t>
            </a:r>
          </a:p>
          <a:p>
            <a:r>
              <a:rPr lang="en-GB" sz="2000" dirty="0" smtClean="0"/>
              <a:t>How do you know?</a:t>
            </a:r>
            <a:endParaRPr lang="en-US" sz="2000" dirty="0"/>
          </a:p>
        </p:txBody>
      </p:sp>
      <p:graphicFrame>
        <p:nvGraphicFramePr>
          <p:cNvPr id="7" name="Table 6"/>
          <p:cNvGraphicFramePr>
            <a:graphicFrameLocks noGrp="1"/>
          </p:cNvGraphicFramePr>
          <p:nvPr>
            <p:extLst>
              <p:ext uri="{D42A27DB-BD31-4B8C-83A1-F6EECF244321}">
                <p14:modId xmlns:p14="http://schemas.microsoft.com/office/powerpoint/2010/main" val="113890758"/>
              </p:ext>
            </p:extLst>
          </p:nvPr>
        </p:nvGraphicFramePr>
        <p:xfrm>
          <a:off x="7883" y="3352800"/>
          <a:ext cx="9144000" cy="701040"/>
        </p:xfrm>
        <a:graphic>
          <a:graphicData uri="http://schemas.openxmlformats.org/drawingml/2006/table">
            <a:tbl>
              <a:tblPr firstRow="1" bandRow="1">
                <a:tableStyleId>{5C22544A-7EE6-4342-B048-85BDC9FD1C3A}</a:tableStyleId>
              </a:tblPr>
              <a:tblGrid>
                <a:gridCol w="4572000"/>
                <a:gridCol w="4572000"/>
              </a:tblGrid>
              <a:tr h="370840">
                <a:tc>
                  <a:txBody>
                    <a:bodyPr/>
                    <a:lstStyle/>
                    <a:p>
                      <a:r>
                        <a:rPr lang="en-GB" sz="2000" kern="1200" dirty="0" smtClean="0">
                          <a:solidFill>
                            <a:schemeClr val="dk1"/>
                          </a:solidFill>
                          <a:effectLst/>
                          <a:latin typeface="+mn-lt"/>
                          <a:ea typeface="+mn-ea"/>
                          <a:cs typeface="+mn-cs"/>
                        </a:rPr>
                        <a:t>3 “And your God is One God: There is no god but He.” </a:t>
                      </a:r>
                      <a:r>
                        <a:rPr lang="en-GB" sz="2000" kern="1200" dirty="0" smtClean="0">
                          <a:solidFill>
                            <a:srgbClr val="FF0000"/>
                          </a:solidFill>
                          <a:effectLst/>
                          <a:latin typeface="+mn-lt"/>
                          <a:ea typeface="+mn-ea"/>
                          <a:cs typeface="+mn-cs"/>
                        </a:rPr>
                        <a:t>Qur’an 2:163</a:t>
                      </a:r>
                      <a:endParaRPr lang="en-US" sz="2000" kern="1200" dirty="0">
                        <a:solidFill>
                          <a:srgbClr val="FF0000"/>
                        </a:solidFill>
                        <a:effectLst/>
                        <a:latin typeface="+mn-lt"/>
                        <a:ea typeface="+mn-ea"/>
                        <a:cs typeface="+mn-cs"/>
                      </a:endParaRPr>
                    </a:p>
                  </a:txBody>
                  <a:tcPr>
                    <a:solidFill>
                      <a:schemeClr val="tx2">
                        <a:lumMod val="40000"/>
                        <a:lumOff val="60000"/>
                      </a:schemeClr>
                    </a:solidFill>
                  </a:tcPr>
                </a:tc>
                <a:tc>
                  <a:txBody>
                    <a:bodyPr/>
                    <a:lstStyle/>
                    <a:p>
                      <a:r>
                        <a:rPr lang="en-GB" sz="2000" kern="1200" dirty="0" smtClean="0">
                          <a:solidFill>
                            <a:schemeClr val="dk1"/>
                          </a:solidFill>
                          <a:effectLst/>
                          <a:latin typeface="+mn-lt"/>
                          <a:ea typeface="+mn-ea"/>
                          <a:cs typeface="+mn-cs"/>
                        </a:rPr>
                        <a:t>4 “The Lord our God is one.”</a:t>
                      </a:r>
                      <a:r>
                        <a:rPr lang="en-US" sz="2000" dirty="0" smtClean="0">
                          <a:effectLst/>
                        </a:rPr>
                        <a:t> </a:t>
                      </a:r>
                      <a:r>
                        <a:rPr lang="en-US" sz="2000" dirty="0" smtClean="0">
                          <a:solidFill>
                            <a:srgbClr val="FF0000"/>
                          </a:solidFill>
                          <a:effectLst/>
                        </a:rPr>
                        <a:t>Deuteronomy 6:4</a:t>
                      </a:r>
                      <a:endParaRPr lang="en-GB" sz="2000" dirty="0">
                        <a:solidFill>
                          <a:srgbClr val="FF0000"/>
                        </a:solidFill>
                      </a:endParaRPr>
                    </a:p>
                  </a:txBody>
                  <a:tcPr>
                    <a:solidFill>
                      <a:schemeClr val="tx2">
                        <a:lumMod val="40000"/>
                        <a:lumOff val="60000"/>
                      </a:schemeClr>
                    </a:solidFill>
                  </a:tcPr>
                </a:tc>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853127856"/>
              </p:ext>
            </p:extLst>
          </p:nvPr>
        </p:nvGraphicFramePr>
        <p:xfrm>
          <a:off x="0" y="4268469"/>
          <a:ext cx="9144000" cy="1310640"/>
        </p:xfrm>
        <a:graphic>
          <a:graphicData uri="http://schemas.openxmlformats.org/drawingml/2006/table">
            <a:tbl>
              <a:tblPr firstRow="1" bandRow="1">
                <a:tableStyleId>{5C22544A-7EE6-4342-B048-85BDC9FD1C3A}</a:tableStyleId>
              </a:tblPr>
              <a:tblGrid>
                <a:gridCol w="4572000"/>
                <a:gridCol w="4572000"/>
              </a:tblGrid>
              <a:tr h="370840">
                <a:tc>
                  <a:txBody>
                    <a:bodyPr/>
                    <a:lstStyle/>
                    <a:p>
                      <a:r>
                        <a:rPr lang="en-GB" sz="2000" kern="1200" dirty="0" smtClean="0">
                          <a:solidFill>
                            <a:schemeClr val="dk1"/>
                          </a:solidFill>
                          <a:effectLst/>
                          <a:latin typeface="+mn-lt"/>
                          <a:ea typeface="+mn-ea"/>
                          <a:cs typeface="+mn-cs"/>
                        </a:rPr>
                        <a:t>5 “The Lord God formed the man from the dust of the ground and breathed into his nostrils the breath of life, and the man became a living being.” </a:t>
                      </a:r>
                      <a:r>
                        <a:rPr lang="en-GB" sz="2000" kern="1200" dirty="0" smtClean="0">
                          <a:solidFill>
                            <a:srgbClr val="FF0000"/>
                          </a:solidFill>
                          <a:effectLst/>
                          <a:latin typeface="+mn-lt"/>
                          <a:ea typeface="+mn-ea"/>
                          <a:cs typeface="+mn-cs"/>
                        </a:rPr>
                        <a:t>Genesis</a:t>
                      </a:r>
                      <a:r>
                        <a:rPr lang="en-GB" sz="2000" kern="1200" baseline="0" dirty="0" smtClean="0">
                          <a:solidFill>
                            <a:srgbClr val="FF0000"/>
                          </a:solidFill>
                          <a:effectLst/>
                          <a:latin typeface="+mn-lt"/>
                          <a:ea typeface="+mn-ea"/>
                          <a:cs typeface="+mn-cs"/>
                        </a:rPr>
                        <a:t> 2:7</a:t>
                      </a:r>
                      <a:endParaRPr lang="en-US" sz="2000" kern="1200" dirty="0">
                        <a:solidFill>
                          <a:srgbClr val="FF0000"/>
                        </a:solidFill>
                        <a:effectLst/>
                        <a:latin typeface="+mn-lt"/>
                        <a:ea typeface="+mn-ea"/>
                        <a:cs typeface="+mn-cs"/>
                      </a:endParaRPr>
                    </a:p>
                  </a:txBody>
                  <a:tcPr>
                    <a:solidFill>
                      <a:schemeClr val="tx2">
                        <a:lumMod val="20000"/>
                        <a:lumOff val="80000"/>
                      </a:schemeClr>
                    </a:solidFill>
                  </a:tcPr>
                </a:tc>
                <a:tc>
                  <a:txBody>
                    <a:bodyPr/>
                    <a:lstStyle/>
                    <a:p>
                      <a:r>
                        <a:rPr lang="en-GB" sz="2000" kern="1200" dirty="0" smtClean="0">
                          <a:solidFill>
                            <a:schemeClr val="dk1"/>
                          </a:solidFill>
                          <a:effectLst/>
                          <a:latin typeface="+mn-lt"/>
                          <a:ea typeface="+mn-ea"/>
                          <a:cs typeface="+mn-cs"/>
                        </a:rPr>
                        <a:t>6 “Then God shaped the man and breathed into him His spirit.” </a:t>
                      </a:r>
                      <a:r>
                        <a:rPr lang="en-GB" sz="2000" kern="1200" dirty="0" smtClean="0">
                          <a:solidFill>
                            <a:srgbClr val="FF0000"/>
                          </a:solidFill>
                          <a:effectLst/>
                          <a:latin typeface="+mn-lt"/>
                          <a:ea typeface="+mn-ea"/>
                          <a:cs typeface="+mn-cs"/>
                        </a:rPr>
                        <a:t>Qur’an 32:9</a:t>
                      </a:r>
                      <a:endParaRPr lang="en-GB" sz="2000" dirty="0">
                        <a:solidFill>
                          <a:srgbClr val="FF0000"/>
                        </a:solidFill>
                      </a:endParaRPr>
                    </a:p>
                  </a:txBody>
                  <a:tcPr>
                    <a:solidFill>
                      <a:schemeClr val="tx2">
                        <a:lumMod val="20000"/>
                        <a:lumOff val="80000"/>
                      </a:schemeClr>
                    </a:solidFill>
                  </a:tcPr>
                </a:tc>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389900647"/>
              </p:ext>
            </p:extLst>
          </p:nvPr>
        </p:nvGraphicFramePr>
        <p:xfrm>
          <a:off x="7883" y="5715000"/>
          <a:ext cx="9144000" cy="1005840"/>
        </p:xfrm>
        <a:graphic>
          <a:graphicData uri="http://schemas.openxmlformats.org/drawingml/2006/table">
            <a:tbl>
              <a:tblPr firstRow="1" bandRow="1">
                <a:tableStyleId>{5C22544A-7EE6-4342-B048-85BDC9FD1C3A}</a:tableStyleId>
              </a:tblPr>
              <a:tblGrid>
                <a:gridCol w="4572000"/>
                <a:gridCol w="4572000"/>
              </a:tblGrid>
              <a:tr h="370840">
                <a:tc>
                  <a:txBody>
                    <a:bodyPr/>
                    <a:lstStyle/>
                    <a:p>
                      <a:r>
                        <a:rPr lang="en-GB" sz="2000" kern="1200" dirty="0" smtClean="0">
                          <a:solidFill>
                            <a:schemeClr val="dk1"/>
                          </a:solidFill>
                          <a:effectLst/>
                          <a:latin typeface="+mn-lt"/>
                          <a:ea typeface="+mn-ea"/>
                          <a:cs typeface="+mn-cs"/>
                        </a:rPr>
                        <a:t>7 “He is the First and the Last and the Manifest and the Hidden; He is the Knower of all things.” </a:t>
                      </a:r>
                      <a:r>
                        <a:rPr lang="en-GB" sz="2000" kern="1200" dirty="0" smtClean="0">
                          <a:solidFill>
                            <a:srgbClr val="FF0000"/>
                          </a:solidFill>
                          <a:effectLst/>
                          <a:latin typeface="+mn-lt"/>
                          <a:ea typeface="+mn-ea"/>
                          <a:cs typeface="+mn-cs"/>
                        </a:rPr>
                        <a:t>Qur’an 57:3</a:t>
                      </a:r>
                      <a:endParaRPr lang="en-US" sz="2000" kern="1200" dirty="0">
                        <a:solidFill>
                          <a:srgbClr val="FF0000"/>
                        </a:solidFill>
                        <a:effectLst/>
                        <a:latin typeface="+mn-lt"/>
                        <a:ea typeface="+mn-ea"/>
                        <a:cs typeface="+mn-cs"/>
                      </a:endParaRPr>
                    </a:p>
                  </a:txBody>
                  <a:tcPr>
                    <a:solidFill>
                      <a:schemeClr val="accent1">
                        <a:lumMod val="20000"/>
                        <a:lumOff val="80000"/>
                      </a:schemeClr>
                    </a:solidFill>
                  </a:tcPr>
                </a:tc>
                <a:tc>
                  <a:txBody>
                    <a:bodyPr/>
                    <a:lstStyle/>
                    <a:p>
                      <a:r>
                        <a:rPr lang="en-GB" sz="2000" kern="1200" dirty="0" smtClean="0">
                          <a:solidFill>
                            <a:schemeClr val="dk1"/>
                          </a:solidFill>
                          <a:effectLst/>
                          <a:latin typeface="+mn-lt"/>
                          <a:ea typeface="+mn-ea"/>
                          <a:cs typeface="+mn-cs"/>
                        </a:rPr>
                        <a:t>8 “The Lord Almighty: I am the First and I am the Last; apart from Me there is no God.”</a:t>
                      </a:r>
                      <a:r>
                        <a:rPr lang="en-US" sz="2000" dirty="0" smtClean="0">
                          <a:effectLst/>
                        </a:rPr>
                        <a:t> </a:t>
                      </a:r>
                      <a:r>
                        <a:rPr lang="en-US" sz="2000" dirty="0" smtClean="0">
                          <a:solidFill>
                            <a:srgbClr val="FF0000"/>
                          </a:solidFill>
                          <a:effectLst/>
                        </a:rPr>
                        <a:t>Isaiah 44:6</a:t>
                      </a:r>
                      <a:endParaRPr lang="en-GB" sz="2000" dirty="0">
                        <a:solidFill>
                          <a:srgbClr val="FF0000"/>
                        </a:solidFill>
                      </a:endParaRPr>
                    </a:p>
                  </a:txBody>
                  <a:tcPr>
                    <a:solidFill>
                      <a:schemeClr val="accent1">
                        <a:lumMod val="20000"/>
                        <a:lumOff val="80000"/>
                      </a:schemeClr>
                    </a:solidFill>
                  </a:tcPr>
                </a:tc>
              </a:tr>
            </a:tbl>
          </a:graphicData>
        </a:graphic>
      </p:graphicFrame>
    </p:spTree>
    <p:extLst>
      <p:ext uri="{BB962C8B-B14F-4D97-AF65-F5344CB8AC3E}">
        <p14:creationId xmlns:p14="http://schemas.microsoft.com/office/powerpoint/2010/main" val="593374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linds(horizontal)">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5" presetClass="entr" presetSubtype="10" fill="hold"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checkerboard(across)">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dissolve">
                                      <p:cBhvr>
                                        <p:cTn id="2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1619442396"/>
              </p:ext>
            </p:extLst>
          </p:nvPr>
        </p:nvGraphicFramePr>
        <p:xfrm>
          <a:off x="762000" y="947569"/>
          <a:ext cx="7239000" cy="495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p:cNvSpPr txBox="1"/>
          <p:nvPr/>
        </p:nvSpPr>
        <p:spPr>
          <a:xfrm>
            <a:off x="381000" y="5842611"/>
            <a:ext cx="8610600" cy="1015663"/>
          </a:xfrm>
          <a:prstGeom prst="rect">
            <a:avLst/>
          </a:prstGeom>
          <a:noFill/>
        </p:spPr>
        <p:txBody>
          <a:bodyPr wrap="square" rtlCol="0">
            <a:spAutoFit/>
          </a:bodyPr>
          <a:lstStyle/>
          <a:p>
            <a:r>
              <a:rPr lang="en-GB" sz="2000" dirty="0" smtClean="0"/>
              <a:t>Tasks:</a:t>
            </a:r>
          </a:p>
          <a:p>
            <a:r>
              <a:rPr lang="en-GB" sz="2000" dirty="0" smtClean="0"/>
              <a:t>Add your own terms onto this </a:t>
            </a:r>
            <a:r>
              <a:rPr lang="en-GB" sz="2000" dirty="0"/>
              <a:t>V</a:t>
            </a:r>
            <a:r>
              <a:rPr lang="en-GB" sz="2000" dirty="0" smtClean="0"/>
              <a:t>enn diagram to start to answer the question</a:t>
            </a:r>
          </a:p>
          <a:p>
            <a:r>
              <a:rPr lang="en-GB" sz="2000" dirty="0" smtClean="0"/>
              <a:t>What is your view? Explain your ideas</a:t>
            </a:r>
            <a:endParaRPr lang="en-GB" sz="2000" dirty="0"/>
          </a:p>
        </p:txBody>
      </p:sp>
      <p:sp>
        <p:nvSpPr>
          <p:cNvPr id="4" name="TextBox 3"/>
          <p:cNvSpPr txBox="1"/>
          <p:nvPr/>
        </p:nvSpPr>
        <p:spPr>
          <a:xfrm>
            <a:off x="304800" y="304800"/>
            <a:ext cx="8686800" cy="584775"/>
          </a:xfrm>
          <a:prstGeom prst="rect">
            <a:avLst/>
          </a:prstGeom>
          <a:noFill/>
        </p:spPr>
        <p:txBody>
          <a:bodyPr wrap="square" rtlCol="0">
            <a:spAutoFit/>
          </a:bodyPr>
          <a:lstStyle/>
          <a:p>
            <a:r>
              <a:rPr lang="en-GB" sz="3200" dirty="0"/>
              <a:t>Do Christians and Muslims worship the same God</a:t>
            </a:r>
            <a:r>
              <a:rPr lang="en-GB" sz="3200" dirty="0" smtClean="0"/>
              <a:t>?</a:t>
            </a:r>
          </a:p>
        </p:txBody>
      </p:sp>
    </p:spTree>
    <p:extLst>
      <p:ext uri="{BB962C8B-B14F-4D97-AF65-F5344CB8AC3E}">
        <p14:creationId xmlns:p14="http://schemas.microsoft.com/office/powerpoint/2010/main" val="180052250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endpolio.org/images/default-source/widget-images/archbishop-desmond-tutu.jpg?sfvrsn=0"/>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43200" y="838200"/>
            <a:ext cx="3524250" cy="352425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133600" y="4724400"/>
            <a:ext cx="5334000" cy="1754326"/>
          </a:xfrm>
          <a:prstGeom prst="rect">
            <a:avLst/>
          </a:prstGeom>
          <a:noFill/>
        </p:spPr>
        <p:txBody>
          <a:bodyPr wrap="square" rtlCol="0">
            <a:spAutoFit/>
          </a:bodyPr>
          <a:lstStyle/>
          <a:p>
            <a:r>
              <a:rPr lang="en-GB" sz="3600" dirty="0" smtClean="0"/>
              <a:t>Desmond Tutu</a:t>
            </a:r>
          </a:p>
          <a:p>
            <a:r>
              <a:rPr lang="en-GB" sz="3600" dirty="0" smtClean="0"/>
              <a:t>“Where there is injustice I will not keep quiet”</a:t>
            </a:r>
            <a:endParaRPr lang="en-US" sz="3600" dirty="0"/>
          </a:p>
        </p:txBody>
      </p:sp>
    </p:spTree>
    <p:extLst>
      <p:ext uri="{BB962C8B-B14F-4D97-AF65-F5344CB8AC3E}">
        <p14:creationId xmlns:p14="http://schemas.microsoft.com/office/powerpoint/2010/main" val="60622504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cdn.goodmenproject.com/wp-content/uploads/2013/01/600733-dalai-lama-desmond-tutu.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905000" y="1524000"/>
            <a:ext cx="6191250" cy="348615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838200" y="5410200"/>
            <a:ext cx="8001000" cy="523220"/>
          </a:xfrm>
          <a:prstGeom prst="rect">
            <a:avLst/>
          </a:prstGeom>
          <a:noFill/>
        </p:spPr>
        <p:txBody>
          <a:bodyPr wrap="square" rtlCol="0">
            <a:spAutoFit/>
          </a:bodyPr>
          <a:lstStyle/>
          <a:p>
            <a:r>
              <a:rPr lang="en-GB" sz="2800" dirty="0" smtClean="0"/>
              <a:t>The Dalai Lama and Archbishop Desmond Tutu</a:t>
            </a:r>
            <a:endParaRPr lang="en-US" sz="2800" dirty="0"/>
          </a:p>
        </p:txBody>
      </p:sp>
    </p:spTree>
    <p:extLst>
      <p:ext uri="{BB962C8B-B14F-4D97-AF65-F5344CB8AC3E}">
        <p14:creationId xmlns:p14="http://schemas.microsoft.com/office/powerpoint/2010/main" val="408877586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143</TotalTime>
  <Words>661</Words>
  <Application>Microsoft Macintosh PowerPoint</Application>
  <PresentationFormat>On-screen Show (4:3)</PresentationFormat>
  <Paragraphs>53</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Calibri</vt:lpstr>
      <vt:lpstr>Wingdings</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Pawson, Ed</dc:creator>
  <cp:lastModifiedBy>Ed Pawson</cp:lastModifiedBy>
  <cp:revision>32</cp:revision>
  <dcterms:created xsi:type="dcterms:W3CDTF">2014-12-23T10:12:19Z</dcterms:created>
  <dcterms:modified xsi:type="dcterms:W3CDTF">2017-06-11T22:40:27Z</dcterms:modified>
</cp:coreProperties>
</file>