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98"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0" r:id="rId28"/>
    <p:sldId id="282" r:id="rId29"/>
    <p:sldId id="283" r:id="rId30"/>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9" autoAdjust="0"/>
    <p:restoredTop sz="88443" autoAdjust="0"/>
  </p:normalViewPr>
  <p:slideViewPr>
    <p:cSldViewPr snapToGrid="0">
      <p:cViewPr varScale="1">
        <p:scale>
          <a:sx n="62" d="100"/>
          <a:sy n="62" d="100"/>
        </p:scale>
        <p:origin x="360"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1DBFF0-5BA7-498C-BBC9-D6E93568D86B}" type="datetimeFigureOut">
              <a:rPr lang="en-GB" smtClean="0"/>
              <a:t>28/06/2018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B9DD88-ED11-48B1-A19F-BE25C4902BA1}" type="slidenum">
              <a:rPr lang="en-GB" smtClean="0"/>
              <a:t>‹#›</a:t>
            </a:fld>
            <a:endParaRPr lang="en-GB"/>
          </a:p>
        </p:txBody>
      </p:sp>
    </p:spTree>
    <p:extLst>
      <p:ext uri="{BB962C8B-B14F-4D97-AF65-F5344CB8AC3E}">
        <p14:creationId xmlns:p14="http://schemas.microsoft.com/office/powerpoint/2010/main" val="3201757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https://www.youtube.com/watch?v=IE8h7l6eI7I&amp;oref=https%3A%2F%2Fwww.youtube.com%2Fwatch%3Fv%3DIE8h7l6eI7I&amp;has_verified=1</a:t>
            </a:r>
          </a:p>
        </p:txBody>
      </p:sp>
      <p:sp>
        <p:nvSpPr>
          <p:cNvPr id="4" name="Slide Number Placeholder 3"/>
          <p:cNvSpPr>
            <a:spLocks noGrp="1"/>
          </p:cNvSpPr>
          <p:nvPr>
            <p:ph type="sldNum" sz="quarter" idx="10"/>
          </p:nvPr>
        </p:nvSpPr>
        <p:spPr/>
        <p:txBody>
          <a:bodyPr/>
          <a:lstStyle/>
          <a:p>
            <a:fld id="{B0B9DD88-ED11-48B1-A19F-BE25C4902BA1}" type="slidenum">
              <a:rPr lang="en-GB" smtClean="0"/>
              <a:t>24</a:t>
            </a:fld>
            <a:endParaRPr lang="en-GB"/>
          </a:p>
        </p:txBody>
      </p:sp>
    </p:spTree>
    <p:extLst>
      <p:ext uri="{BB962C8B-B14F-4D97-AF65-F5344CB8AC3E}">
        <p14:creationId xmlns:p14="http://schemas.microsoft.com/office/powerpoint/2010/main" val="2259865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5"/>
          <p:cNvSpPr>
            <a:spLocks/>
          </p:cNvSpPr>
          <p:nvPr/>
        </p:nvSpPr>
        <p:spPr bwMode="auto">
          <a:xfrm>
            <a:off x="0" y="4324350"/>
            <a:ext cx="1744663" cy="777875"/>
          </a:xfrm>
          <a:custGeom>
            <a:avLst/>
            <a:gdLst>
              <a:gd name="T0" fmla="*/ 287 w 372"/>
              <a:gd name="T1" fmla="*/ 166 h 166"/>
              <a:gd name="T2" fmla="*/ 293 w 372"/>
              <a:gd name="T3" fmla="*/ 164 h 166"/>
              <a:gd name="T4" fmla="*/ 294 w 372"/>
              <a:gd name="T5" fmla="*/ 163 h 166"/>
              <a:gd name="T6" fmla="*/ 370 w 372"/>
              <a:gd name="T7" fmla="*/ 87 h 166"/>
              <a:gd name="T8" fmla="*/ 370 w 372"/>
              <a:gd name="T9" fmla="*/ 78 h 166"/>
              <a:gd name="T10" fmla="*/ 294 w 372"/>
              <a:gd name="T11" fmla="*/ 3 h 166"/>
              <a:gd name="T12" fmla="*/ 293 w 372"/>
              <a:gd name="T13" fmla="*/ 2 h 166"/>
              <a:gd name="T14" fmla="*/ 287 w 372"/>
              <a:gd name="T15" fmla="*/ 0 h 166"/>
              <a:gd name="T16" fmla="*/ 0 w 372"/>
              <a:gd name="T17" fmla="*/ 0 h 166"/>
              <a:gd name="T18" fmla="*/ 0 w 372"/>
              <a:gd name="T19" fmla="*/ 166 h 166"/>
              <a:gd name="T20" fmla="*/ 287 w 372"/>
              <a:gd name="T21"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7C70C2EA-1865-4AAB-AA77-FF09DF4488AE}" type="datetimeFigureOut">
              <a:rPr lang="en-US"/>
              <a:pPr>
                <a:defRPr/>
              </a:pPr>
              <a:t>6/28/18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531813" y="4529138"/>
            <a:ext cx="779462" cy="365125"/>
          </a:xfrm>
        </p:spPr>
        <p:txBody>
          <a:bodyPr/>
          <a:lstStyle>
            <a:lvl1pPr>
              <a:defRPr/>
            </a:lvl1pPr>
          </a:lstStyle>
          <a:p>
            <a:fld id="{C0B059DA-E863-410F-A424-DF80282D9C17}" type="slidenum">
              <a:rPr lang="en-US" altLang="en-US"/>
              <a:pPr/>
              <a:t>‹#›</a:t>
            </a:fld>
            <a:endParaRPr lang="en-US" altLang="en-US"/>
          </a:p>
        </p:txBody>
      </p:sp>
    </p:spTree>
    <p:extLst>
      <p:ext uri="{BB962C8B-B14F-4D97-AF65-F5344CB8AC3E}">
        <p14:creationId xmlns:p14="http://schemas.microsoft.com/office/powerpoint/2010/main" val="196021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501C0A7-1C96-4C69-9EC5-532C86D47F05}" type="datetimeFigureOut">
              <a:rPr lang="en-US"/>
              <a:pPr>
                <a:defRPr/>
              </a:pPr>
              <a:t>6/28/18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E157A86-29DB-4271-BD35-6FA1EB7A0B58}" type="slidenum">
              <a:rPr lang="en-US" altLang="en-US"/>
              <a:pPr/>
              <a:t>‹#›</a:t>
            </a:fld>
            <a:endParaRPr lang="en-US" altLang="en-US"/>
          </a:p>
        </p:txBody>
      </p:sp>
    </p:spTree>
    <p:extLst>
      <p:ext uri="{BB962C8B-B14F-4D97-AF65-F5344CB8AC3E}">
        <p14:creationId xmlns:p14="http://schemas.microsoft.com/office/powerpoint/2010/main" val="1865521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54E9E4C-D4A5-4519-9B40-D59B24DF584B}" type="datetimeFigureOut">
              <a:rPr lang="en-US"/>
              <a:pPr>
                <a:defRPr/>
              </a:pPr>
              <a:t>6/28/18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fld id="{5522D8B9-9129-4B7C-8EAE-58D89D021602}" type="slidenum">
              <a:rPr lang="en-US" altLang="en-US"/>
              <a:pPr/>
              <a:t>‹#›</a:t>
            </a:fld>
            <a:endParaRPr lang="en-US" altLang="en-US"/>
          </a:p>
        </p:txBody>
      </p:sp>
    </p:spTree>
    <p:extLst>
      <p:ext uri="{BB962C8B-B14F-4D97-AF65-F5344CB8AC3E}">
        <p14:creationId xmlns:p14="http://schemas.microsoft.com/office/powerpoint/2010/main" val="164620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17C8F60B-77B0-4C8A-8256-5EC08FAC9EF8}" type="datetimeFigureOut">
              <a:rPr lang="en-US"/>
              <a:pPr>
                <a:defRPr/>
              </a:pPr>
              <a:t>6/28/18</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EB18DCE0-BD2B-4A5E-8137-BA6DB06BBCBA}" type="slidenum">
              <a:rPr lang="en-US" altLang="en-US"/>
              <a:pPr/>
              <a:t>‹#›</a:t>
            </a:fld>
            <a:endParaRPr lang="en-US" altLang="en-US"/>
          </a:p>
        </p:txBody>
      </p:sp>
    </p:spTree>
    <p:extLst>
      <p:ext uri="{BB962C8B-B14F-4D97-AF65-F5344CB8AC3E}">
        <p14:creationId xmlns:p14="http://schemas.microsoft.com/office/powerpoint/2010/main" val="1293520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35"/>
          <p:cNvSpPr>
            <a:spLocks/>
          </p:cNvSpPr>
          <p:nvPr/>
        </p:nvSpPr>
        <p:spPr bwMode="auto">
          <a:xfrm flipV="1">
            <a:off x="-4763" y="7143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7E22BC1E-3AF1-4CA8-B0AA-EC05303C3C3B}" type="datetimeFigureOut">
              <a:rPr lang="en-US"/>
              <a:pPr>
                <a:defRPr/>
              </a:pPr>
              <a:t>6/28/18</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C7003C2D-8102-44DA-A2C0-9CCC054B69AE}" type="slidenum">
              <a:rPr lang="en-US" altLang="en-US"/>
              <a:pPr/>
              <a:t>‹#›</a:t>
            </a:fld>
            <a:endParaRPr lang="en-US" altLang="en-US"/>
          </a:p>
        </p:txBody>
      </p:sp>
    </p:spTree>
    <p:extLst>
      <p:ext uri="{BB962C8B-B14F-4D97-AF65-F5344CB8AC3E}">
        <p14:creationId xmlns:p14="http://schemas.microsoft.com/office/powerpoint/2010/main" val="872052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11"/>
          <p:cNvSpPr>
            <a:spLocks/>
          </p:cNvSpPr>
          <p:nvPr/>
        </p:nvSpPr>
        <p:spPr bwMode="auto">
          <a:xfrm flipV="1">
            <a:off x="-4763" y="7143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2CACBBC6-DD94-4909-882F-34FDB14345A7}" type="datetimeFigureOut">
              <a:rPr lang="en-US"/>
              <a:pPr>
                <a:defRPr/>
              </a:pPr>
              <a:t>6/28/18</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52F631A5-C10D-4A0D-8888-F104C0A8417B}" type="slidenum">
              <a:rPr lang="en-US" altLang="en-US"/>
              <a:pPr/>
              <a:t>‹#›</a:t>
            </a:fld>
            <a:endParaRPr lang="en-US" altLang="en-US"/>
          </a:p>
        </p:txBody>
      </p:sp>
    </p:spTree>
    <p:extLst>
      <p:ext uri="{BB962C8B-B14F-4D97-AF65-F5344CB8AC3E}">
        <p14:creationId xmlns:p14="http://schemas.microsoft.com/office/powerpoint/2010/main" val="3858732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11"/>
          <p:cNvSpPr>
            <a:spLocks/>
          </p:cNvSpPr>
          <p:nvPr/>
        </p:nvSpPr>
        <p:spPr bwMode="auto">
          <a:xfrm flipV="1">
            <a:off x="-4763" y="7143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 name="Date Placeholder 1"/>
          <p:cNvSpPr>
            <a:spLocks noGrp="1"/>
          </p:cNvSpPr>
          <p:nvPr>
            <p:ph type="dt" sz="half" idx="10"/>
          </p:nvPr>
        </p:nvSpPr>
        <p:spPr/>
        <p:txBody>
          <a:bodyPr/>
          <a:lstStyle>
            <a:lvl1pPr>
              <a:defRPr/>
            </a:lvl1pPr>
          </a:lstStyle>
          <a:p>
            <a:pPr>
              <a:defRPr/>
            </a:pPr>
            <a:fld id="{D9A82EF4-B13E-42BE-BBAC-976A92593071}" type="datetimeFigureOut">
              <a:rPr lang="en-US"/>
              <a:pPr>
                <a:defRPr/>
              </a:pPr>
              <a:t>6/28/18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fld id="{6FA16A17-A8A5-449E-8BF4-E1AE185CE671}" type="slidenum">
              <a:rPr lang="en-US" altLang="en-US"/>
              <a:pPr/>
              <a:t>‹#›</a:t>
            </a:fld>
            <a:endParaRPr lang="en-US" altLang="en-US"/>
          </a:p>
        </p:txBody>
      </p:sp>
    </p:spTree>
    <p:extLst>
      <p:ext uri="{BB962C8B-B14F-4D97-AF65-F5344CB8AC3E}">
        <p14:creationId xmlns:p14="http://schemas.microsoft.com/office/powerpoint/2010/main" val="2370812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CDA270B8-719E-4381-A421-71D85FD5B343}" type="datetimeFigureOut">
              <a:rPr lang="en-US"/>
              <a:pPr>
                <a:defRPr/>
              </a:pPr>
              <a:t>6/28/18</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B51BA8EE-058D-4FF1-BDD0-9A19C394840E}" type="slidenum">
              <a:rPr lang="en-US" altLang="en-US"/>
              <a:pPr/>
              <a:t>‹#›</a:t>
            </a:fld>
            <a:endParaRPr lang="en-US" altLang="en-US"/>
          </a:p>
        </p:txBody>
      </p:sp>
    </p:spTree>
    <p:extLst>
      <p:ext uri="{BB962C8B-B14F-4D97-AF65-F5344CB8AC3E}">
        <p14:creationId xmlns:p14="http://schemas.microsoft.com/office/powerpoint/2010/main" val="2531420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67D4F27F-785D-4C4E-8FBE-29CAA8CB855B}" type="datetimeFigureOut">
              <a:rPr lang="en-US"/>
              <a:pPr>
                <a:defRPr/>
              </a:pPr>
              <a:t>6/28/18</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fld id="{3A2D4E39-27FB-47BE-BF33-1E2E53328868}" type="slidenum">
              <a:rPr lang="en-US" altLang="en-US"/>
              <a:pPr/>
              <a:t>‹#›</a:t>
            </a:fld>
            <a:endParaRPr lang="en-US" altLang="en-US"/>
          </a:p>
        </p:txBody>
      </p:sp>
    </p:spTree>
    <p:extLst>
      <p:ext uri="{BB962C8B-B14F-4D97-AF65-F5344CB8AC3E}">
        <p14:creationId xmlns:p14="http://schemas.microsoft.com/office/powerpoint/2010/main" val="4219185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F8F00BA-853F-4BFD-8264-1215EA56CE82}" type="datetimeFigureOut">
              <a:rPr lang="en-US"/>
              <a:pPr>
                <a:defRPr/>
              </a:pPr>
              <a:t>6/28/18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fld id="{72C7AFFE-CF52-412C-A610-0E7FA9D6E6AC}" type="slidenum">
              <a:rPr lang="en-US" altLang="en-US"/>
              <a:pPr/>
              <a:t>‹#›</a:t>
            </a:fld>
            <a:endParaRPr lang="en-US" altLang="en-US"/>
          </a:p>
        </p:txBody>
      </p:sp>
    </p:spTree>
    <p:extLst>
      <p:ext uri="{BB962C8B-B14F-4D97-AF65-F5344CB8AC3E}">
        <p14:creationId xmlns:p14="http://schemas.microsoft.com/office/powerpoint/2010/main" val="1577883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Freeform 11"/>
          <p:cNvSpPr>
            <a:spLocks/>
          </p:cNvSpPr>
          <p:nvPr/>
        </p:nvSpPr>
        <p:spPr bwMode="auto">
          <a:xfrm flipV="1">
            <a:off x="-4763" y="31781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TextBox 36"/>
          <p:cNvSpPr txBox="1">
            <a:spLocks noChangeArrowheads="1"/>
          </p:cNvSpPr>
          <p:nvPr/>
        </p:nvSpPr>
        <p:spPr bwMode="auto">
          <a:xfrm>
            <a:off x="2466975" y="647700"/>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defTabSz="457200" fontAlgn="base">
              <a:spcBef>
                <a:spcPct val="0"/>
              </a:spcBef>
              <a:spcAft>
                <a:spcPct val="0"/>
              </a:spcAft>
              <a:defRPr>
                <a:solidFill>
                  <a:schemeClr val="tx1"/>
                </a:solidFill>
                <a:latin typeface="Century Gothic" pitchFamily="34" charset="0"/>
              </a:defRPr>
            </a:lvl6pPr>
            <a:lvl7pPr marL="2971800" indent="-228600" defTabSz="457200" fontAlgn="base">
              <a:spcBef>
                <a:spcPct val="0"/>
              </a:spcBef>
              <a:spcAft>
                <a:spcPct val="0"/>
              </a:spcAft>
              <a:defRPr>
                <a:solidFill>
                  <a:schemeClr val="tx1"/>
                </a:solidFill>
                <a:latin typeface="Century Gothic" pitchFamily="34" charset="0"/>
              </a:defRPr>
            </a:lvl7pPr>
            <a:lvl8pPr marL="3429000" indent="-228600" defTabSz="457200" fontAlgn="base">
              <a:spcBef>
                <a:spcPct val="0"/>
              </a:spcBef>
              <a:spcAft>
                <a:spcPct val="0"/>
              </a:spcAft>
              <a:defRPr>
                <a:solidFill>
                  <a:schemeClr val="tx1"/>
                </a:solidFill>
                <a:latin typeface="Century Gothic" pitchFamily="34" charset="0"/>
              </a:defRPr>
            </a:lvl8pPr>
            <a:lvl9pPr marL="3886200" indent="-228600" defTabSz="457200" fontAlgn="base">
              <a:spcBef>
                <a:spcPct val="0"/>
              </a:spcBef>
              <a:spcAft>
                <a:spcPct val="0"/>
              </a:spcAft>
              <a:defRPr>
                <a:solidFill>
                  <a:schemeClr val="tx1"/>
                </a:solidFill>
                <a:latin typeface="Century Gothic" pitchFamily="34" charset="0"/>
              </a:defRPr>
            </a:lvl9pPr>
          </a:lstStyle>
          <a:p>
            <a:pPr eaLnBrk="1" hangingPunct="1"/>
            <a:r>
              <a:rPr lang="en-US" altLang="en-US" sz="8000">
                <a:solidFill>
                  <a:schemeClr val="accent1"/>
                </a:solidFill>
                <a:latin typeface="Arial" pitchFamily="34" charset="0"/>
              </a:rPr>
              <a:t>“</a:t>
            </a:r>
          </a:p>
        </p:txBody>
      </p:sp>
      <p:sp>
        <p:nvSpPr>
          <p:cNvPr id="7" name="TextBox 37"/>
          <p:cNvSpPr txBox="1">
            <a:spLocks noChangeArrowheads="1"/>
          </p:cNvSpPr>
          <p:nvPr/>
        </p:nvSpPr>
        <p:spPr bwMode="auto">
          <a:xfrm>
            <a:off x="11114088" y="290512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defTabSz="457200" fontAlgn="base">
              <a:spcBef>
                <a:spcPct val="0"/>
              </a:spcBef>
              <a:spcAft>
                <a:spcPct val="0"/>
              </a:spcAft>
              <a:defRPr>
                <a:solidFill>
                  <a:schemeClr val="tx1"/>
                </a:solidFill>
                <a:latin typeface="Century Gothic" pitchFamily="34" charset="0"/>
              </a:defRPr>
            </a:lvl6pPr>
            <a:lvl7pPr marL="2971800" indent="-228600" defTabSz="457200" fontAlgn="base">
              <a:spcBef>
                <a:spcPct val="0"/>
              </a:spcBef>
              <a:spcAft>
                <a:spcPct val="0"/>
              </a:spcAft>
              <a:defRPr>
                <a:solidFill>
                  <a:schemeClr val="tx1"/>
                </a:solidFill>
                <a:latin typeface="Century Gothic" pitchFamily="34" charset="0"/>
              </a:defRPr>
            </a:lvl7pPr>
            <a:lvl8pPr marL="3429000" indent="-228600" defTabSz="457200" fontAlgn="base">
              <a:spcBef>
                <a:spcPct val="0"/>
              </a:spcBef>
              <a:spcAft>
                <a:spcPct val="0"/>
              </a:spcAft>
              <a:defRPr>
                <a:solidFill>
                  <a:schemeClr val="tx1"/>
                </a:solidFill>
                <a:latin typeface="Century Gothic" pitchFamily="34" charset="0"/>
              </a:defRPr>
            </a:lvl8pPr>
            <a:lvl9pPr marL="3886200" indent="-228600" defTabSz="457200" fontAlgn="base">
              <a:spcBef>
                <a:spcPct val="0"/>
              </a:spcBef>
              <a:spcAft>
                <a:spcPct val="0"/>
              </a:spcAft>
              <a:defRPr>
                <a:solidFill>
                  <a:schemeClr val="tx1"/>
                </a:solidFill>
                <a:latin typeface="Century Gothic" pitchFamily="34" charset="0"/>
              </a:defRPr>
            </a:lvl9pPr>
          </a:lstStyle>
          <a:p>
            <a:pPr eaLnBrk="1" hangingPunct="1"/>
            <a:r>
              <a:rPr lang="en-US" altLang="en-US" sz="8000">
                <a:solidFill>
                  <a:schemeClr val="accent1"/>
                </a:solidFill>
                <a:latin typeface="Arial" pitchFamily="34" charset="0"/>
              </a:rPr>
              <a:t>”</a:t>
            </a:r>
          </a:p>
        </p:txBody>
      </p:sp>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Date Placeholder 3"/>
          <p:cNvSpPr>
            <a:spLocks noGrp="1"/>
          </p:cNvSpPr>
          <p:nvPr>
            <p:ph type="dt" sz="half" idx="14"/>
          </p:nvPr>
        </p:nvSpPr>
        <p:spPr/>
        <p:txBody>
          <a:bodyPr/>
          <a:lstStyle>
            <a:lvl1pPr>
              <a:defRPr/>
            </a:lvl1pPr>
          </a:lstStyle>
          <a:p>
            <a:pPr>
              <a:defRPr/>
            </a:pPr>
            <a:fld id="{30E30758-9CBE-4F67-91CC-1FF01ACA9A4D}" type="datetimeFigureOut">
              <a:rPr lang="en-US"/>
              <a:pPr>
                <a:defRPr/>
              </a:pPr>
              <a:t>6/28/18</a:t>
            </a:fld>
            <a:endParaRPr lang="en-US"/>
          </a:p>
        </p:txBody>
      </p:sp>
      <p:sp>
        <p:nvSpPr>
          <p:cNvPr id="9" name="Footer Placeholder 4"/>
          <p:cNvSpPr>
            <a:spLocks noGrp="1"/>
          </p:cNvSpPr>
          <p:nvPr>
            <p:ph type="ftr" sz="quarter" idx="15"/>
          </p:nvPr>
        </p:nvSpPr>
        <p:spPr/>
        <p:txBody>
          <a:bodyPr/>
          <a:lstStyle>
            <a:lvl1pPr>
              <a:defRPr/>
            </a:lvl1pPr>
          </a:lstStyle>
          <a:p>
            <a:pPr>
              <a:defRPr/>
            </a:pPr>
            <a:endParaRPr lang="en-US"/>
          </a:p>
        </p:txBody>
      </p:sp>
      <p:sp>
        <p:nvSpPr>
          <p:cNvPr id="10" name="Slide Number Placeholder 5"/>
          <p:cNvSpPr>
            <a:spLocks noGrp="1"/>
          </p:cNvSpPr>
          <p:nvPr>
            <p:ph type="sldNum" sz="quarter" idx="16"/>
          </p:nvPr>
        </p:nvSpPr>
        <p:spPr>
          <a:xfrm>
            <a:off x="531813" y="3244850"/>
            <a:ext cx="779462" cy="365125"/>
          </a:xfrm>
        </p:spPr>
        <p:txBody>
          <a:bodyPr/>
          <a:lstStyle>
            <a:lvl1pPr>
              <a:defRPr/>
            </a:lvl1pPr>
          </a:lstStyle>
          <a:p>
            <a:fld id="{4FA0F72C-9E8C-4E7E-A6BE-84C96BDFDF79}" type="slidenum">
              <a:rPr lang="en-US" altLang="en-US"/>
              <a:pPr/>
              <a:t>‹#›</a:t>
            </a:fld>
            <a:endParaRPr lang="en-US" altLang="en-US"/>
          </a:p>
        </p:txBody>
      </p:sp>
    </p:spTree>
    <p:extLst>
      <p:ext uri="{BB962C8B-B14F-4D97-AF65-F5344CB8AC3E}">
        <p14:creationId xmlns:p14="http://schemas.microsoft.com/office/powerpoint/2010/main" val="1254802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F1941E53-8529-4590-B8F4-7C1384AC7A91}" type="datetimeFigureOut">
              <a:rPr lang="en-US"/>
              <a:pPr>
                <a:defRPr/>
              </a:pPr>
              <a:t>6/28/18</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fld id="{650769C1-480B-46B4-AAE9-23F4CA213E12}" type="slidenum">
              <a:rPr lang="en-US" altLang="en-US"/>
              <a:pPr/>
              <a:t>‹#›</a:t>
            </a:fld>
            <a:endParaRPr lang="en-US" altLang="en-US"/>
          </a:p>
        </p:txBody>
      </p:sp>
    </p:spTree>
    <p:extLst>
      <p:ext uri="{BB962C8B-B14F-4D97-AF65-F5344CB8AC3E}">
        <p14:creationId xmlns:p14="http://schemas.microsoft.com/office/powerpoint/2010/main" val="841635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 name="TextBox 36"/>
          <p:cNvSpPr txBox="1">
            <a:spLocks noChangeArrowheads="1"/>
          </p:cNvSpPr>
          <p:nvPr/>
        </p:nvSpPr>
        <p:spPr bwMode="auto">
          <a:xfrm>
            <a:off x="2466975" y="647700"/>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defTabSz="457200" fontAlgn="base">
              <a:spcBef>
                <a:spcPct val="0"/>
              </a:spcBef>
              <a:spcAft>
                <a:spcPct val="0"/>
              </a:spcAft>
              <a:defRPr>
                <a:solidFill>
                  <a:schemeClr val="tx1"/>
                </a:solidFill>
                <a:latin typeface="Century Gothic" pitchFamily="34" charset="0"/>
              </a:defRPr>
            </a:lvl6pPr>
            <a:lvl7pPr marL="2971800" indent="-228600" defTabSz="457200" fontAlgn="base">
              <a:spcBef>
                <a:spcPct val="0"/>
              </a:spcBef>
              <a:spcAft>
                <a:spcPct val="0"/>
              </a:spcAft>
              <a:defRPr>
                <a:solidFill>
                  <a:schemeClr val="tx1"/>
                </a:solidFill>
                <a:latin typeface="Century Gothic" pitchFamily="34" charset="0"/>
              </a:defRPr>
            </a:lvl7pPr>
            <a:lvl8pPr marL="3429000" indent="-228600" defTabSz="457200" fontAlgn="base">
              <a:spcBef>
                <a:spcPct val="0"/>
              </a:spcBef>
              <a:spcAft>
                <a:spcPct val="0"/>
              </a:spcAft>
              <a:defRPr>
                <a:solidFill>
                  <a:schemeClr val="tx1"/>
                </a:solidFill>
                <a:latin typeface="Century Gothic" pitchFamily="34" charset="0"/>
              </a:defRPr>
            </a:lvl8pPr>
            <a:lvl9pPr marL="3886200" indent="-228600" defTabSz="457200" fontAlgn="base">
              <a:spcBef>
                <a:spcPct val="0"/>
              </a:spcBef>
              <a:spcAft>
                <a:spcPct val="0"/>
              </a:spcAft>
              <a:defRPr>
                <a:solidFill>
                  <a:schemeClr val="tx1"/>
                </a:solidFill>
                <a:latin typeface="Century Gothic" pitchFamily="34" charset="0"/>
              </a:defRPr>
            </a:lvl9pPr>
          </a:lstStyle>
          <a:p>
            <a:pPr eaLnBrk="1" hangingPunct="1"/>
            <a:r>
              <a:rPr lang="en-US" altLang="en-US" sz="8000">
                <a:solidFill>
                  <a:schemeClr val="accent1"/>
                </a:solidFill>
                <a:latin typeface="Arial" pitchFamily="34" charset="0"/>
              </a:rPr>
              <a:t>“</a:t>
            </a:r>
          </a:p>
        </p:txBody>
      </p:sp>
      <p:sp>
        <p:nvSpPr>
          <p:cNvPr id="7" name="TextBox 37"/>
          <p:cNvSpPr txBox="1">
            <a:spLocks noChangeArrowheads="1"/>
          </p:cNvSpPr>
          <p:nvPr/>
        </p:nvSpPr>
        <p:spPr bwMode="auto">
          <a:xfrm>
            <a:off x="11114088" y="290512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defTabSz="457200" fontAlgn="base">
              <a:spcBef>
                <a:spcPct val="0"/>
              </a:spcBef>
              <a:spcAft>
                <a:spcPct val="0"/>
              </a:spcAft>
              <a:defRPr>
                <a:solidFill>
                  <a:schemeClr val="tx1"/>
                </a:solidFill>
                <a:latin typeface="Century Gothic" pitchFamily="34" charset="0"/>
              </a:defRPr>
            </a:lvl6pPr>
            <a:lvl7pPr marL="2971800" indent="-228600" defTabSz="457200" fontAlgn="base">
              <a:spcBef>
                <a:spcPct val="0"/>
              </a:spcBef>
              <a:spcAft>
                <a:spcPct val="0"/>
              </a:spcAft>
              <a:defRPr>
                <a:solidFill>
                  <a:schemeClr val="tx1"/>
                </a:solidFill>
                <a:latin typeface="Century Gothic" pitchFamily="34" charset="0"/>
              </a:defRPr>
            </a:lvl7pPr>
            <a:lvl8pPr marL="3429000" indent="-228600" defTabSz="457200" fontAlgn="base">
              <a:spcBef>
                <a:spcPct val="0"/>
              </a:spcBef>
              <a:spcAft>
                <a:spcPct val="0"/>
              </a:spcAft>
              <a:defRPr>
                <a:solidFill>
                  <a:schemeClr val="tx1"/>
                </a:solidFill>
                <a:latin typeface="Century Gothic" pitchFamily="34" charset="0"/>
              </a:defRPr>
            </a:lvl8pPr>
            <a:lvl9pPr marL="3886200" indent="-228600" defTabSz="457200" fontAlgn="base">
              <a:spcBef>
                <a:spcPct val="0"/>
              </a:spcBef>
              <a:spcAft>
                <a:spcPct val="0"/>
              </a:spcAft>
              <a:defRPr>
                <a:solidFill>
                  <a:schemeClr val="tx1"/>
                </a:solidFill>
                <a:latin typeface="Century Gothic" pitchFamily="34" charset="0"/>
              </a:defRPr>
            </a:lvl9pPr>
          </a:lstStyle>
          <a:p>
            <a:pPr eaLnBrk="1" hangingPunct="1"/>
            <a:r>
              <a:rPr lang="en-US" altLang="en-US" sz="8000">
                <a:solidFill>
                  <a:schemeClr val="accent1"/>
                </a:solidFill>
                <a:latin typeface="Arial" pitchFamily="34" charset="0"/>
              </a:rPr>
              <a:t>”</a:t>
            </a:r>
          </a:p>
        </p:txBody>
      </p:sp>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8" name="Date Placeholder 4"/>
          <p:cNvSpPr>
            <a:spLocks noGrp="1"/>
          </p:cNvSpPr>
          <p:nvPr>
            <p:ph type="dt" sz="half" idx="14"/>
          </p:nvPr>
        </p:nvSpPr>
        <p:spPr/>
        <p:txBody>
          <a:bodyPr/>
          <a:lstStyle>
            <a:lvl1pPr>
              <a:defRPr/>
            </a:lvl1pPr>
          </a:lstStyle>
          <a:p>
            <a:pPr>
              <a:defRPr/>
            </a:pPr>
            <a:fld id="{947A3DCD-E1D5-4EF7-B948-7E6CC4C05A8C}" type="datetimeFigureOut">
              <a:rPr lang="en-US"/>
              <a:pPr>
                <a:defRPr/>
              </a:pPr>
              <a:t>6/28/18</a:t>
            </a:fld>
            <a:endParaRPr lang="en-US"/>
          </a:p>
        </p:txBody>
      </p:sp>
      <p:sp>
        <p:nvSpPr>
          <p:cNvPr id="9" name="Footer Placeholder 5"/>
          <p:cNvSpPr>
            <a:spLocks noGrp="1"/>
          </p:cNvSpPr>
          <p:nvPr>
            <p:ph type="ftr" sz="quarter" idx="15"/>
          </p:nvPr>
        </p:nvSpPr>
        <p:spPr/>
        <p:txBody>
          <a:bodyPr/>
          <a:lstStyle>
            <a:lvl1pPr>
              <a:defRPr/>
            </a:lvl1pPr>
          </a:lstStyle>
          <a:p>
            <a:pPr>
              <a:defRPr/>
            </a:pPr>
            <a:endParaRPr lang="en-US"/>
          </a:p>
        </p:txBody>
      </p:sp>
      <p:sp>
        <p:nvSpPr>
          <p:cNvPr id="10" name="Slide Number Placeholder 6"/>
          <p:cNvSpPr>
            <a:spLocks noGrp="1"/>
          </p:cNvSpPr>
          <p:nvPr>
            <p:ph type="sldNum" sz="quarter" idx="16"/>
          </p:nvPr>
        </p:nvSpPr>
        <p:spPr>
          <a:xfrm>
            <a:off x="531813" y="4983163"/>
            <a:ext cx="779462" cy="365125"/>
          </a:xfrm>
        </p:spPr>
        <p:txBody>
          <a:bodyPr/>
          <a:lstStyle>
            <a:lvl1pPr>
              <a:defRPr/>
            </a:lvl1pPr>
          </a:lstStyle>
          <a:p>
            <a:fld id="{C7E8FF5F-97ED-4A1A-BE5A-E7D4A001BBB5}" type="slidenum">
              <a:rPr lang="en-US" altLang="en-US"/>
              <a:pPr/>
              <a:t>‹#›</a:t>
            </a:fld>
            <a:endParaRPr lang="en-US" altLang="en-US"/>
          </a:p>
        </p:txBody>
      </p:sp>
    </p:spTree>
    <p:extLst>
      <p:ext uri="{BB962C8B-B14F-4D97-AF65-F5344CB8AC3E}">
        <p14:creationId xmlns:p14="http://schemas.microsoft.com/office/powerpoint/2010/main" val="4015046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6" name="Date Placeholder 4"/>
          <p:cNvSpPr>
            <a:spLocks noGrp="1"/>
          </p:cNvSpPr>
          <p:nvPr>
            <p:ph type="dt" sz="half" idx="14"/>
          </p:nvPr>
        </p:nvSpPr>
        <p:spPr/>
        <p:txBody>
          <a:bodyPr/>
          <a:lstStyle>
            <a:lvl1pPr>
              <a:defRPr/>
            </a:lvl1pPr>
          </a:lstStyle>
          <a:p>
            <a:pPr>
              <a:defRPr/>
            </a:pPr>
            <a:fld id="{0A7A82F7-2856-4279-BE64-2859CCEDC369}" type="datetimeFigureOut">
              <a:rPr lang="en-US"/>
              <a:pPr>
                <a:defRPr/>
              </a:pPr>
              <a:t>6/28/18</a:t>
            </a:fld>
            <a:endParaRPr lang="en-US"/>
          </a:p>
        </p:txBody>
      </p:sp>
      <p:sp>
        <p:nvSpPr>
          <p:cNvPr id="7" name="Footer Placeholder 5"/>
          <p:cNvSpPr>
            <a:spLocks noGrp="1"/>
          </p:cNvSpPr>
          <p:nvPr>
            <p:ph type="ftr" sz="quarter" idx="15"/>
          </p:nvPr>
        </p:nvSpPr>
        <p:spPr/>
        <p:txBody>
          <a:bodyPr/>
          <a:lstStyle>
            <a:lvl1pPr>
              <a:defRPr/>
            </a:lvl1pPr>
          </a:lstStyle>
          <a:p>
            <a:pPr>
              <a:defRPr/>
            </a:pPr>
            <a:endParaRPr lang="en-US"/>
          </a:p>
        </p:txBody>
      </p:sp>
      <p:sp>
        <p:nvSpPr>
          <p:cNvPr id="8" name="Slide Number Placeholder 6"/>
          <p:cNvSpPr>
            <a:spLocks noGrp="1"/>
          </p:cNvSpPr>
          <p:nvPr>
            <p:ph type="sldNum" sz="quarter" idx="16"/>
          </p:nvPr>
        </p:nvSpPr>
        <p:spPr>
          <a:xfrm>
            <a:off x="531813" y="4983163"/>
            <a:ext cx="779462" cy="365125"/>
          </a:xfrm>
        </p:spPr>
        <p:txBody>
          <a:bodyPr/>
          <a:lstStyle>
            <a:lvl1pPr>
              <a:defRPr/>
            </a:lvl1pPr>
          </a:lstStyle>
          <a:p>
            <a:fld id="{3E277AC4-2855-412B-BD51-4A6D114AA796}" type="slidenum">
              <a:rPr lang="en-US" altLang="en-US"/>
              <a:pPr/>
              <a:t>‹#›</a:t>
            </a:fld>
            <a:endParaRPr lang="en-US" altLang="en-US"/>
          </a:p>
        </p:txBody>
      </p:sp>
    </p:spTree>
    <p:extLst>
      <p:ext uri="{BB962C8B-B14F-4D97-AF65-F5344CB8AC3E}">
        <p14:creationId xmlns:p14="http://schemas.microsoft.com/office/powerpoint/2010/main" val="3125350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F80D535E-4B9E-445D-ADEE-D2407F7E23CA}" type="datetimeFigureOut">
              <a:rPr lang="en-US"/>
              <a:pPr>
                <a:defRPr/>
              </a:pPr>
              <a:t>6/28/18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53E3DCF-0720-4E7F-AE6B-DFFA1DE4AD16}" type="slidenum">
              <a:rPr lang="en-US" altLang="en-US"/>
              <a:pPr/>
              <a:t>‹#›</a:t>
            </a:fld>
            <a:endParaRPr lang="en-US" altLang="en-US"/>
          </a:p>
        </p:txBody>
      </p:sp>
    </p:spTree>
    <p:extLst>
      <p:ext uri="{BB962C8B-B14F-4D97-AF65-F5344CB8AC3E}">
        <p14:creationId xmlns:p14="http://schemas.microsoft.com/office/powerpoint/2010/main" val="326902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gd name="T0" fmla="*/ 9248 w 9248"/>
              <a:gd name="T1" fmla="*/ 4701 h 10000"/>
              <a:gd name="T2" fmla="*/ 7915 w 9248"/>
              <a:gd name="T3" fmla="*/ 188 h 10000"/>
              <a:gd name="T4" fmla="*/ 7886 w 9248"/>
              <a:gd name="T5" fmla="*/ 94 h 10000"/>
              <a:gd name="T6" fmla="*/ 7803 w 9248"/>
              <a:gd name="T7" fmla="*/ 0 h 10000"/>
              <a:gd name="T8" fmla="*/ 7275 w 9248"/>
              <a:gd name="T9" fmla="*/ 0 h 10000"/>
              <a:gd name="T10" fmla="*/ 0 w 9248"/>
              <a:gd name="T11" fmla="*/ 70 h 10000"/>
              <a:gd name="T12" fmla="*/ 25 w 9248"/>
              <a:gd name="T13" fmla="*/ 10000 h 10000"/>
              <a:gd name="T14" fmla="*/ 7275 w 9248"/>
              <a:gd name="T15" fmla="*/ 9966 h 10000"/>
              <a:gd name="T16" fmla="*/ 7803 w 9248"/>
              <a:gd name="T17" fmla="*/ 9966 h 10000"/>
              <a:gd name="T18" fmla="*/ 7886 w 9248"/>
              <a:gd name="T19" fmla="*/ 9872 h 10000"/>
              <a:gd name="T20" fmla="*/ 7915 w 9248"/>
              <a:gd name="T21" fmla="*/ 9778 h 10000"/>
              <a:gd name="T22" fmla="*/ 9248 w 9248"/>
              <a:gd name="T23" fmla="*/ 5265 h 10000"/>
              <a:gd name="T24" fmla="*/ 9248 w 9248"/>
              <a:gd name="T25" fmla="*/ 4701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9AEA28B-CEF9-49B7-810B-CDB64E2A58D7}" type="datetimeFigureOut">
              <a:rPr lang="en-US"/>
              <a:pPr>
                <a:defRPr/>
              </a:pPr>
              <a:t>6/28/18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067EB7C-DCF6-4AF1-92D6-3FA1C9A34AE6}" type="slidenum">
              <a:rPr lang="en-US" altLang="en-US"/>
              <a:pPr/>
              <a:t>‹#›</a:t>
            </a:fld>
            <a:endParaRPr lang="en-US" altLang="en-US"/>
          </a:p>
        </p:txBody>
      </p:sp>
    </p:spTree>
    <p:extLst>
      <p:ext uri="{BB962C8B-B14F-4D97-AF65-F5344CB8AC3E}">
        <p14:creationId xmlns:p14="http://schemas.microsoft.com/office/powerpoint/2010/main" val="980001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12778"/>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7600" y="1412778"/>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pPr>
              <a:defRPr/>
            </a:pPr>
            <a:endParaRPr lang="en-GB"/>
          </a:p>
        </p:txBody>
      </p:sp>
      <p:sp>
        <p:nvSpPr>
          <p:cNvPr id="6" name="Slide Number Placeholder 5"/>
          <p:cNvSpPr>
            <a:spLocks noGrp="1"/>
          </p:cNvSpPr>
          <p:nvPr>
            <p:ph type="sldNum" sz="quarter" idx="11"/>
          </p:nvPr>
        </p:nvSpPr>
        <p:spPr/>
        <p:txBody>
          <a:bodyPr/>
          <a:lstStyle>
            <a:lvl1pPr>
              <a:defRPr/>
            </a:lvl1pPr>
          </a:lstStyle>
          <a:p>
            <a:fld id="{F85FBB98-A249-4A88-A53F-992AECA2988E}" type="slidenum">
              <a:rPr lang="en-GB" altLang="en-US"/>
              <a:pPr/>
              <a:t>‹#›</a:t>
            </a:fld>
            <a:endParaRPr lang="en-GB" altLang="en-US"/>
          </a:p>
        </p:txBody>
      </p:sp>
      <p:sp>
        <p:nvSpPr>
          <p:cNvPr id="7" name="Date Placeholder 6"/>
          <p:cNvSpPr>
            <a:spLocks noGrp="1"/>
          </p:cNvSpPr>
          <p:nvPr>
            <p:ph type="dt" sz="half" idx="12"/>
          </p:nvPr>
        </p:nvSpPr>
        <p:spPr/>
        <p:txBody>
          <a:bodyPr/>
          <a:lstStyle>
            <a:lvl1pPr>
              <a:defRPr/>
            </a:lvl1pPr>
          </a:lstStyle>
          <a:p>
            <a:pPr>
              <a:defRPr/>
            </a:pPr>
            <a:fld id="{A9801C2F-522C-449C-803B-7D06231FE9F5}" type="datetime4">
              <a:rPr lang="en-GB"/>
              <a:pPr>
                <a:defRPr/>
              </a:pPr>
              <a:t>28 June 2018</a:t>
            </a:fld>
            <a:endParaRPr lang="en-GB" dirty="0"/>
          </a:p>
        </p:txBody>
      </p:sp>
    </p:spTree>
    <p:extLst>
      <p:ext uri="{BB962C8B-B14F-4D97-AF65-F5344CB8AC3E}">
        <p14:creationId xmlns:p14="http://schemas.microsoft.com/office/powerpoint/2010/main" val="219733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73A72EE-6134-462E-877D-AEDDDABDAF31}" type="datetimeFigureOut">
              <a:rPr lang="en-GB" smtClean="0"/>
              <a:t>28/06/2018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3871514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73A72EE-6134-462E-877D-AEDDDABDAF31}" type="datetimeFigureOut">
              <a:rPr lang="en-GB" smtClean="0"/>
              <a:t>28/06/2018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508455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3A72EE-6134-462E-877D-AEDDDABDAF31}" type="datetimeFigureOut">
              <a:rPr lang="en-GB" smtClean="0"/>
              <a:t>28/06/2018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42899068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73A72EE-6134-462E-877D-AEDDDABDAF31}" type="datetimeFigureOut">
              <a:rPr lang="en-GB" smtClean="0"/>
              <a:t>28/06/2018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3214381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73A72EE-6134-462E-877D-AEDDDABDAF31}" type="datetimeFigureOut">
              <a:rPr lang="en-GB" smtClean="0"/>
              <a:t>28/06/2018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18413018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73A72EE-6134-462E-877D-AEDDDABDAF31}" type="datetimeFigureOut">
              <a:rPr lang="en-GB" smtClean="0"/>
              <a:t>28/06/2018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3270400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3A72EE-6134-462E-877D-AEDDDABDAF31}" type="datetimeFigureOut">
              <a:rPr lang="en-GB" smtClean="0"/>
              <a:t>28/06/2018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8507652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3A72EE-6134-462E-877D-AEDDDABDAF31}" type="datetimeFigureOut">
              <a:rPr lang="en-GB" smtClean="0"/>
              <a:t>28/06/2018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575063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3A72EE-6134-462E-877D-AEDDDABDAF31}" type="datetimeFigureOut">
              <a:rPr lang="en-GB" smtClean="0"/>
              <a:t>28/06/2018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2363652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73A72EE-6134-462E-877D-AEDDDABDAF31}" type="datetimeFigureOut">
              <a:rPr lang="en-GB" smtClean="0"/>
              <a:t>28/06/2018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21297026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73A72EE-6134-462E-877D-AEDDDABDAF31}" type="datetimeFigureOut">
              <a:rPr lang="en-GB" smtClean="0"/>
              <a:t>28/06/2018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3BF53-FF11-4068-B04F-A661AE5715E5}" type="slidenum">
              <a:rPr lang="en-GB" smtClean="0"/>
              <a:t>‹#›</a:t>
            </a:fld>
            <a:endParaRPr lang="en-GB"/>
          </a:p>
        </p:txBody>
      </p:sp>
    </p:spTree>
    <p:extLst>
      <p:ext uri="{BB962C8B-B14F-4D97-AF65-F5344CB8AC3E}">
        <p14:creationId xmlns:p14="http://schemas.microsoft.com/office/powerpoint/2010/main" val="3394558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228600"/>
            <a:ext cx="2851150" cy="6638925"/>
            <a:chOff x="2487613" y="285750"/>
            <a:chExt cx="2428875" cy="5654676"/>
          </a:xfrm>
        </p:grpSpPr>
        <p:sp>
          <p:nvSpPr>
            <p:cNvPr id="1046" name="Freeform 11"/>
            <p:cNvSpPr>
              <a:spLocks/>
            </p:cNvSpPr>
            <p:nvPr/>
          </p:nvSpPr>
          <p:spPr bwMode="auto">
            <a:xfrm>
              <a:off x="2487613" y="2284413"/>
              <a:ext cx="85725" cy="533400"/>
            </a:xfrm>
            <a:custGeom>
              <a:avLst/>
              <a:gdLst>
                <a:gd name="T0" fmla="*/ 22 w 22"/>
                <a:gd name="T1" fmla="*/ 136 h 136"/>
                <a:gd name="T2" fmla="*/ 17 w 22"/>
                <a:gd name="T3" fmla="*/ 80 h 136"/>
                <a:gd name="T4" fmla="*/ 0 w 22"/>
                <a:gd name="T5" fmla="*/ 0 h 136"/>
                <a:gd name="T6" fmla="*/ 0 w 22"/>
                <a:gd name="T7" fmla="*/ 35 h 136"/>
                <a:gd name="T8" fmla="*/ 20 w 22"/>
                <a:gd name="T9" fmla="*/ 124 h 136"/>
                <a:gd name="T10" fmla="*/ 22 w 22"/>
                <a:gd name="T11" fmla="*/ 136 h 136"/>
              </a:gdLst>
              <a:ahLst/>
              <a:cxnLst>
                <a:cxn ang="0">
                  <a:pos x="T0" y="T1"/>
                </a:cxn>
                <a:cxn ang="0">
                  <a:pos x="T2" y="T3"/>
                </a:cxn>
                <a:cxn ang="0">
                  <a:pos x="T4" y="T5"/>
                </a:cxn>
                <a:cxn ang="0">
                  <a:pos x="T6" y="T7"/>
                </a:cxn>
                <a:cxn ang="0">
                  <a:pos x="T8" y="T9"/>
                </a:cxn>
                <a:cxn ang="0">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7" name="Freeform 12"/>
            <p:cNvSpPr>
              <a:spLocks/>
            </p:cNvSpPr>
            <p:nvPr/>
          </p:nvSpPr>
          <p:spPr bwMode="auto">
            <a:xfrm>
              <a:off x="2597151" y="2779713"/>
              <a:ext cx="550863" cy="1978025"/>
            </a:xfrm>
            <a:custGeom>
              <a:avLst/>
              <a:gdLst>
                <a:gd name="T0" fmla="*/ 86 w 140"/>
                <a:gd name="T1" fmla="*/ 350 h 504"/>
                <a:gd name="T2" fmla="*/ 139 w 140"/>
                <a:gd name="T3" fmla="*/ 504 h 504"/>
                <a:gd name="T4" fmla="*/ 140 w 140"/>
                <a:gd name="T5" fmla="*/ 478 h 504"/>
                <a:gd name="T6" fmla="*/ 95 w 140"/>
                <a:gd name="T7" fmla="*/ 347 h 504"/>
                <a:gd name="T8" fmla="*/ 0 w 140"/>
                <a:gd name="T9" fmla="*/ 0 h 504"/>
                <a:gd name="T10" fmla="*/ 6 w 140"/>
                <a:gd name="T11" fmla="*/ 61 h 504"/>
                <a:gd name="T12" fmla="*/ 86 w 140"/>
                <a:gd name="T13" fmla="*/ 350 h 504"/>
              </a:gdLst>
              <a:ahLst/>
              <a:cxnLst>
                <a:cxn ang="0">
                  <a:pos x="T0" y="T1"/>
                </a:cxn>
                <a:cxn ang="0">
                  <a:pos x="T2" y="T3"/>
                </a:cxn>
                <a:cxn ang="0">
                  <a:pos x="T4" y="T5"/>
                </a:cxn>
                <a:cxn ang="0">
                  <a:pos x="T6" y="T7"/>
                </a:cxn>
                <a:cxn ang="0">
                  <a:pos x="T8" y="T9"/>
                </a:cxn>
                <a:cxn ang="0">
                  <a:pos x="T10" y="T11"/>
                </a:cxn>
                <a:cxn ang="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8" name="Freeform 13"/>
            <p:cNvSpPr>
              <a:spLocks/>
            </p:cNvSpPr>
            <p:nvPr/>
          </p:nvSpPr>
          <p:spPr bwMode="auto">
            <a:xfrm>
              <a:off x="3175001" y="4730750"/>
              <a:ext cx="519113" cy="1209675"/>
            </a:xfrm>
            <a:custGeom>
              <a:avLst/>
              <a:gdLst>
                <a:gd name="T0" fmla="*/ 8 w 132"/>
                <a:gd name="T1" fmla="*/ 22 h 308"/>
                <a:gd name="T2" fmla="*/ 0 w 132"/>
                <a:gd name="T3" fmla="*/ 0 h 308"/>
                <a:gd name="T4" fmla="*/ 0 w 132"/>
                <a:gd name="T5" fmla="*/ 29 h 308"/>
                <a:gd name="T6" fmla="*/ 68 w 132"/>
                <a:gd name="T7" fmla="*/ 194 h 308"/>
                <a:gd name="T8" fmla="*/ 123 w 132"/>
                <a:gd name="T9" fmla="*/ 308 h 308"/>
                <a:gd name="T10" fmla="*/ 132 w 132"/>
                <a:gd name="T11" fmla="*/ 308 h 308"/>
                <a:gd name="T12" fmla="*/ 77 w 132"/>
                <a:gd name="T13" fmla="*/ 190 h 308"/>
                <a:gd name="T14" fmla="*/ 8 w 132"/>
                <a:gd name="T15" fmla="*/ 22 h 3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9" name="Freeform 14"/>
            <p:cNvSpPr>
              <a:spLocks/>
            </p:cNvSpPr>
            <p:nvPr/>
          </p:nvSpPr>
          <p:spPr bwMode="auto">
            <a:xfrm>
              <a:off x="3305176" y="5630863"/>
              <a:ext cx="146050" cy="309563"/>
            </a:xfrm>
            <a:custGeom>
              <a:avLst/>
              <a:gdLst>
                <a:gd name="T0" fmla="*/ 28 w 37"/>
                <a:gd name="T1" fmla="*/ 79 h 79"/>
                <a:gd name="T2" fmla="*/ 37 w 37"/>
                <a:gd name="T3" fmla="*/ 79 h 79"/>
                <a:gd name="T4" fmla="*/ 0 w 37"/>
                <a:gd name="T5" fmla="*/ 0 h 79"/>
                <a:gd name="T6" fmla="*/ 28 w 37"/>
                <a:gd name="T7" fmla="*/ 79 h 79"/>
              </a:gdLst>
              <a:ahLst/>
              <a:cxnLst>
                <a:cxn ang="0">
                  <a:pos x="T0" y="T1"/>
                </a:cxn>
                <a:cxn ang="0">
                  <a:pos x="T2" y="T3"/>
                </a:cxn>
                <a:cxn ang="0">
                  <a:pos x="T4" y="T5"/>
                </a:cxn>
                <a:cxn ang="0">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0" name="Freeform 15"/>
            <p:cNvSpPr>
              <a:spLocks/>
            </p:cNvSpPr>
            <p:nvPr/>
          </p:nvSpPr>
          <p:spPr bwMode="auto">
            <a:xfrm>
              <a:off x="2573338" y="2817813"/>
              <a:ext cx="700088" cy="2835275"/>
            </a:xfrm>
            <a:custGeom>
              <a:avLst/>
              <a:gdLst>
                <a:gd name="T0" fmla="*/ 162 w 178"/>
                <a:gd name="T1" fmla="*/ 660 h 722"/>
                <a:gd name="T2" fmla="*/ 116 w 178"/>
                <a:gd name="T3" fmla="*/ 534 h 722"/>
                <a:gd name="T4" fmla="*/ 40 w 178"/>
                <a:gd name="T5" fmla="*/ 236 h 722"/>
                <a:gd name="T6" fmla="*/ 12 w 178"/>
                <a:gd name="T7" fmla="*/ 51 h 722"/>
                <a:gd name="T8" fmla="*/ 0 w 178"/>
                <a:gd name="T9" fmla="*/ 0 h 722"/>
                <a:gd name="T10" fmla="*/ 33 w 178"/>
                <a:gd name="T11" fmla="*/ 237 h 722"/>
                <a:gd name="T12" fmla="*/ 107 w 178"/>
                <a:gd name="T13" fmla="*/ 537 h 722"/>
                <a:gd name="T14" fmla="*/ 160 w 178"/>
                <a:gd name="T15" fmla="*/ 681 h 722"/>
                <a:gd name="T16" fmla="*/ 178 w 178"/>
                <a:gd name="T17" fmla="*/ 722 h 722"/>
                <a:gd name="T18" fmla="*/ 174 w 178"/>
                <a:gd name="T19" fmla="*/ 708 h 722"/>
                <a:gd name="T20" fmla="*/ 162 w 178"/>
                <a:gd name="T21" fmla="*/ 660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1" name="Freeform 16"/>
            <p:cNvSpPr>
              <a:spLocks/>
            </p:cNvSpPr>
            <p:nvPr/>
          </p:nvSpPr>
          <p:spPr bwMode="auto">
            <a:xfrm>
              <a:off x="2506663" y="285750"/>
              <a:ext cx="90488" cy="2493963"/>
            </a:xfrm>
            <a:custGeom>
              <a:avLst/>
              <a:gdLst>
                <a:gd name="T0" fmla="*/ 11 w 23"/>
                <a:gd name="T1" fmla="*/ 577 h 635"/>
                <a:gd name="T2" fmla="*/ 12 w 23"/>
                <a:gd name="T3" fmla="*/ 589 h 635"/>
                <a:gd name="T4" fmla="*/ 22 w 23"/>
                <a:gd name="T5" fmla="*/ 632 h 635"/>
                <a:gd name="T6" fmla="*/ 23 w 23"/>
                <a:gd name="T7" fmla="*/ 635 h 635"/>
                <a:gd name="T8" fmla="*/ 17 w 23"/>
                <a:gd name="T9" fmla="*/ 576 h 635"/>
                <a:gd name="T10" fmla="*/ 5 w 23"/>
                <a:gd name="T11" fmla="*/ 269 h 635"/>
                <a:gd name="T12" fmla="*/ 15 w 23"/>
                <a:gd name="T13" fmla="*/ 0 h 635"/>
                <a:gd name="T14" fmla="*/ 12 w 23"/>
                <a:gd name="T15" fmla="*/ 0 h 635"/>
                <a:gd name="T16" fmla="*/ 1 w 23"/>
                <a:gd name="T17" fmla="*/ 269 h 635"/>
                <a:gd name="T18" fmla="*/ 11 w 23"/>
                <a:gd name="T19" fmla="*/ 577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2" name="Freeform 17"/>
            <p:cNvSpPr>
              <a:spLocks/>
            </p:cNvSpPr>
            <p:nvPr/>
          </p:nvSpPr>
          <p:spPr bwMode="auto">
            <a:xfrm>
              <a:off x="2554288" y="2598738"/>
              <a:ext cx="66675" cy="420688"/>
            </a:xfrm>
            <a:custGeom>
              <a:avLst/>
              <a:gdLst>
                <a:gd name="T0" fmla="*/ 0 w 17"/>
                <a:gd name="T1" fmla="*/ 0 h 107"/>
                <a:gd name="T2" fmla="*/ 5 w 17"/>
                <a:gd name="T3" fmla="*/ 56 h 107"/>
                <a:gd name="T4" fmla="*/ 17 w 17"/>
                <a:gd name="T5" fmla="*/ 107 h 107"/>
                <a:gd name="T6" fmla="*/ 11 w 17"/>
                <a:gd name="T7" fmla="*/ 46 h 107"/>
                <a:gd name="T8" fmla="*/ 10 w 17"/>
                <a:gd name="T9" fmla="*/ 43 h 107"/>
                <a:gd name="T10" fmla="*/ 0 w 17"/>
                <a:gd name="T11" fmla="*/ 0 h 107"/>
              </a:gdLst>
              <a:ahLst/>
              <a:cxnLst>
                <a:cxn ang="0">
                  <a:pos x="T0" y="T1"/>
                </a:cxn>
                <a:cxn ang="0">
                  <a:pos x="T2" y="T3"/>
                </a:cxn>
                <a:cxn ang="0">
                  <a:pos x="T4" y="T5"/>
                </a:cxn>
                <a:cxn ang="0">
                  <a:pos x="T6" y="T7"/>
                </a:cxn>
                <a:cxn ang="0">
                  <a:pos x="T8" y="T9"/>
                </a:cxn>
                <a:cxn ang="0">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3" name="Freeform 18"/>
            <p:cNvSpPr>
              <a:spLocks/>
            </p:cNvSpPr>
            <p:nvPr/>
          </p:nvSpPr>
          <p:spPr bwMode="auto">
            <a:xfrm>
              <a:off x="3143251" y="4757738"/>
              <a:ext cx="161925" cy="873125"/>
            </a:xfrm>
            <a:custGeom>
              <a:avLst/>
              <a:gdLst>
                <a:gd name="T0" fmla="*/ 0 w 41"/>
                <a:gd name="T1" fmla="*/ 0 h 222"/>
                <a:gd name="T2" fmla="*/ 5 w 41"/>
                <a:gd name="T3" fmla="*/ 93 h 222"/>
                <a:gd name="T4" fmla="*/ 17 w 41"/>
                <a:gd name="T5" fmla="*/ 166 h 222"/>
                <a:gd name="T6" fmla="*/ 24 w 41"/>
                <a:gd name="T7" fmla="*/ 184 h 222"/>
                <a:gd name="T8" fmla="*/ 41 w 41"/>
                <a:gd name="T9" fmla="*/ 222 h 222"/>
                <a:gd name="T10" fmla="*/ 38 w 41"/>
                <a:gd name="T11" fmla="*/ 212 h 222"/>
                <a:gd name="T12" fmla="*/ 13 w 41"/>
                <a:gd name="T13" fmla="*/ 92 h 222"/>
                <a:gd name="T14" fmla="*/ 8 w 41"/>
                <a:gd name="T15" fmla="*/ 22 h 222"/>
                <a:gd name="T16" fmla="*/ 7 w 41"/>
                <a:gd name="T17" fmla="*/ 18 h 222"/>
                <a:gd name="T18" fmla="*/ 0 w 41"/>
                <a:gd name="T19"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4" name="Freeform 19"/>
            <p:cNvSpPr>
              <a:spLocks/>
            </p:cNvSpPr>
            <p:nvPr/>
          </p:nvSpPr>
          <p:spPr bwMode="auto">
            <a:xfrm>
              <a:off x="3148013" y="1282700"/>
              <a:ext cx="1768475" cy="3448050"/>
            </a:xfrm>
            <a:custGeom>
              <a:avLst/>
              <a:gdLst>
                <a:gd name="T0" fmla="*/ 7 w 450"/>
                <a:gd name="T1" fmla="*/ 854 h 878"/>
                <a:gd name="T2" fmla="*/ 50 w 450"/>
                <a:gd name="T3" fmla="*/ 613 h 878"/>
                <a:gd name="T4" fmla="*/ 149 w 450"/>
                <a:gd name="T5" fmla="*/ 388 h 878"/>
                <a:gd name="T6" fmla="*/ 285 w 450"/>
                <a:gd name="T7" fmla="*/ 183 h 878"/>
                <a:gd name="T8" fmla="*/ 364 w 450"/>
                <a:gd name="T9" fmla="*/ 89 h 878"/>
                <a:gd name="T10" fmla="*/ 406 w 450"/>
                <a:gd name="T11" fmla="*/ 44 h 878"/>
                <a:gd name="T12" fmla="*/ 450 w 450"/>
                <a:gd name="T13" fmla="*/ 1 h 878"/>
                <a:gd name="T14" fmla="*/ 450 w 450"/>
                <a:gd name="T15" fmla="*/ 0 h 878"/>
                <a:gd name="T16" fmla="*/ 405 w 450"/>
                <a:gd name="T17" fmla="*/ 43 h 878"/>
                <a:gd name="T18" fmla="*/ 363 w 450"/>
                <a:gd name="T19" fmla="*/ 88 h 878"/>
                <a:gd name="T20" fmla="*/ 283 w 450"/>
                <a:gd name="T21" fmla="*/ 181 h 878"/>
                <a:gd name="T22" fmla="*/ 145 w 450"/>
                <a:gd name="T23" fmla="*/ 386 h 878"/>
                <a:gd name="T24" fmla="*/ 45 w 450"/>
                <a:gd name="T25" fmla="*/ 611 h 878"/>
                <a:gd name="T26" fmla="*/ 0 w 450"/>
                <a:gd name="T27" fmla="*/ 854 h 878"/>
                <a:gd name="T28" fmla="*/ 0 w 450"/>
                <a:gd name="T29" fmla="*/ 859 h 878"/>
                <a:gd name="T30" fmla="*/ 7 w 450"/>
                <a:gd name="T31" fmla="*/ 878 h 878"/>
                <a:gd name="T32" fmla="*/ 7 w 450"/>
                <a:gd name="T33" fmla="*/ 854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5" name="Freeform 20"/>
            <p:cNvSpPr>
              <a:spLocks/>
            </p:cNvSpPr>
            <p:nvPr/>
          </p:nvSpPr>
          <p:spPr bwMode="auto">
            <a:xfrm>
              <a:off x="3273426" y="5653088"/>
              <a:ext cx="138113" cy="287338"/>
            </a:xfrm>
            <a:custGeom>
              <a:avLst/>
              <a:gdLst>
                <a:gd name="T0" fmla="*/ 0 w 35"/>
                <a:gd name="T1" fmla="*/ 0 h 73"/>
                <a:gd name="T2" fmla="*/ 26 w 35"/>
                <a:gd name="T3" fmla="*/ 73 h 73"/>
                <a:gd name="T4" fmla="*/ 35 w 35"/>
                <a:gd name="T5" fmla="*/ 73 h 73"/>
                <a:gd name="T6" fmla="*/ 0 w 35"/>
                <a:gd name="T7" fmla="*/ 0 h 73"/>
              </a:gdLst>
              <a:ahLst/>
              <a:cxnLst>
                <a:cxn ang="0">
                  <a:pos x="T0" y="T1"/>
                </a:cxn>
                <a:cxn ang="0">
                  <a:pos x="T2" y="T3"/>
                </a:cxn>
                <a:cxn ang="0">
                  <a:pos x="T4" y="T5"/>
                </a:cxn>
                <a:cxn ang="0">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6" name="Freeform 21"/>
            <p:cNvSpPr>
              <a:spLocks/>
            </p:cNvSpPr>
            <p:nvPr/>
          </p:nvSpPr>
          <p:spPr bwMode="auto">
            <a:xfrm>
              <a:off x="3143251" y="4656138"/>
              <a:ext cx="31750" cy="188913"/>
            </a:xfrm>
            <a:custGeom>
              <a:avLst/>
              <a:gdLst>
                <a:gd name="T0" fmla="*/ 7 w 8"/>
                <a:gd name="T1" fmla="*/ 44 h 48"/>
                <a:gd name="T2" fmla="*/ 8 w 8"/>
                <a:gd name="T3" fmla="*/ 48 h 48"/>
                <a:gd name="T4" fmla="*/ 8 w 8"/>
                <a:gd name="T5" fmla="*/ 19 h 48"/>
                <a:gd name="T6" fmla="*/ 1 w 8"/>
                <a:gd name="T7" fmla="*/ 0 h 48"/>
                <a:gd name="T8" fmla="*/ 0 w 8"/>
                <a:gd name="T9" fmla="*/ 26 h 48"/>
                <a:gd name="T10" fmla="*/ 7 w 8"/>
                <a:gd name="T11" fmla="*/ 44 h 48"/>
              </a:gdLst>
              <a:ahLst/>
              <a:cxnLst>
                <a:cxn ang="0">
                  <a:pos x="T0" y="T1"/>
                </a:cxn>
                <a:cxn ang="0">
                  <a:pos x="T2" y="T3"/>
                </a:cxn>
                <a:cxn ang="0">
                  <a:pos x="T4" y="T5"/>
                </a:cxn>
                <a:cxn ang="0">
                  <a:pos x="T6" y="T7"/>
                </a:cxn>
                <a:cxn ang="0">
                  <a:pos x="T8" y="T9"/>
                </a:cxn>
                <a:cxn ang="0">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7" name="Freeform 22"/>
            <p:cNvSpPr>
              <a:spLocks/>
            </p:cNvSpPr>
            <p:nvPr/>
          </p:nvSpPr>
          <p:spPr bwMode="auto">
            <a:xfrm>
              <a:off x="3211513" y="5410200"/>
              <a:ext cx="203200" cy="530225"/>
            </a:xfrm>
            <a:custGeom>
              <a:avLst/>
              <a:gdLst>
                <a:gd name="T0" fmla="*/ 7 w 52"/>
                <a:gd name="T1" fmla="*/ 18 h 135"/>
                <a:gd name="T2" fmla="*/ 0 w 52"/>
                <a:gd name="T3" fmla="*/ 0 h 135"/>
                <a:gd name="T4" fmla="*/ 12 w 52"/>
                <a:gd name="T5" fmla="*/ 48 h 135"/>
                <a:gd name="T6" fmla="*/ 16 w 52"/>
                <a:gd name="T7" fmla="*/ 62 h 135"/>
                <a:gd name="T8" fmla="*/ 51 w 52"/>
                <a:gd name="T9" fmla="*/ 135 h 135"/>
                <a:gd name="T10" fmla="*/ 52 w 52"/>
                <a:gd name="T11" fmla="*/ 135 h 135"/>
                <a:gd name="T12" fmla="*/ 24 w 52"/>
                <a:gd name="T13" fmla="*/ 56 h 135"/>
                <a:gd name="T14" fmla="*/ 7 w 52"/>
                <a:gd name="T15" fmla="*/ 18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grpSp>
        <p:nvGrpSpPr>
          <p:cNvPr id="1027" name="Group 9"/>
          <p:cNvGrpSpPr>
            <a:grpSpLocks/>
          </p:cNvGrpSpPr>
          <p:nvPr/>
        </p:nvGrpSpPr>
        <p:grpSpPr bwMode="auto">
          <a:xfrm>
            <a:off x="26988" y="0"/>
            <a:ext cx="2357437" cy="6853238"/>
            <a:chOff x="6627813" y="194833"/>
            <a:chExt cx="1952625" cy="5678918"/>
          </a:xfrm>
        </p:grpSpPr>
        <p:sp>
          <p:nvSpPr>
            <p:cNvPr id="1034" name="Freeform 27"/>
            <p:cNvSpPr>
              <a:spLocks/>
            </p:cNvSpPr>
            <p:nvPr/>
          </p:nvSpPr>
          <p:spPr bwMode="auto">
            <a:xfrm>
              <a:off x="6627813" y="194833"/>
              <a:ext cx="409575" cy="3646488"/>
            </a:xfrm>
            <a:custGeom>
              <a:avLst/>
              <a:gdLst>
                <a:gd name="T0" fmla="*/ 7 w 103"/>
                <a:gd name="T1" fmla="*/ 210 h 920"/>
                <a:gd name="T2" fmla="*/ 26 w 103"/>
                <a:gd name="T3" fmla="*/ 445 h 920"/>
                <a:gd name="T4" fmla="*/ 57 w 103"/>
                <a:gd name="T5" fmla="*/ 679 h 920"/>
                <a:gd name="T6" fmla="*/ 101 w 103"/>
                <a:gd name="T7" fmla="*/ 911 h 920"/>
                <a:gd name="T8" fmla="*/ 103 w 103"/>
                <a:gd name="T9" fmla="*/ 920 h 920"/>
                <a:gd name="T10" fmla="*/ 99 w 103"/>
                <a:gd name="T11" fmla="*/ 874 h 920"/>
                <a:gd name="T12" fmla="*/ 99 w 103"/>
                <a:gd name="T13" fmla="*/ 866 h 920"/>
                <a:gd name="T14" fmla="*/ 63 w 103"/>
                <a:gd name="T15" fmla="*/ 678 h 920"/>
                <a:gd name="T16" fmla="*/ 30 w 103"/>
                <a:gd name="T17" fmla="*/ 444 h 920"/>
                <a:gd name="T18" fmla="*/ 9 w 103"/>
                <a:gd name="T19" fmla="*/ 209 h 920"/>
                <a:gd name="T20" fmla="*/ 3 w 103"/>
                <a:gd name="T21" fmla="*/ 92 h 920"/>
                <a:gd name="T22" fmla="*/ 1 w 103"/>
                <a:gd name="T23" fmla="*/ 0 h 920"/>
                <a:gd name="T24" fmla="*/ 0 w 103"/>
                <a:gd name="T25" fmla="*/ 0 h 920"/>
                <a:gd name="T26" fmla="*/ 1 w 103"/>
                <a:gd name="T27" fmla="*/ 92 h 920"/>
                <a:gd name="T28" fmla="*/ 7 w 103"/>
                <a:gd name="T29" fmla="*/ 21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5" name="Freeform 28"/>
            <p:cNvSpPr>
              <a:spLocks/>
            </p:cNvSpPr>
            <p:nvPr/>
          </p:nvSpPr>
          <p:spPr bwMode="auto">
            <a:xfrm>
              <a:off x="7061201" y="3771900"/>
              <a:ext cx="350838" cy="1309688"/>
            </a:xfrm>
            <a:custGeom>
              <a:avLst/>
              <a:gdLst>
                <a:gd name="T0" fmla="*/ 53 w 88"/>
                <a:gd name="T1" fmla="*/ 229 h 330"/>
                <a:gd name="T2" fmla="*/ 88 w 88"/>
                <a:gd name="T3" fmla="*/ 330 h 330"/>
                <a:gd name="T4" fmla="*/ 88 w 88"/>
                <a:gd name="T5" fmla="*/ 308 h 330"/>
                <a:gd name="T6" fmla="*/ 88 w 88"/>
                <a:gd name="T7" fmla="*/ 304 h 330"/>
                <a:gd name="T8" fmla="*/ 62 w 88"/>
                <a:gd name="T9" fmla="*/ 226 h 330"/>
                <a:gd name="T10" fmla="*/ 0 w 88"/>
                <a:gd name="T11" fmla="*/ 0 h 330"/>
                <a:gd name="T12" fmla="*/ 7 w 88"/>
                <a:gd name="T13" fmla="*/ 63 h 330"/>
                <a:gd name="T14" fmla="*/ 53 w 88"/>
                <a:gd name="T15" fmla="*/ 229 h 3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6" name="Freeform 29"/>
            <p:cNvSpPr>
              <a:spLocks/>
            </p:cNvSpPr>
            <p:nvPr/>
          </p:nvSpPr>
          <p:spPr bwMode="auto">
            <a:xfrm>
              <a:off x="7439026" y="5053013"/>
              <a:ext cx="357188" cy="820738"/>
            </a:xfrm>
            <a:custGeom>
              <a:avLst/>
              <a:gdLst>
                <a:gd name="T0" fmla="*/ 6 w 90"/>
                <a:gd name="T1" fmla="*/ 15 h 207"/>
                <a:gd name="T2" fmla="*/ 0 w 90"/>
                <a:gd name="T3" fmla="*/ 0 h 207"/>
                <a:gd name="T4" fmla="*/ 1 w 90"/>
                <a:gd name="T5" fmla="*/ 29 h 207"/>
                <a:gd name="T6" fmla="*/ 42 w 90"/>
                <a:gd name="T7" fmla="*/ 127 h 207"/>
                <a:gd name="T8" fmla="*/ 80 w 90"/>
                <a:gd name="T9" fmla="*/ 207 h 207"/>
                <a:gd name="T10" fmla="*/ 90 w 90"/>
                <a:gd name="T11" fmla="*/ 207 h 207"/>
                <a:gd name="T12" fmla="*/ 50 w 90"/>
                <a:gd name="T13" fmla="*/ 123 h 207"/>
                <a:gd name="T14" fmla="*/ 6 w 90"/>
                <a:gd name="T15" fmla="*/ 15 h 2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7" name="Freeform 30"/>
            <p:cNvSpPr>
              <a:spLocks/>
            </p:cNvSpPr>
            <p:nvPr/>
          </p:nvSpPr>
          <p:spPr bwMode="auto">
            <a:xfrm>
              <a:off x="7037388" y="3811588"/>
              <a:ext cx="457200" cy="1852613"/>
            </a:xfrm>
            <a:custGeom>
              <a:avLst/>
              <a:gdLst>
                <a:gd name="T0" fmla="*/ 101 w 115"/>
                <a:gd name="T1" fmla="*/ 409 h 467"/>
                <a:gd name="T2" fmla="*/ 78 w 115"/>
                <a:gd name="T3" fmla="*/ 344 h 467"/>
                <a:gd name="T4" fmla="*/ 29 w 115"/>
                <a:gd name="T5" fmla="*/ 151 h 467"/>
                <a:gd name="T6" fmla="*/ 13 w 115"/>
                <a:gd name="T7" fmla="*/ 53 h 467"/>
                <a:gd name="T8" fmla="*/ 0 w 115"/>
                <a:gd name="T9" fmla="*/ 0 h 467"/>
                <a:gd name="T10" fmla="*/ 21 w 115"/>
                <a:gd name="T11" fmla="*/ 152 h 467"/>
                <a:gd name="T12" fmla="*/ 69 w 115"/>
                <a:gd name="T13" fmla="*/ 347 h 467"/>
                <a:gd name="T14" fmla="*/ 103 w 115"/>
                <a:gd name="T15" fmla="*/ 441 h 467"/>
                <a:gd name="T16" fmla="*/ 115 w 115"/>
                <a:gd name="T17" fmla="*/ 467 h 467"/>
                <a:gd name="T18" fmla="*/ 112 w 115"/>
                <a:gd name="T19" fmla="*/ 458 h 467"/>
                <a:gd name="T20" fmla="*/ 101 w 115"/>
                <a:gd name="T21" fmla="*/ 409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8" name="Freeform 31"/>
            <p:cNvSpPr>
              <a:spLocks/>
            </p:cNvSpPr>
            <p:nvPr/>
          </p:nvSpPr>
          <p:spPr bwMode="auto">
            <a:xfrm>
              <a:off x="6992938" y="1263650"/>
              <a:ext cx="144463" cy="2508250"/>
            </a:xfrm>
            <a:custGeom>
              <a:avLst/>
              <a:gdLst>
                <a:gd name="T0" fmla="*/ 17 w 36"/>
                <a:gd name="T1" fmla="*/ 633 h 633"/>
                <a:gd name="T2" fmla="*/ 13 w 36"/>
                <a:gd name="T3" fmla="*/ 597 h 633"/>
                <a:gd name="T4" fmla="*/ 5 w 36"/>
                <a:gd name="T5" fmla="*/ 398 h 633"/>
                <a:gd name="T6" fmla="*/ 13 w 36"/>
                <a:gd name="T7" fmla="*/ 198 h 633"/>
                <a:gd name="T8" fmla="*/ 22 w 36"/>
                <a:gd name="T9" fmla="*/ 99 h 633"/>
                <a:gd name="T10" fmla="*/ 36 w 36"/>
                <a:gd name="T11" fmla="*/ 0 h 633"/>
                <a:gd name="T12" fmla="*/ 35 w 36"/>
                <a:gd name="T13" fmla="*/ 0 h 633"/>
                <a:gd name="T14" fmla="*/ 20 w 36"/>
                <a:gd name="T15" fmla="*/ 99 h 633"/>
                <a:gd name="T16" fmla="*/ 10 w 36"/>
                <a:gd name="T17" fmla="*/ 198 h 633"/>
                <a:gd name="T18" fmla="*/ 1 w 36"/>
                <a:gd name="T19" fmla="*/ 398 h 633"/>
                <a:gd name="T20" fmla="*/ 7 w 36"/>
                <a:gd name="T21" fmla="*/ 589 h 633"/>
                <a:gd name="T22" fmla="*/ 16 w 36"/>
                <a:gd name="T23" fmla="*/ 632 h 633"/>
                <a:gd name="T24" fmla="*/ 17 w 36"/>
                <a:gd name="T25"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9" name="Freeform 32"/>
            <p:cNvSpPr>
              <a:spLocks/>
            </p:cNvSpPr>
            <p:nvPr/>
          </p:nvSpPr>
          <p:spPr bwMode="auto">
            <a:xfrm>
              <a:off x="7526338" y="5640388"/>
              <a:ext cx="111125" cy="233363"/>
            </a:xfrm>
            <a:custGeom>
              <a:avLst/>
              <a:gdLst>
                <a:gd name="T0" fmla="*/ 22 w 28"/>
                <a:gd name="T1" fmla="*/ 59 h 59"/>
                <a:gd name="T2" fmla="*/ 28 w 28"/>
                <a:gd name="T3" fmla="*/ 59 h 59"/>
                <a:gd name="T4" fmla="*/ 0 w 28"/>
                <a:gd name="T5" fmla="*/ 0 h 59"/>
                <a:gd name="T6" fmla="*/ 22 w 28"/>
                <a:gd name="T7" fmla="*/ 59 h 59"/>
              </a:gdLst>
              <a:ahLst/>
              <a:cxnLst>
                <a:cxn ang="0">
                  <a:pos x="T0" y="T1"/>
                </a:cxn>
                <a:cxn ang="0">
                  <a:pos x="T2" y="T3"/>
                </a:cxn>
                <a:cxn ang="0">
                  <a:pos x="T4" y="T5"/>
                </a:cxn>
                <a:cxn ang="0">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0" name="Freeform 33"/>
            <p:cNvSpPr>
              <a:spLocks/>
            </p:cNvSpPr>
            <p:nvPr/>
          </p:nvSpPr>
          <p:spPr bwMode="auto">
            <a:xfrm>
              <a:off x="7021513" y="3598863"/>
              <a:ext cx="68263" cy="423863"/>
            </a:xfrm>
            <a:custGeom>
              <a:avLst/>
              <a:gdLst>
                <a:gd name="T0" fmla="*/ 4 w 17"/>
                <a:gd name="T1" fmla="*/ 54 h 107"/>
                <a:gd name="T2" fmla="*/ 17 w 17"/>
                <a:gd name="T3" fmla="*/ 107 h 107"/>
                <a:gd name="T4" fmla="*/ 10 w 17"/>
                <a:gd name="T5" fmla="*/ 44 h 107"/>
                <a:gd name="T6" fmla="*/ 9 w 17"/>
                <a:gd name="T7" fmla="*/ 43 h 107"/>
                <a:gd name="T8" fmla="*/ 0 w 17"/>
                <a:gd name="T9" fmla="*/ 0 h 107"/>
                <a:gd name="T10" fmla="*/ 0 w 17"/>
                <a:gd name="T11" fmla="*/ 8 h 107"/>
                <a:gd name="T12" fmla="*/ 4 w 17"/>
                <a:gd name="T13" fmla="*/ 54 h 107"/>
              </a:gdLst>
              <a:ahLst/>
              <a:cxnLst>
                <a:cxn ang="0">
                  <a:pos x="T0" y="T1"/>
                </a:cxn>
                <a:cxn ang="0">
                  <a:pos x="T2" y="T3"/>
                </a:cxn>
                <a:cxn ang="0">
                  <a:pos x="T4" y="T5"/>
                </a:cxn>
                <a:cxn ang="0">
                  <a:pos x="T6" y="T7"/>
                </a:cxn>
                <a:cxn ang="0">
                  <a:pos x="T8" y="T9"/>
                </a:cxn>
                <a:cxn ang="0">
                  <a:pos x="T10" y="T11"/>
                </a:cxn>
                <a:cxn ang="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1" name="Freeform 34"/>
            <p:cNvSpPr>
              <a:spLocks/>
            </p:cNvSpPr>
            <p:nvPr/>
          </p:nvSpPr>
          <p:spPr bwMode="auto">
            <a:xfrm>
              <a:off x="7412038" y="2801938"/>
              <a:ext cx="1168400" cy="2251075"/>
            </a:xfrm>
            <a:custGeom>
              <a:avLst/>
              <a:gdLst>
                <a:gd name="T0" fmla="*/ 8 w 294"/>
                <a:gd name="T1" fmla="*/ 553 h 568"/>
                <a:gd name="T2" fmla="*/ 35 w 294"/>
                <a:gd name="T3" fmla="*/ 397 h 568"/>
                <a:gd name="T4" fmla="*/ 99 w 294"/>
                <a:gd name="T5" fmla="*/ 252 h 568"/>
                <a:gd name="T6" fmla="*/ 187 w 294"/>
                <a:gd name="T7" fmla="*/ 119 h 568"/>
                <a:gd name="T8" fmla="*/ 238 w 294"/>
                <a:gd name="T9" fmla="*/ 58 h 568"/>
                <a:gd name="T10" fmla="*/ 265 w 294"/>
                <a:gd name="T11" fmla="*/ 28 h 568"/>
                <a:gd name="T12" fmla="*/ 294 w 294"/>
                <a:gd name="T13" fmla="*/ 0 h 568"/>
                <a:gd name="T14" fmla="*/ 293 w 294"/>
                <a:gd name="T15" fmla="*/ 0 h 568"/>
                <a:gd name="T16" fmla="*/ 264 w 294"/>
                <a:gd name="T17" fmla="*/ 27 h 568"/>
                <a:gd name="T18" fmla="*/ 237 w 294"/>
                <a:gd name="T19" fmla="*/ 56 h 568"/>
                <a:gd name="T20" fmla="*/ 185 w 294"/>
                <a:gd name="T21" fmla="*/ 117 h 568"/>
                <a:gd name="T22" fmla="*/ 95 w 294"/>
                <a:gd name="T23" fmla="*/ 249 h 568"/>
                <a:gd name="T24" fmla="*/ 30 w 294"/>
                <a:gd name="T25" fmla="*/ 396 h 568"/>
                <a:gd name="T26" fmla="*/ 0 w 294"/>
                <a:gd name="T27" fmla="*/ 549 h 568"/>
                <a:gd name="T28" fmla="*/ 7 w 294"/>
                <a:gd name="T29" fmla="*/ 568 h 568"/>
                <a:gd name="T30" fmla="*/ 8 w 294"/>
                <a:gd name="T31" fmla="*/ 55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2" name="Freeform 35"/>
            <p:cNvSpPr>
              <a:spLocks/>
            </p:cNvSpPr>
            <p:nvPr/>
          </p:nvSpPr>
          <p:spPr bwMode="auto">
            <a:xfrm>
              <a:off x="7494588" y="5664200"/>
              <a:ext cx="100013" cy="209550"/>
            </a:xfrm>
            <a:custGeom>
              <a:avLst/>
              <a:gdLst>
                <a:gd name="T0" fmla="*/ 0 w 25"/>
                <a:gd name="T1" fmla="*/ 0 h 53"/>
                <a:gd name="T2" fmla="*/ 19 w 25"/>
                <a:gd name="T3" fmla="*/ 53 h 53"/>
                <a:gd name="T4" fmla="*/ 25 w 25"/>
                <a:gd name="T5" fmla="*/ 53 h 53"/>
                <a:gd name="T6" fmla="*/ 0 w 25"/>
                <a:gd name="T7" fmla="*/ 0 h 53"/>
              </a:gdLst>
              <a:ahLst/>
              <a:cxnLst>
                <a:cxn ang="0">
                  <a:pos x="T0" y="T1"/>
                </a:cxn>
                <a:cxn ang="0">
                  <a:pos x="T2" y="T3"/>
                </a:cxn>
                <a:cxn ang="0">
                  <a:pos x="T4" y="T5"/>
                </a:cxn>
                <a:cxn ang="0">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3" name="Freeform 36"/>
            <p:cNvSpPr>
              <a:spLocks/>
            </p:cNvSpPr>
            <p:nvPr/>
          </p:nvSpPr>
          <p:spPr bwMode="auto">
            <a:xfrm>
              <a:off x="7412038" y="5081588"/>
              <a:ext cx="114300" cy="558800"/>
            </a:xfrm>
            <a:custGeom>
              <a:avLst/>
              <a:gdLst>
                <a:gd name="T0" fmla="*/ 0 w 29"/>
                <a:gd name="T1" fmla="*/ 0 h 141"/>
                <a:gd name="T2" fmla="*/ 7 w 29"/>
                <a:gd name="T3" fmla="*/ 89 h 141"/>
                <a:gd name="T4" fmla="*/ 18 w 29"/>
                <a:gd name="T5" fmla="*/ 117 h 141"/>
                <a:gd name="T6" fmla="*/ 29 w 29"/>
                <a:gd name="T7" fmla="*/ 141 h 141"/>
                <a:gd name="T8" fmla="*/ 27 w 29"/>
                <a:gd name="T9" fmla="*/ 135 h 141"/>
                <a:gd name="T10" fmla="*/ 8 w 29"/>
                <a:gd name="T11" fmla="*/ 22 h 141"/>
                <a:gd name="T12" fmla="*/ 4 w 29"/>
                <a:gd name="T13" fmla="*/ 11 h 141"/>
                <a:gd name="T14" fmla="*/ 0 w 29"/>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4" name="Freeform 37"/>
            <p:cNvSpPr>
              <a:spLocks/>
            </p:cNvSpPr>
            <p:nvPr/>
          </p:nvSpPr>
          <p:spPr bwMode="auto">
            <a:xfrm>
              <a:off x="7412038" y="4978400"/>
              <a:ext cx="31750" cy="188913"/>
            </a:xfrm>
            <a:custGeom>
              <a:avLst/>
              <a:gdLst>
                <a:gd name="T0" fmla="*/ 0 w 8"/>
                <a:gd name="T1" fmla="*/ 26 h 48"/>
                <a:gd name="T2" fmla="*/ 4 w 8"/>
                <a:gd name="T3" fmla="*/ 37 h 48"/>
                <a:gd name="T4" fmla="*/ 8 w 8"/>
                <a:gd name="T5" fmla="*/ 48 h 48"/>
                <a:gd name="T6" fmla="*/ 7 w 8"/>
                <a:gd name="T7" fmla="*/ 19 h 48"/>
                <a:gd name="T8" fmla="*/ 0 w 8"/>
                <a:gd name="T9" fmla="*/ 0 h 48"/>
                <a:gd name="T10" fmla="*/ 0 w 8"/>
                <a:gd name="T11" fmla="*/ 4 h 48"/>
                <a:gd name="T12" fmla="*/ 0 w 8"/>
                <a:gd name="T13" fmla="*/ 26 h 48"/>
              </a:gdLst>
              <a:ahLst/>
              <a:cxnLst>
                <a:cxn ang="0">
                  <a:pos x="T0" y="T1"/>
                </a:cxn>
                <a:cxn ang="0">
                  <a:pos x="T2" y="T3"/>
                </a:cxn>
                <a:cxn ang="0">
                  <a:pos x="T4" y="T5"/>
                </a:cxn>
                <a:cxn ang="0">
                  <a:pos x="T6" y="T7"/>
                </a:cxn>
                <a:cxn ang="0">
                  <a:pos x="T8" y="T9"/>
                </a:cxn>
                <a:cxn ang="0">
                  <a:pos x="T10" y="T11"/>
                </a:cxn>
                <a:cxn ang="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5" name="Freeform 38"/>
            <p:cNvSpPr>
              <a:spLocks/>
            </p:cNvSpPr>
            <p:nvPr/>
          </p:nvSpPr>
          <p:spPr bwMode="auto">
            <a:xfrm>
              <a:off x="7439026" y="5434013"/>
              <a:ext cx="174625" cy="439738"/>
            </a:xfrm>
            <a:custGeom>
              <a:avLst/>
              <a:gdLst>
                <a:gd name="T0" fmla="*/ 11 w 44"/>
                <a:gd name="T1" fmla="*/ 28 h 111"/>
                <a:gd name="T2" fmla="*/ 0 w 44"/>
                <a:gd name="T3" fmla="*/ 0 h 111"/>
                <a:gd name="T4" fmla="*/ 11 w 44"/>
                <a:gd name="T5" fmla="*/ 49 h 111"/>
                <a:gd name="T6" fmla="*/ 14 w 44"/>
                <a:gd name="T7" fmla="*/ 58 h 111"/>
                <a:gd name="T8" fmla="*/ 39 w 44"/>
                <a:gd name="T9" fmla="*/ 111 h 111"/>
                <a:gd name="T10" fmla="*/ 44 w 44"/>
                <a:gd name="T11" fmla="*/ 111 h 111"/>
                <a:gd name="T12" fmla="*/ 22 w 44"/>
                <a:gd name="T13" fmla="*/ 52 h 111"/>
                <a:gd name="T14" fmla="*/ 11 w 44"/>
                <a:gd name="T15" fmla="*/ 28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7" name="Rectangle 6"/>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p:cNvSpPr>
            <a:spLocks noGrp="1"/>
          </p:cNvSpPr>
          <p:nvPr>
            <p:ph type="title"/>
          </p:nvPr>
        </p:nvSpPr>
        <p:spPr bwMode="auto">
          <a:xfrm>
            <a:off x="2592388" y="623888"/>
            <a:ext cx="8912225"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30" name="Text Placeholder 2"/>
          <p:cNvSpPr>
            <a:spLocks noGrp="1"/>
          </p:cNvSpPr>
          <p:nvPr>
            <p:ph type="body" idx="1"/>
          </p:nvPr>
        </p:nvSpPr>
        <p:spPr bwMode="auto">
          <a:xfrm>
            <a:off x="2589213" y="2133600"/>
            <a:ext cx="8915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lstStyle>
            <a:lvl1pPr algn="r" eaLnBrk="1" fontAlgn="auto" hangingPunct="1">
              <a:spcBef>
                <a:spcPts val="0"/>
              </a:spcBef>
              <a:spcAft>
                <a:spcPts val="0"/>
              </a:spcAft>
              <a:defRPr sz="900" dirty="0">
                <a:solidFill>
                  <a:schemeClr val="tx1">
                    <a:tint val="75000"/>
                  </a:schemeClr>
                </a:solidFill>
                <a:latin typeface="+mn-lt"/>
              </a:defRPr>
            </a:lvl1pPr>
          </a:lstStyle>
          <a:p>
            <a:pPr>
              <a:defRPr/>
            </a:pPr>
            <a:fld id="{DDD1DE0B-C111-4C51-B524-81F166A27F1A}" type="datetimeFigureOut">
              <a:rPr lang="en-US"/>
              <a:pPr>
                <a:defRPr/>
              </a:pPr>
              <a:t>6/28/18</a:t>
            </a:fld>
            <a:endParaRPr lang="en-US"/>
          </a:p>
        </p:txBody>
      </p:sp>
      <p:sp>
        <p:nvSpPr>
          <p:cNvPr id="5"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lstStyle>
            <a:lvl1pPr algn="l" eaLnBrk="1" fontAlgn="auto" hangingPunct="1">
              <a:spcBef>
                <a:spcPts val="0"/>
              </a:spcBef>
              <a:spcAft>
                <a:spcPts val="0"/>
              </a:spcAft>
              <a:defRPr sz="900" dirty="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bwMode="gray">
          <a:xfrm>
            <a:off x="531813" y="787400"/>
            <a:ext cx="77946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2000">
                <a:solidFill>
                  <a:srgbClr val="FEFFFF"/>
                </a:solidFill>
              </a:defRPr>
            </a:lvl1pPr>
          </a:lstStyle>
          <a:p>
            <a:fld id="{6106BA5D-6C95-4BF4-93A1-48B5A436A54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Lst>
  <p:txStyles>
    <p:titleStyle>
      <a:lvl1pPr algn="l" defTabSz="457200" rtl="0" fontAlgn="base">
        <a:spcBef>
          <a:spcPct val="0"/>
        </a:spcBef>
        <a:spcAft>
          <a:spcPct val="0"/>
        </a:spcAft>
        <a:defRPr sz="3600" kern="1200">
          <a:solidFill>
            <a:srgbClr val="262626"/>
          </a:solidFill>
          <a:latin typeface="+mj-lt"/>
          <a:ea typeface="+mj-ea"/>
          <a:cs typeface="+mj-cs"/>
        </a:defRPr>
      </a:lvl1pPr>
      <a:lvl2pPr algn="l" defTabSz="457200" rtl="0" fontAlgn="base">
        <a:spcBef>
          <a:spcPct val="0"/>
        </a:spcBef>
        <a:spcAft>
          <a:spcPct val="0"/>
        </a:spcAft>
        <a:defRPr sz="3600">
          <a:solidFill>
            <a:srgbClr val="262626"/>
          </a:solidFill>
          <a:latin typeface="Century Gothic" pitchFamily="34" charset="0"/>
        </a:defRPr>
      </a:lvl2pPr>
      <a:lvl3pPr algn="l" defTabSz="457200" rtl="0" fontAlgn="base">
        <a:spcBef>
          <a:spcPct val="0"/>
        </a:spcBef>
        <a:spcAft>
          <a:spcPct val="0"/>
        </a:spcAft>
        <a:defRPr sz="3600">
          <a:solidFill>
            <a:srgbClr val="262626"/>
          </a:solidFill>
          <a:latin typeface="Century Gothic" pitchFamily="34" charset="0"/>
        </a:defRPr>
      </a:lvl3pPr>
      <a:lvl4pPr algn="l" defTabSz="457200" rtl="0" fontAlgn="base">
        <a:spcBef>
          <a:spcPct val="0"/>
        </a:spcBef>
        <a:spcAft>
          <a:spcPct val="0"/>
        </a:spcAft>
        <a:defRPr sz="3600">
          <a:solidFill>
            <a:srgbClr val="262626"/>
          </a:solidFill>
          <a:latin typeface="Century Gothic" pitchFamily="34" charset="0"/>
        </a:defRPr>
      </a:lvl4pPr>
      <a:lvl5pPr algn="l" defTabSz="457200" rtl="0" fontAlgn="base">
        <a:spcBef>
          <a:spcPct val="0"/>
        </a:spcBef>
        <a:spcAft>
          <a:spcPct val="0"/>
        </a:spcAft>
        <a:defRPr sz="3600">
          <a:solidFill>
            <a:srgbClr val="262626"/>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A72EE-6134-462E-877D-AEDDDABDAF31}" type="datetimeFigureOut">
              <a:rPr lang="en-GB" smtClean="0"/>
              <a:t>28/06/2018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F3BF53-FF11-4068-B04F-A661AE5715E5}" type="slidenum">
              <a:rPr lang="en-GB" smtClean="0"/>
              <a:t>‹#›</a:t>
            </a:fld>
            <a:endParaRPr lang="en-GB"/>
          </a:p>
        </p:txBody>
      </p:sp>
    </p:spTree>
    <p:extLst>
      <p:ext uri="{BB962C8B-B14F-4D97-AF65-F5344CB8AC3E}">
        <p14:creationId xmlns:p14="http://schemas.microsoft.com/office/powerpoint/2010/main" val="391397187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corrymeela.org/abou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corrymeela.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watch?v=_akjJ3F_oX8" TargetMode="Externa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IE8h7l6eI7I&amp;oref=https://www.youtube.com/watch?v%3DIE8h7l6eI7I&amp;has_verified=1" TargetMode="External"/><Relationship Id="rId2" Type="http://schemas.openxmlformats.org/officeDocument/2006/relationships/hyperlink" Target="https://www.youtube.com/watch?v=_akjJ3F_oX8" TargetMode="External"/><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hyperlink" Target="https://www.bbc.co.uk/programmes/b09y26jk"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a:xfrm>
            <a:off x="2589213" y="1158875"/>
            <a:ext cx="8915400" cy="1236663"/>
          </a:xfrm>
        </p:spPr>
        <p:txBody>
          <a:bodyPr/>
          <a:lstStyle/>
          <a:p>
            <a:r>
              <a:rPr lang="en-GB" altLang="en-US"/>
              <a:t>Corrymeela</a:t>
            </a:r>
          </a:p>
        </p:txBody>
      </p:sp>
      <p:sp>
        <p:nvSpPr>
          <p:cNvPr id="3" name="Subtitle 2"/>
          <p:cNvSpPr>
            <a:spLocks noGrp="1"/>
          </p:cNvSpPr>
          <p:nvPr>
            <p:ph type="subTitle" idx="1"/>
          </p:nvPr>
        </p:nvSpPr>
        <p:spPr>
          <a:xfrm>
            <a:off x="2589213" y="4249738"/>
            <a:ext cx="8915400" cy="2447925"/>
          </a:xfrm>
        </p:spPr>
        <p:txBody>
          <a:bodyPr rtlCol="0">
            <a:noAutofit/>
          </a:bodyPr>
          <a:lstStyle/>
          <a:p>
            <a:pPr fontAlgn="auto">
              <a:spcAft>
                <a:spcPts val="0"/>
              </a:spcAft>
              <a:buFont typeface="Wingdings 3" charset="2"/>
              <a:buNone/>
              <a:defRPr/>
            </a:pPr>
            <a:r>
              <a:rPr lang="en-GB" sz="2000" dirty="0"/>
              <a:t>‘We are Corrymeela and you are always welcome.’</a:t>
            </a:r>
          </a:p>
          <a:p>
            <a:pPr fontAlgn="auto">
              <a:spcAft>
                <a:spcPts val="0"/>
              </a:spcAft>
              <a:buFont typeface="Wingdings 3" charset="2"/>
              <a:buNone/>
              <a:defRPr/>
            </a:pPr>
            <a:r>
              <a:rPr lang="en-GB" sz="2000" dirty="0"/>
              <a:t>Corrymeela is Northern Ireland’s oldest peace and reconciliation organisation. They began before “The Troubles” and continue on in Northern Ireland’s changing post–conflict society.</a:t>
            </a:r>
          </a:p>
          <a:p>
            <a:pPr fontAlgn="auto">
              <a:spcAft>
                <a:spcPts val="0"/>
              </a:spcAft>
              <a:buFont typeface="Wingdings 3" charset="2"/>
              <a:buNone/>
              <a:defRPr/>
            </a:pPr>
            <a:r>
              <a:rPr lang="en-GB" sz="2000" b="1" dirty="0"/>
              <a:t>Handling disagreement: towards reconciliation</a:t>
            </a:r>
          </a:p>
          <a:p>
            <a:pPr fontAlgn="auto">
              <a:spcAft>
                <a:spcPts val="0"/>
              </a:spcAft>
              <a:buFont typeface="Wingdings 3" charset="2"/>
              <a:buNone/>
              <a:defRPr/>
            </a:pPr>
            <a:r>
              <a:rPr lang="en-GB" sz="2000" b="1" dirty="0"/>
              <a:t>With Emma Ainslie-King and Mary-Anne Willmott</a:t>
            </a:r>
          </a:p>
        </p:txBody>
      </p:sp>
      <p:pic>
        <p:nvPicPr>
          <p:cNvPr id="1843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42138" y="363538"/>
            <a:ext cx="4748212"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592388" y="334963"/>
            <a:ext cx="8912225" cy="1017587"/>
          </a:xfrm>
        </p:spPr>
        <p:txBody>
          <a:bodyPr/>
          <a:lstStyle/>
          <a:p>
            <a:r>
              <a:rPr lang="en-GB" altLang="en-US"/>
              <a:t>Our trip to Corrymeela…</a:t>
            </a:r>
          </a:p>
        </p:txBody>
      </p:sp>
      <p:sp>
        <p:nvSpPr>
          <p:cNvPr id="3" name="Content Placeholder 2"/>
          <p:cNvSpPr>
            <a:spLocks noGrp="1"/>
          </p:cNvSpPr>
          <p:nvPr>
            <p:ph idx="1"/>
          </p:nvPr>
        </p:nvSpPr>
        <p:spPr>
          <a:xfrm>
            <a:off x="2592388" y="1352550"/>
            <a:ext cx="8912225" cy="5357813"/>
          </a:xfrm>
        </p:spPr>
        <p:txBody>
          <a:bodyPr rtlCol="0">
            <a:normAutofit/>
          </a:bodyPr>
          <a:lstStyle/>
          <a:p>
            <a:pPr fontAlgn="auto">
              <a:spcAft>
                <a:spcPts val="0"/>
              </a:spcAft>
              <a:buFont typeface="Wingdings 3" charset="2"/>
              <a:buChar char=""/>
              <a:defRPr/>
            </a:pPr>
            <a:r>
              <a:rPr lang="en-GB" sz="2000" dirty="0">
                <a:solidFill>
                  <a:schemeClr val="tx1">
                    <a:lumMod val="75000"/>
                    <a:lumOff val="25000"/>
                  </a:schemeClr>
                </a:solidFill>
              </a:rPr>
              <a:t>An exciting opportunity, privileged to be asked to take part.</a:t>
            </a:r>
          </a:p>
          <a:p>
            <a:pPr fontAlgn="auto">
              <a:spcAft>
                <a:spcPts val="0"/>
              </a:spcAft>
              <a:buFont typeface="Wingdings 3" charset="2"/>
              <a:buChar char=""/>
              <a:defRPr/>
            </a:pPr>
            <a:r>
              <a:rPr lang="en-GB" sz="2000" dirty="0">
                <a:solidFill>
                  <a:schemeClr val="tx1">
                    <a:lumMod val="75000"/>
                    <a:lumOff val="25000"/>
                  </a:schemeClr>
                </a:solidFill>
              </a:rPr>
              <a:t>Monday 29</a:t>
            </a:r>
            <a:r>
              <a:rPr lang="en-GB" sz="2000" baseline="30000" dirty="0">
                <a:solidFill>
                  <a:schemeClr val="tx1">
                    <a:lumMod val="75000"/>
                    <a:lumOff val="25000"/>
                  </a:schemeClr>
                </a:solidFill>
              </a:rPr>
              <a:t>th</a:t>
            </a:r>
            <a:r>
              <a:rPr lang="en-GB" sz="2000" dirty="0">
                <a:solidFill>
                  <a:schemeClr val="tx1">
                    <a:lumMod val="75000"/>
                    <a:lumOff val="25000"/>
                  </a:schemeClr>
                </a:solidFill>
              </a:rPr>
              <a:t> to Tuesday 30</a:t>
            </a:r>
            <a:r>
              <a:rPr lang="en-GB" sz="2000" baseline="30000" dirty="0">
                <a:solidFill>
                  <a:schemeClr val="tx1">
                    <a:lumMod val="75000"/>
                    <a:lumOff val="25000"/>
                  </a:schemeClr>
                </a:solidFill>
              </a:rPr>
              <a:t>th</a:t>
            </a:r>
            <a:r>
              <a:rPr lang="en-GB" sz="2000" dirty="0">
                <a:solidFill>
                  <a:schemeClr val="tx1">
                    <a:lumMod val="75000"/>
                    <a:lumOff val="25000"/>
                  </a:schemeClr>
                </a:solidFill>
              </a:rPr>
              <a:t> May 2017.</a:t>
            </a:r>
          </a:p>
          <a:p>
            <a:pPr fontAlgn="auto">
              <a:spcAft>
                <a:spcPts val="0"/>
              </a:spcAft>
              <a:buFont typeface="Wingdings 3" charset="2"/>
              <a:buChar char=""/>
              <a:defRPr/>
            </a:pPr>
            <a:r>
              <a:rPr lang="en-GB" sz="2000" dirty="0">
                <a:solidFill>
                  <a:schemeClr val="tx1">
                    <a:lumMod val="75000"/>
                    <a:lumOff val="25000"/>
                  </a:schemeClr>
                </a:solidFill>
              </a:rPr>
              <a:t>Party of 30 including </a:t>
            </a:r>
            <a:r>
              <a:rPr lang="en-GB" sz="2000" dirty="0" err="1">
                <a:solidFill>
                  <a:schemeClr val="tx1">
                    <a:lumMod val="75000"/>
                    <a:lumOff val="25000"/>
                  </a:schemeClr>
                </a:solidFill>
              </a:rPr>
              <a:t>Chaplins</a:t>
            </a:r>
            <a:r>
              <a:rPr lang="en-GB" sz="2000" dirty="0">
                <a:solidFill>
                  <a:schemeClr val="tx1">
                    <a:lumMod val="75000"/>
                    <a:lumOff val="25000"/>
                  </a:schemeClr>
                </a:solidFill>
              </a:rPr>
              <a:t>, teachers,  ITT students and lecturers.</a:t>
            </a:r>
          </a:p>
          <a:p>
            <a:pPr fontAlgn="auto">
              <a:spcAft>
                <a:spcPts val="0"/>
              </a:spcAft>
              <a:buFont typeface="Wingdings 3" charset="2"/>
              <a:buChar char=""/>
              <a:defRPr/>
            </a:pPr>
            <a:r>
              <a:rPr lang="en-GB" sz="2000" dirty="0">
                <a:solidFill>
                  <a:schemeClr val="tx1">
                    <a:lumMod val="75000"/>
                    <a:lumOff val="25000"/>
                  </a:schemeClr>
                </a:solidFill>
              </a:rPr>
              <a:t>Funded by the University of Bristol and </a:t>
            </a:r>
            <a:r>
              <a:rPr lang="en-GB" sz="2000" dirty="0" err="1">
                <a:solidFill>
                  <a:schemeClr val="tx1">
                    <a:lumMod val="75000"/>
                    <a:lumOff val="25000"/>
                  </a:schemeClr>
                </a:solidFill>
              </a:rPr>
              <a:t>Westhill</a:t>
            </a:r>
            <a:r>
              <a:rPr lang="en-GB" sz="2000" dirty="0">
                <a:solidFill>
                  <a:schemeClr val="tx1">
                    <a:lumMod val="75000"/>
                    <a:lumOff val="25000"/>
                  </a:schemeClr>
                </a:solidFill>
              </a:rPr>
              <a:t> Trust (with a contribution from the attendees).</a:t>
            </a:r>
          </a:p>
          <a:p>
            <a:pPr fontAlgn="auto">
              <a:spcAft>
                <a:spcPts val="0"/>
              </a:spcAft>
              <a:buFont typeface="Wingdings 3" charset="2"/>
              <a:buChar char=""/>
              <a:defRPr/>
            </a:pPr>
            <a:r>
              <a:rPr lang="en-GB" sz="2000" dirty="0">
                <a:solidFill>
                  <a:schemeClr val="tx1">
                    <a:lumMod val="75000"/>
                    <a:lumOff val="25000"/>
                  </a:schemeClr>
                </a:solidFill>
              </a:rPr>
              <a:t>Led by Dr Norman Richardson MBE, lecturer in RS at Stranmillis University College, Belfast.</a:t>
            </a:r>
          </a:p>
          <a:p>
            <a:pPr fontAlgn="auto">
              <a:spcAft>
                <a:spcPts val="0"/>
              </a:spcAft>
              <a:buFont typeface="Wingdings 3" charset="2"/>
              <a:buChar char=""/>
              <a:defRPr/>
            </a:pPr>
            <a:r>
              <a:rPr lang="en-GB" sz="2000" dirty="0">
                <a:solidFill>
                  <a:schemeClr val="tx1">
                    <a:lumMod val="75000"/>
                    <a:lumOff val="25000"/>
                  </a:schemeClr>
                </a:solidFill>
              </a:rPr>
              <a:t>The aim was to learn from experience and dialogue about </a:t>
            </a:r>
            <a:r>
              <a:rPr lang="en-GB" sz="2000" dirty="0" err="1">
                <a:solidFill>
                  <a:schemeClr val="tx1">
                    <a:lumMod val="75000"/>
                    <a:lumOff val="25000"/>
                  </a:schemeClr>
                </a:solidFill>
              </a:rPr>
              <a:t>Corrymeela’s</a:t>
            </a:r>
            <a:r>
              <a:rPr lang="en-GB" sz="2000" dirty="0">
                <a:solidFill>
                  <a:schemeClr val="tx1">
                    <a:lumMod val="75000"/>
                    <a:lumOff val="25000"/>
                  </a:schemeClr>
                </a:solidFill>
              </a:rPr>
              <a:t> ‘Theology of space’.</a:t>
            </a:r>
          </a:p>
          <a:p>
            <a:pPr fontAlgn="auto">
              <a:spcAft>
                <a:spcPts val="0"/>
              </a:spcAft>
              <a:buFont typeface="Wingdings 3" charset="2"/>
              <a:buChar char=""/>
              <a:defRPr/>
            </a:pPr>
            <a:r>
              <a:rPr lang="en-GB" sz="2000" dirty="0">
                <a:solidFill>
                  <a:schemeClr val="tx1">
                    <a:lumMod val="75000"/>
                    <a:lumOff val="25000"/>
                  </a:schemeClr>
                </a:solidFill>
              </a:rPr>
              <a:t>What has the Corrymeela community and </a:t>
            </a:r>
            <a:r>
              <a:rPr lang="en-GB" sz="2000" dirty="0" err="1">
                <a:solidFill>
                  <a:schemeClr val="tx1">
                    <a:lumMod val="75000"/>
                    <a:lumOff val="25000"/>
                  </a:schemeClr>
                </a:solidFill>
              </a:rPr>
              <a:t>Northen</a:t>
            </a:r>
            <a:r>
              <a:rPr lang="en-GB" sz="2000" dirty="0">
                <a:solidFill>
                  <a:schemeClr val="tx1">
                    <a:lumMod val="75000"/>
                    <a:lumOff val="25000"/>
                  </a:schemeClr>
                </a:solidFill>
              </a:rPr>
              <a:t> Ireland experience got to teach us about living in a diverse society?</a:t>
            </a:r>
          </a:p>
          <a:p>
            <a:pPr fontAlgn="auto">
              <a:spcAft>
                <a:spcPts val="0"/>
              </a:spcAft>
              <a:buFont typeface="Wingdings 3" charset="2"/>
              <a:buChar char=""/>
              <a:defRPr/>
            </a:pPr>
            <a:r>
              <a:rPr lang="en-GB" sz="2000" dirty="0">
                <a:solidFill>
                  <a:schemeClr val="tx1">
                    <a:lumMod val="75000"/>
                    <a:lumOff val="25000"/>
                  </a:schemeClr>
                </a:solidFill>
              </a:rPr>
              <a:t>Day 2 ~ a tour of Belfast to visit key sites and an opportunity to discuss the legacy of ‘the troubles’ and their aftermath.</a:t>
            </a:r>
          </a:p>
          <a:p>
            <a:pPr marL="0" indent="0" fontAlgn="auto">
              <a:spcAft>
                <a:spcPts val="0"/>
              </a:spcAft>
              <a:buFont typeface="Wingdings 3" charset="2"/>
              <a:buNone/>
              <a:defRPr/>
            </a:pPr>
            <a:endParaRPr lang="en-GB" sz="2000" dirty="0">
              <a:solidFill>
                <a:schemeClr val="tx1">
                  <a:lumMod val="75000"/>
                  <a:lumOff val="25000"/>
                </a:schemeClr>
              </a:solidFill>
            </a:endParaRPr>
          </a:p>
          <a:p>
            <a:pPr fontAlgn="auto">
              <a:spcAft>
                <a:spcPts val="0"/>
              </a:spcAft>
              <a:buFont typeface="Wingdings 3" charset="2"/>
              <a:buChar char=""/>
              <a:defRPr/>
            </a:pPr>
            <a:endParaRPr lang="en-GB" dirty="0">
              <a:solidFill>
                <a:schemeClr val="tx1">
                  <a:lumMod val="75000"/>
                  <a:lumOff val="2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388" y="282575"/>
            <a:ext cx="8912225" cy="1597025"/>
          </a:xfrm>
        </p:spPr>
        <p:txBody>
          <a:bodyPr rtlCol="0">
            <a:normAutofit fontScale="90000"/>
          </a:bodyPr>
          <a:lstStyle/>
          <a:p>
            <a:pPr fontAlgn="auto">
              <a:spcAft>
                <a:spcPts val="0"/>
              </a:spcAft>
              <a:defRPr/>
            </a:pPr>
            <a:r>
              <a:rPr lang="en-GB" dirty="0">
                <a:solidFill>
                  <a:schemeClr val="tx1">
                    <a:lumMod val="85000"/>
                    <a:lumOff val="15000"/>
                  </a:schemeClr>
                </a:solidFill>
              </a:rPr>
              <a:t>What is Corrymeela?</a:t>
            </a:r>
            <a:br>
              <a:rPr lang="en-GB" dirty="0">
                <a:solidFill>
                  <a:schemeClr val="tx1">
                    <a:lumMod val="85000"/>
                    <a:lumOff val="15000"/>
                  </a:schemeClr>
                </a:solidFill>
              </a:rPr>
            </a:br>
            <a:r>
              <a:rPr lang="en-GB" dirty="0">
                <a:solidFill>
                  <a:schemeClr val="tx1">
                    <a:lumMod val="85000"/>
                    <a:lumOff val="15000"/>
                  </a:schemeClr>
                </a:solidFill>
              </a:rPr>
              <a:t>Corrymeela believes that people can learn to live and work well together. </a:t>
            </a:r>
          </a:p>
        </p:txBody>
      </p:sp>
      <p:sp>
        <p:nvSpPr>
          <p:cNvPr id="3" name="Content Placeholder 2"/>
          <p:cNvSpPr>
            <a:spLocks noGrp="1"/>
          </p:cNvSpPr>
          <p:nvPr>
            <p:ph idx="1"/>
          </p:nvPr>
        </p:nvSpPr>
        <p:spPr>
          <a:xfrm>
            <a:off x="2589213" y="2133600"/>
            <a:ext cx="8915400" cy="4564063"/>
          </a:xfrm>
        </p:spPr>
        <p:txBody>
          <a:bodyPr rtlCol="0">
            <a:normAutofit fontScale="25000" lnSpcReduction="20000"/>
          </a:bodyPr>
          <a:lstStyle/>
          <a:p>
            <a:pPr fontAlgn="auto">
              <a:spcAft>
                <a:spcPts val="0"/>
              </a:spcAft>
              <a:buFont typeface="Wingdings 3" charset="2"/>
              <a:buChar char=""/>
              <a:defRPr/>
            </a:pPr>
            <a:r>
              <a:rPr lang="en-GB" sz="9600" dirty="0">
                <a:solidFill>
                  <a:schemeClr val="tx1">
                    <a:lumMod val="75000"/>
                    <a:lumOff val="25000"/>
                  </a:schemeClr>
                </a:solidFill>
              </a:rPr>
              <a:t>Corrymeela has a residential centre on the north coast of Ireland that hosts over 11,000 people a year, as well as a lived community of volunteers and staff.  </a:t>
            </a:r>
          </a:p>
          <a:p>
            <a:pPr fontAlgn="auto">
              <a:spcAft>
                <a:spcPts val="0"/>
              </a:spcAft>
              <a:buFont typeface="Wingdings 3" charset="2"/>
              <a:buChar char=""/>
              <a:defRPr/>
            </a:pPr>
            <a:r>
              <a:rPr lang="en-GB" sz="9600" dirty="0">
                <a:solidFill>
                  <a:schemeClr val="tx1">
                    <a:lumMod val="75000"/>
                    <a:lumOff val="25000"/>
                  </a:schemeClr>
                </a:solidFill>
              </a:rPr>
              <a:t>Corrymeela also has a dispersed community of over 150 members who commit to living out </a:t>
            </a:r>
            <a:r>
              <a:rPr lang="en-GB" sz="9600" dirty="0" err="1">
                <a:solidFill>
                  <a:schemeClr val="tx1">
                    <a:lumMod val="75000"/>
                    <a:lumOff val="25000"/>
                  </a:schemeClr>
                </a:solidFill>
              </a:rPr>
              <a:t>Corrymeela’s</a:t>
            </a:r>
            <a:r>
              <a:rPr lang="en-GB" sz="9600" dirty="0">
                <a:solidFill>
                  <a:schemeClr val="tx1">
                    <a:lumMod val="75000"/>
                    <a:lumOff val="25000"/>
                  </a:schemeClr>
                </a:solidFill>
              </a:rPr>
              <a:t> principles of reconciliation in their own communities.  </a:t>
            </a:r>
          </a:p>
          <a:p>
            <a:pPr fontAlgn="auto">
              <a:spcAft>
                <a:spcPts val="0"/>
              </a:spcAft>
              <a:buFont typeface="Wingdings 3" charset="2"/>
              <a:buChar char=""/>
              <a:defRPr/>
            </a:pPr>
            <a:r>
              <a:rPr lang="en-GB" sz="9600" dirty="0" err="1">
                <a:solidFill>
                  <a:schemeClr val="tx1">
                    <a:lumMod val="75000"/>
                    <a:lumOff val="25000"/>
                  </a:schemeClr>
                </a:solidFill>
              </a:rPr>
              <a:t>Corrymeela’s</a:t>
            </a:r>
            <a:r>
              <a:rPr lang="en-GB" sz="9600" dirty="0">
                <a:solidFill>
                  <a:schemeClr val="tx1">
                    <a:lumMod val="75000"/>
                    <a:lumOff val="25000"/>
                  </a:schemeClr>
                </a:solidFill>
              </a:rPr>
              <a:t> programme staff travel to work with school and community groups throughout Northern Ireland, as well as hosting groups on site.</a:t>
            </a:r>
          </a:p>
          <a:p>
            <a:pPr fontAlgn="auto">
              <a:spcAft>
                <a:spcPts val="0"/>
              </a:spcAft>
              <a:buFont typeface="Wingdings 3" charset="2"/>
              <a:buChar char=""/>
              <a:defRPr/>
            </a:pPr>
            <a:r>
              <a:rPr lang="en-GB" sz="9600" dirty="0">
                <a:solidFill>
                  <a:schemeClr val="tx1">
                    <a:lumMod val="75000"/>
                    <a:lumOff val="25000"/>
                  </a:schemeClr>
                </a:solidFill>
              </a:rPr>
              <a:t>They work alongside people from youth and school groups, family and community organisations, faith communities and political parties.</a:t>
            </a:r>
          </a:p>
          <a:p>
            <a:pPr marL="0" indent="0" fontAlgn="auto">
              <a:spcAft>
                <a:spcPts val="0"/>
              </a:spcAft>
              <a:buFont typeface="Wingdings 3" charset="2"/>
              <a:buNone/>
              <a:defRPr/>
            </a:pPr>
            <a:r>
              <a:rPr lang="en-GB" sz="9600" dirty="0">
                <a:solidFill>
                  <a:schemeClr val="tx1">
                    <a:lumMod val="75000"/>
                    <a:lumOff val="25000"/>
                  </a:schemeClr>
                </a:solidFill>
                <a:hlinkClick r:id="rId2"/>
              </a:rPr>
              <a:t>https://www.corrymeela.org/about</a:t>
            </a:r>
            <a:r>
              <a:rPr lang="en-GB" sz="9600" dirty="0">
                <a:solidFill>
                  <a:schemeClr val="tx1">
                    <a:lumMod val="75000"/>
                    <a:lumOff val="25000"/>
                  </a:schemeClr>
                </a:solidFill>
              </a:rPr>
              <a:t>   (5 minutes)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2592388" y="623888"/>
            <a:ext cx="8912225" cy="1281112"/>
          </a:xfrm>
        </p:spPr>
        <p:txBody>
          <a:bodyPr/>
          <a:lstStyle/>
          <a:p>
            <a:r>
              <a:rPr lang="en-GB" altLang="en-US"/>
              <a:t>The Croi…</a:t>
            </a:r>
          </a:p>
        </p:txBody>
      </p:sp>
      <p:sp>
        <p:nvSpPr>
          <p:cNvPr id="21507" name="Rectangle 1"/>
          <p:cNvSpPr>
            <a:spLocks noGrp="1" noChangeArrowheads="1"/>
          </p:cNvSpPr>
          <p:nvPr>
            <p:ph idx="1"/>
          </p:nvPr>
        </p:nvSpPr>
        <p:spPr>
          <a:xfrm>
            <a:off x="1939925" y="1285875"/>
            <a:ext cx="6275388" cy="48926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indent="0" defTabSz="914400" eaLnBrk="0" hangingPunct="0">
              <a:spcBef>
                <a:spcPct val="0"/>
              </a:spcBef>
              <a:buClrTx/>
              <a:buFontTx/>
              <a:buNone/>
            </a:pPr>
            <a:r>
              <a:rPr lang="en-US" altLang="en-US" sz="2400">
                <a:solidFill>
                  <a:srgbClr val="474747"/>
                </a:solidFill>
                <a:latin typeface="&amp;quot"/>
              </a:rPr>
              <a:t>On the site we have a space of worship called The Croí, which is designed in the shape of the human heart. “Croí” is the Irish word for “heart.” </a:t>
            </a:r>
          </a:p>
          <a:p>
            <a:pPr marL="0" indent="0" defTabSz="914400" eaLnBrk="0" hangingPunct="0">
              <a:spcBef>
                <a:spcPct val="0"/>
              </a:spcBef>
              <a:buClrTx/>
              <a:buFontTx/>
              <a:buNone/>
            </a:pPr>
            <a:endParaRPr lang="en-US" altLang="en-US" sz="2400">
              <a:solidFill>
                <a:schemeClr val="tx1"/>
              </a:solidFill>
              <a:latin typeface="Arial" pitchFamily="34" charset="0"/>
            </a:endParaRPr>
          </a:p>
          <a:p>
            <a:pPr marL="0" indent="0" defTabSz="914400" eaLnBrk="0" hangingPunct="0">
              <a:spcBef>
                <a:spcPct val="0"/>
              </a:spcBef>
              <a:buClrTx/>
              <a:buFontTx/>
              <a:buNone/>
            </a:pPr>
            <a:r>
              <a:rPr lang="en-US" altLang="en-US" sz="2400">
                <a:solidFill>
                  <a:schemeClr val="tx1"/>
                </a:solidFill>
                <a:latin typeface="Arial" pitchFamily="34" charset="0"/>
              </a:rPr>
              <a:t>“This place is rightly called An Croí – the heart.  Indeed it is heart–shaped.  Here we can take time to listen to the great heartbeat – in a society where there are so many violent and destructive beats, here we can take time to listen to the Heartbeat that guides, inspires and unites us all together.”</a:t>
            </a:r>
          </a:p>
          <a:p>
            <a:pPr marL="0" indent="0" defTabSz="914400" eaLnBrk="0" hangingPunct="0">
              <a:spcBef>
                <a:spcPct val="0"/>
              </a:spcBef>
              <a:buClrTx/>
              <a:buFontTx/>
              <a:buNone/>
            </a:pPr>
            <a:r>
              <a:rPr lang="en-US" altLang="en-US" sz="2400">
                <a:solidFill>
                  <a:srgbClr val="9F3645"/>
                </a:solidFill>
                <a:latin typeface="&amp;quot"/>
              </a:rPr>
              <a:t>Ray Davey</a:t>
            </a:r>
            <a:endParaRPr lang="en-US" altLang="en-US" sz="2400">
              <a:solidFill>
                <a:schemeClr val="tx1"/>
              </a:solidFill>
              <a:latin typeface="Arial" pitchFamily="34" charset="0"/>
            </a:endParaRPr>
          </a:p>
        </p:txBody>
      </p:sp>
      <p:pic>
        <p:nvPicPr>
          <p:cNvPr id="2150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59775" y="479425"/>
            <a:ext cx="33242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15313" y="4005263"/>
            <a:ext cx="3743325"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592388" y="623888"/>
            <a:ext cx="8912225" cy="1281112"/>
          </a:xfrm>
        </p:spPr>
        <p:txBody>
          <a:bodyPr/>
          <a:lstStyle/>
          <a:p>
            <a:r>
              <a:rPr lang="en-GB" altLang="en-US">
                <a:hlinkClick r:id="rId2"/>
              </a:rPr>
              <a:t>https://www.corrymeela.org/</a:t>
            </a:r>
            <a:r>
              <a:rPr lang="en-GB" altLang="en-US"/>
              <a:t>   </a:t>
            </a:r>
            <a:br>
              <a:rPr lang="en-GB" altLang="en-US"/>
            </a:br>
            <a:r>
              <a:rPr lang="en-GB" altLang="en-US"/>
              <a:t>Visit the website to find out more…</a:t>
            </a:r>
          </a:p>
        </p:txBody>
      </p:sp>
      <p:sp>
        <p:nvSpPr>
          <p:cNvPr id="3" name="Content Placeholder 2"/>
          <p:cNvSpPr>
            <a:spLocks noGrp="1"/>
          </p:cNvSpPr>
          <p:nvPr>
            <p:ph idx="1"/>
          </p:nvPr>
        </p:nvSpPr>
        <p:spPr>
          <a:xfrm>
            <a:off x="2589213" y="2133600"/>
            <a:ext cx="8915400" cy="4122738"/>
          </a:xfrm>
        </p:spPr>
        <p:txBody>
          <a:bodyPr rtlCol="0">
            <a:normAutofit/>
          </a:bodyPr>
          <a:lstStyle/>
          <a:p>
            <a:pPr marL="0" indent="0">
              <a:spcAft>
                <a:spcPts val="0"/>
              </a:spcAft>
              <a:buFont typeface="Wingdings 3" charset="2"/>
              <a:buNone/>
              <a:defRPr/>
            </a:pPr>
            <a:r>
              <a:rPr lang="en-GB" sz="2400" b="1" dirty="0">
                <a:solidFill>
                  <a:schemeClr val="tx1">
                    <a:lumMod val="75000"/>
                    <a:lumOff val="25000"/>
                  </a:schemeClr>
                </a:solidFill>
              </a:rPr>
              <a:t>Up: Standing – Stories of Courage from Northern Ireland</a:t>
            </a:r>
          </a:p>
          <a:p>
            <a:pPr>
              <a:spcAft>
                <a:spcPts val="0"/>
              </a:spcAft>
              <a:buFont typeface="Wingdings 3" charset="2"/>
              <a:buChar char=""/>
              <a:defRPr/>
            </a:pPr>
            <a:r>
              <a:rPr lang="en-GB" sz="2400" dirty="0">
                <a:solidFill>
                  <a:schemeClr val="tx1">
                    <a:lumMod val="75000"/>
                    <a:lumOff val="25000"/>
                  </a:schemeClr>
                </a:solidFill>
              </a:rPr>
              <a:t>Primarily designed to support educators and young people to link the lessons of the past to the choices individuals make today, ‘Upstanding: Stories of Courage from Northern Ireland’ is a 45 minute DVD exploring 10 diverse case studies from all over Northern Ireland showing how people stood up to violence, discrimination or prejudice. </a:t>
            </a:r>
          </a:p>
          <a:p>
            <a:pPr marL="0" indent="0">
              <a:spcAft>
                <a:spcPts val="0"/>
              </a:spcAft>
              <a:buFont typeface="Wingdings 3" charset="2"/>
              <a:buNone/>
              <a:defRPr/>
            </a:pPr>
            <a:endParaRPr lang="en-GB" sz="2400" dirty="0">
              <a:solidFill>
                <a:schemeClr val="tx1">
                  <a:lumMod val="75000"/>
                  <a:lumOff val="25000"/>
                </a:schemeClr>
              </a:solidFill>
            </a:endParaRPr>
          </a:p>
          <a:p>
            <a:pPr>
              <a:spcAft>
                <a:spcPts val="0"/>
              </a:spcAft>
              <a:buFont typeface="Wingdings 3" charset="2"/>
              <a:buChar char=""/>
              <a:defRPr/>
            </a:pPr>
            <a:endParaRPr lang="en-GB" sz="2400" dirty="0">
              <a:solidFill>
                <a:schemeClr val="tx1">
                  <a:lumMod val="75000"/>
                  <a:lumOff val="25000"/>
                </a:schemeClr>
              </a:solidFill>
            </a:endParaRPr>
          </a:p>
          <a:p>
            <a:pPr marL="0" indent="0" fontAlgn="auto">
              <a:spcAft>
                <a:spcPts val="0"/>
              </a:spcAft>
              <a:buFont typeface="Wingdings 3" charset="2"/>
              <a:buNone/>
              <a:defRPr/>
            </a:pPr>
            <a:endParaRPr lang="en-GB" dirty="0">
              <a:solidFill>
                <a:schemeClr val="tx1">
                  <a:lumMod val="75000"/>
                  <a:lumOff val="25000"/>
                </a:schemeClr>
              </a:solidFill>
            </a:endParaRPr>
          </a:p>
        </p:txBody>
      </p:sp>
      <p:pic>
        <p:nvPicPr>
          <p:cNvPr id="2253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9213" y="5457825"/>
            <a:ext cx="87026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762000" y="787687"/>
            <a:ext cx="5524500" cy="6070313"/>
          </a:xfrm>
        </p:spPr>
        <p:txBody>
          <a:bodyPr/>
          <a:lstStyle/>
          <a:p>
            <a:r>
              <a:rPr lang="en-GB" sz="2400" dirty="0"/>
              <a:t>Learning about religion/ communities/ ethnic backgrounds thus raising awareness.</a:t>
            </a:r>
          </a:p>
          <a:p>
            <a:r>
              <a:rPr lang="en-GB" sz="2400" dirty="0"/>
              <a:t>Teachers modelling good interactions with ‘others’, creating classroom/school environment promoting positive contact/ setting a good example.</a:t>
            </a:r>
          </a:p>
          <a:p>
            <a:r>
              <a:rPr lang="en-GB" sz="2400" dirty="0"/>
              <a:t>Discussion/debate/dialogue therefore thinking/ awareness.</a:t>
            </a:r>
          </a:p>
          <a:p>
            <a:r>
              <a:rPr lang="en-GB" sz="2400" dirty="0"/>
              <a:t>Engaging with authoritative reasoning and argument for overcoming prejudice? </a:t>
            </a:r>
          </a:p>
          <a:p>
            <a:endParaRPr lang="en-GB" dirty="0"/>
          </a:p>
        </p:txBody>
      </p:sp>
      <p:sp>
        <p:nvSpPr>
          <p:cNvPr id="6" name="Date Placeholder 5"/>
          <p:cNvSpPr>
            <a:spLocks noGrp="1"/>
          </p:cNvSpPr>
          <p:nvPr>
            <p:ph type="dt" sz="half" idx="12"/>
          </p:nvPr>
        </p:nvSpPr>
        <p:spPr/>
        <p:txBody>
          <a:bodyPr/>
          <a:lstStyle/>
          <a:p>
            <a:pPr>
              <a:defRPr/>
            </a:pPr>
            <a:fld id="{A9801C2F-522C-449C-803B-7D06231FE9F5}" type="datetime4">
              <a:rPr lang="en-GB" smtClean="0"/>
              <a:pPr>
                <a:defRPr/>
              </a:pPr>
              <a:t>28 June 2018</a:t>
            </a:fld>
            <a:endParaRPr lang="en-GB" dirty="0"/>
          </a:p>
        </p:txBody>
      </p:sp>
      <p:pic>
        <p:nvPicPr>
          <p:cNvPr id="7" name="Content Placeholder 6"/>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235700" y="3447258"/>
            <a:ext cx="5384800" cy="3028949"/>
          </a:xfrm>
        </p:spPr>
      </p:pic>
      <p:sp>
        <p:nvSpPr>
          <p:cNvPr id="3" name="TextBox 2"/>
          <p:cNvSpPr txBox="1"/>
          <p:nvPr/>
        </p:nvSpPr>
        <p:spPr>
          <a:xfrm>
            <a:off x="1333499" y="202912"/>
            <a:ext cx="8724900" cy="584775"/>
          </a:xfrm>
          <a:prstGeom prst="rect">
            <a:avLst/>
          </a:prstGeom>
          <a:noFill/>
        </p:spPr>
        <p:txBody>
          <a:bodyPr wrap="square" rtlCol="0">
            <a:spAutoFit/>
          </a:bodyPr>
          <a:lstStyle/>
          <a:p>
            <a:r>
              <a:rPr lang="en-GB" sz="3200" b="1" dirty="0"/>
              <a:t>Contact Theory, RS and </a:t>
            </a:r>
            <a:r>
              <a:rPr lang="en-GB" sz="3200" b="1" dirty="0" err="1"/>
              <a:t>Corrymeela</a:t>
            </a:r>
            <a:r>
              <a:rPr lang="en-GB" sz="3200" b="1" dirty="0"/>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700" y="1228725"/>
            <a:ext cx="5495924" cy="193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7071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76350" y="400050"/>
            <a:ext cx="10248900" cy="6863417"/>
          </a:xfrm>
          <a:prstGeom prst="rect">
            <a:avLst/>
          </a:prstGeom>
          <a:noFill/>
        </p:spPr>
        <p:txBody>
          <a:bodyPr wrap="square" rtlCol="0">
            <a:spAutoFit/>
          </a:bodyPr>
          <a:lstStyle/>
          <a:p>
            <a:r>
              <a:rPr lang="en-GB" sz="2000" dirty="0"/>
              <a:t>Dr Derick Wilson, </a:t>
            </a:r>
            <a:r>
              <a:rPr lang="en-GB" sz="2000" dirty="0" err="1"/>
              <a:t>Corrymeela</a:t>
            </a:r>
            <a:r>
              <a:rPr lang="en-GB" sz="2000" dirty="0"/>
              <a:t> Community ~ Using the principles of contact theory to enable structured and meaningful interactions to take place…</a:t>
            </a:r>
          </a:p>
          <a:p>
            <a:endParaRPr lang="en-GB" sz="2000" dirty="0"/>
          </a:p>
          <a:p>
            <a:pPr marL="285750" indent="-285750">
              <a:buFont typeface="Arial" panose="020B0604020202020204" pitchFamily="34" charset="0"/>
              <a:buChar char="•"/>
            </a:pPr>
            <a:r>
              <a:rPr lang="en-GB" sz="2000" dirty="0"/>
              <a:t>Contact principles are useful, although </a:t>
            </a:r>
            <a:r>
              <a:rPr lang="en-GB" sz="2000" b="1" dirty="0"/>
              <a:t>understanding the context and roots of conflict </a:t>
            </a:r>
            <a:r>
              <a:rPr lang="en-GB" sz="2000" dirty="0"/>
              <a:t>is as important as interpersonal contact.</a:t>
            </a:r>
          </a:p>
          <a:p>
            <a:pPr marL="285750" indent="-285750">
              <a:buFont typeface="Arial" panose="020B0604020202020204" pitchFamily="34" charset="0"/>
              <a:buChar char="•"/>
            </a:pPr>
            <a:r>
              <a:rPr lang="en-GB" sz="2000" dirty="0"/>
              <a:t>Wilson suggests that to move beyond prejudice born of conflict </a:t>
            </a:r>
            <a:r>
              <a:rPr lang="en-GB" sz="2000" b="1" dirty="0"/>
              <a:t>people must stop having ‘polite’ conversations.</a:t>
            </a:r>
          </a:p>
          <a:p>
            <a:pPr marL="285750" indent="-285750">
              <a:buFont typeface="Arial" panose="020B0604020202020204" pitchFamily="34" charset="0"/>
              <a:buChar char="•"/>
            </a:pPr>
            <a:r>
              <a:rPr lang="en-GB" sz="2000" b="1" dirty="0"/>
              <a:t>People must be prepared to explore painful territory.</a:t>
            </a:r>
          </a:p>
          <a:p>
            <a:pPr marL="285750" indent="-285750">
              <a:buFont typeface="Arial" panose="020B0604020202020204" pitchFamily="34" charset="0"/>
              <a:buChar char="•"/>
            </a:pPr>
            <a:r>
              <a:rPr lang="en-GB" sz="2000" dirty="0"/>
              <a:t>This requires trust.  </a:t>
            </a:r>
            <a:r>
              <a:rPr lang="en-GB" sz="2000" b="1" dirty="0" err="1"/>
              <a:t>Corrymeela</a:t>
            </a:r>
            <a:r>
              <a:rPr lang="en-GB" sz="2000" b="1" dirty="0"/>
              <a:t> attempts to create a space where people can meet as unique individuals.</a:t>
            </a:r>
          </a:p>
          <a:p>
            <a:pPr marL="285750" indent="-285750">
              <a:buFont typeface="Arial" panose="020B0604020202020204" pitchFamily="34" charset="0"/>
              <a:buChar char="•"/>
            </a:pPr>
            <a:r>
              <a:rPr lang="en-GB" sz="2000" dirty="0"/>
              <a:t>Wilson argues that understanding the process of ‘scapegoating’ is essential.  </a:t>
            </a:r>
            <a:r>
              <a:rPr lang="en-GB" sz="2000" b="1" dirty="0"/>
              <a:t>Understanding and identifying scapegoating also helps people move beyond prejudice.</a:t>
            </a:r>
          </a:p>
          <a:p>
            <a:pPr marL="285750" indent="-285750">
              <a:buFont typeface="Arial" panose="020B0604020202020204" pitchFamily="34" charset="0"/>
              <a:buChar char="•"/>
            </a:pPr>
            <a:r>
              <a:rPr lang="en-GB" sz="2000" b="1" dirty="0"/>
              <a:t>People must be prepared to critique aspects their own culture </a:t>
            </a:r>
            <a:r>
              <a:rPr lang="en-GB" sz="2000" dirty="0"/>
              <a:t>or context if necessary in order to understand the roots of conflict and begin to overcome them.</a:t>
            </a:r>
          </a:p>
          <a:p>
            <a:pPr marL="285750" indent="-285750">
              <a:buFont typeface="Arial" panose="020B0604020202020204" pitchFamily="34" charset="0"/>
              <a:buChar char="•"/>
            </a:pPr>
            <a:r>
              <a:rPr lang="en-GB" sz="2000" dirty="0"/>
              <a:t>‘</a:t>
            </a:r>
            <a:r>
              <a:rPr lang="en-GB" sz="2000" b="1" dirty="0"/>
              <a:t>the need to both be aware of levels of trust and relationships of power in a learning environment, but also the need for honesty and courage in teaching difficult and sensitive information accurately, for deep understanding to be gained.’</a:t>
            </a:r>
          </a:p>
          <a:p>
            <a:endParaRPr lang="en-GB" sz="2000" dirty="0"/>
          </a:p>
          <a:p>
            <a:pPr marL="285750" indent="-285750">
              <a:buFont typeface="Arial" panose="020B0604020202020204" pitchFamily="34" charset="0"/>
              <a:buChar char="•"/>
            </a:pPr>
            <a:endParaRPr lang="en-GB" sz="2000" dirty="0"/>
          </a:p>
        </p:txBody>
      </p:sp>
    </p:spTree>
    <p:extLst>
      <p:ext uri="{BB962C8B-B14F-4D97-AF65-F5344CB8AC3E}">
        <p14:creationId xmlns:p14="http://schemas.microsoft.com/office/powerpoint/2010/main" val="3579654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a:stretch>
            <a:fillRect/>
          </a:stretch>
        </p:blipFill>
        <p:spPr>
          <a:xfrm>
            <a:off x="1767839" y="182879"/>
            <a:ext cx="8900161" cy="6675121"/>
          </a:xfrm>
          <a:prstGeom prst="rect">
            <a:avLst/>
          </a:prstGeom>
        </p:spPr>
      </p:pic>
    </p:spTree>
    <p:extLst>
      <p:ext uri="{BB962C8B-B14F-4D97-AF65-F5344CB8AC3E}">
        <p14:creationId xmlns:p14="http://schemas.microsoft.com/office/powerpoint/2010/main" val="2348670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3327138" y="502089"/>
            <a:ext cx="4988523" cy="6072237"/>
          </a:xfrm>
          <a:prstGeom prst="rect">
            <a:avLst/>
          </a:prstGeom>
        </p:spPr>
      </p:pic>
    </p:spTree>
    <p:extLst>
      <p:ext uri="{BB962C8B-B14F-4D97-AF65-F5344CB8AC3E}">
        <p14:creationId xmlns:p14="http://schemas.microsoft.com/office/powerpoint/2010/main" val="2654076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37446" y="365125"/>
            <a:ext cx="9317019" cy="6216199"/>
          </a:xfrm>
          <a:prstGeom prst="rect">
            <a:avLst/>
          </a:prstGeom>
        </p:spPr>
      </p:pic>
    </p:spTree>
    <p:extLst>
      <p:ext uri="{BB962C8B-B14F-4D97-AF65-F5344CB8AC3E}">
        <p14:creationId xmlns:p14="http://schemas.microsoft.com/office/powerpoint/2010/main" val="2298238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492610" y="365125"/>
            <a:ext cx="8888520" cy="5923310"/>
          </a:xfrm>
          <a:prstGeom prst="rect">
            <a:avLst/>
          </a:prstGeom>
        </p:spPr>
      </p:pic>
    </p:spTree>
    <p:extLst>
      <p:ext uri="{BB962C8B-B14F-4D97-AF65-F5344CB8AC3E}">
        <p14:creationId xmlns:p14="http://schemas.microsoft.com/office/powerpoint/2010/main" val="1625186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1630680" y="517524"/>
            <a:ext cx="8229600" cy="5891645"/>
          </a:xfrm>
          <a:prstGeom prst="rect">
            <a:avLst/>
          </a:prstGeom>
        </p:spPr>
      </p:pic>
    </p:spTree>
    <p:extLst>
      <p:ext uri="{BB962C8B-B14F-4D97-AF65-F5344CB8AC3E}">
        <p14:creationId xmlns:p14="http://schemas.microsoft.com/office/powerpoint/2010/main" val="3977409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1661160" y="471805"/>
            <a:ext cx="8625840" cy="6198908"/>
          </a:xfrm>
          <a:prstGeom prst="rect">
            <a:avLst/>
          </a:prstGeom>
        </p:spPr>
      </p:pic>
    </p:spTree>
    <p:extLst>
      <p:ext uri="{BB962C8B-B14F-4D97-AF65-F5344CB8AC3E}">
        <p14:creationId xmlns:p14="http://schemas.microsoft.com/office/powerpoint/2010/main" val="71325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rot="16200000">
            <a:off x="3014308" y="-2037551"/>
            <a:ext cx="6163384" cy="10968737"/>
          </a:xfrm>
          <a:prstGeom prst="rect">
            <a:avLst/>
          </a:prstGeom>
        </p:spPr>
      </p:pic>
    </p:spTree>
    <p:extLst>
      <p:ext uri="{BB962C8B-B14F-4D97-AF65-F5344CB8AC3E}">
        <p14:creationId xmlns:p14="http://schemas.microsoft.com/office/powerpoint/2010/main" val="3483447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a:blip r:embed="rId2"/>
          <a:stretch>
            <a:fillRect/>
          </a:stretch>
        </p:blipFill>
        <p:spPr>
          <a:xfrm>
            <a:off x="1164779" y="3997613"/>
            <a:ext cx="3594584" cy="2586066"/>
          </a:xfrm>
          <a:prstGeom prst="rect">
            <a:avLst/>
          </a:prstGeom>
        </p:spPr>
      </p:pic>
      <p:pic>
        <p:nvPicPr>
          <p:cNvPr id="4" name="Picture 3"/>
          <p:cNvPicPr>
            <a:picLocks noChangeAspect="1"/>
          </p:cNvPicPr>
          <p:nvPr/>
        </p:nvPicPr>
        <p:blipFill>
          <a:blip r:embed="rId3"/>
          <a:stretch>
            <a:fillRect/>
          </a:stretch>
        </p:blipFill>
        <p:spPr>
          <a:xfrm>
            <a:off x="931044" y="572171"/>
            <a:ext cx="4293137" cy="3073886"/>
          </a:xfrm>
          <a:prstGeom prst="rect">
            <a:avLst/>
          </a:prstGeom>
        </p:spPr>
      </p:pic>
      <p:pic>
        <p:nvPicPr>
          <p:cNvPr id="6" name="Picture 5"/>
          <p:cNvPicPr>
            <a:picLocks noChangeAspect="1"/>
          </p:cNvPicPr>
          <p:nvPr/>
        </p:nvPicPr>
        <p:blipFill>
          <a:blip r:embed="rId4"/>
          <a:stretch>
            <a:fillRect/>
          </a:stretch>
        </p:blipFill>
        <p:spPr>
          <a:xfrm>
            <a:off x="5795358" y="365125"/>
            <a:ext cx="3596067" cy="6398696"/>
          </a:xfrm>
          <a:prstGeom prst="rect">
            <a:avLst/>
          </a:prstGeom>
        </p:spPr>
      </p:pic>
    </p:spTree>
    <p:extLst>
      <p:ext uri="{BB962C8B-B14F-4D97-AF65-F5344CB8AC3E}">
        <p14:creationId xmlns:p14="http://schemas.microsoft.com/office/powerpoint/2010/main" val="1981293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1042596" y="160730"/>
            <a:ext cx="9951720" cy="6485032"/>
          </a:xfrm>
          <a:prstGeom prst="rect">
            <a:avLst/>
          </a:prstGeom>
        </p:spPr>
      </p:pic>
    </p:spTree>
    <p:extLst>
      <p:ext uri="{BB962C8B-B14F-4D97-AF65-F5344CB8AC3E}">
        <p14:creationId xmlns:p14="http://schemas.microsoft.com/office/powerpoint/2010/main" val="3216710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23944" y="4905487"/>
            <a:ext cx="10729856" cy="1271476"/>
          </a:xfrm>
        </p:spPr>
        <p:txBody>
          <a:bodyPr>
            <a:normAutofit fontScale="92500" lnSpcReduction="20000"/>
          </a:bodyPr>
          <a:lstStyle/>
          <a:p>
            <a:pPr marL="0" indent="0">
              <a:buNone/>
            </a:pPr>
            <a:r>
              <a:rPr lang="en-GB" dirty="0"/>
              <a:t>The annual ‘marching season’ parades in Northern Ireland which run over the summer months mainly mark the anniversary of Protestant Dutch King William III’s victory over Catholic English King James II at the Battle of the Boyne in July 1690.</a:t>
            </a:r>
          </a:p>
        </p:txBody>
      </p:sp>
      <p:pic>
        <p:nvPicPr>
          <p:cNvPr id="4" name="Picture 3"/>
          <p:cNvPicPr>
            <a:picLocks noChangeAspect="1"/>
          </p:cNvPicPr>
          <p:nvPr/>
        </p:nvPicPr>
        <p:blipFill>
          <a:blip r:embed="rId2"/>
          <a:stretch>
            <a:fillRect/>
          </a:stretch>
        </p:blipFill>
        <p:spPr>
          <a:xfrm>
            <a:off x="838200" y="365125"/>
            <a:ext cx="10848764" cy="4378997"/>
          </a:xfrm>
          <a:prstGeom prst="rect">
            <a:avLst/>
          </a:prstGeom>
        </p:spPr>
      </p:pic>
    </p:spTree>
    <p:extLst>
      <p:ext uri="{BB962C8B-B14F-4D97-AF65-F5344CB8AC3E}">
        <p14:creationId xmlns:p14="http://schemas.microsoft.com/office/powerpoint/2010/main" val="2477118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1623508" y="365125"/>
            <a:ext cx="8499438" cy="6392335"/>
          </a:xfrm>
          <a:prstGeom prst="rect">
            <a:avLst/>
          </a:prstGeom>
        </p:spPr>
      </p:pic>
    </p:spTree>
    <p:extLst>
      <p:ext uri="{BB962C8B-B14F-4D97-AF65-F5344CB8AC3E}">
        <p14:creationId xmlns:p14="http://schemas.microsoft.com/office/powerpoint/2010/main" val="3390531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education system in Northern Ireland. </a:t>
            </a:r>
          </a:p>
        </p:txBody>
      </p:sp>
      <p:sp>
        <p:nvSpPr>
          <p:cNvPr id="3" name="Content Placeholder 2"/>
          <p:cNvSpPr>
            <a:spLocks noGrp="1"/>
          </p:cNvSpPr>
          <p:nvPr>
            <p:ph idx="1"/>
          </p:nvPr>
        </p:nvSpPr>
        <p:spPr/>
        <p:txBody>
          <a:bodyPr/>
          <a:lstStyle/>
          <a:p>
            <a:pPr marL="0" indent="0">
              <a:buNone/>
            </a:pPr>
            <a:r>
              <a:rPr lang="en-GB" dirty="0"/>
              <a:t>Most Protestants and Catholics have been educated apart from each other and have had few opportunities to meet and learn to trust each other. </a:t>
            </a:r>
          </a:p>
          <a:p>
            <a:pPr marL="0" indent="0">
              <a:buNone/>
            </a:pPr>
            <a:endParaRPr lang="en-GB" dirty="0"/>
          </a:p>
          <a:p>
            <a:pPr marL="0" indent="0">
              <a:buNone/>
            </a:pPr>
            <a:r>
              <a:rPr lang="en-GB" dirty="0"/>
              <a:t>There exists two parallel separate school systems. Government figures indicate that 90% of children still attend the schools of “their own community”.</a:t>
            </a:r>
          </a:p>
          <a:p>
            <a:pPr marL="0" indent="0">
              <a:buNone/>
            </a:pPr>
            <a:endParaRPr lang="en-GB" dirty="0"/>
          </a:p>
          <a:p>
            <a:pPr marL="0" indent="0">
              <a:buNone/>
            </a:pPr>
            <a:r>
              <a:rPr lang="en-GB" dirty="0"/>
              <a:t> </a:t>
            </a:r>
          </a:p>
        </p:txBody>
      </p:sp>
    </p:spTree>
    <p:extLst>
      <p:ext uri="{BB962C8B-B14F-4D97-AF65-F5344CB8AC3E}">
        <p14:creationId xmlns:p14="http://schemas.microsoft.com/office/powerpoint/2010/main" val="3451147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Integrated schools. </a:t>
            </a:r>
          </a:p>
        </p:txBody>
      </p:sp>
      <p:sp>
        <p:nvSpPr>
          <p:cNvPr id="3" name="Content Placeholder 2"/>
          <p:cNvSpPr>
            <a:spLocks noGrp="1"/>
          </p:cNvSpPr>
          <p:nvPr>
            <p:ph idx="1"/>
          </p:nvPr>
        </p:nvSpPr>
        <p:spPr/>
        <p:txBody>
          <a:bodyPr/>
          <a:lstStyle/>
          <a:p>
            <a:endParaRPr lang="en-GB" dirty="0"/>
          </a:p>
          <a:p>
            <a:pPr marL="0" indent="0">
              <a:buNone/>
            </a:pPr>
            <a:r>
              <a:rPr lang="en-GB" dirty="0"/>
              <a:t>1981 saw the first integrated school being established in Northern Ireland. Since then, there are 62 such schools, some primary and some secondary. Including some existing schools that have “transformed” to become integrated. </a:t>
            </a:r>
          </a:p>
          <a:p>
            <a:pPr marL="0" indent="0">
              <a:buNone/>
            </a:pPr>
            <a:endParaRPr lang="en-GB" dirty="0"/>
          </a:p>
          <a:p>
            <a:pPr marL="0" indent="0">
              <a:buNone/>
            </a:pPr>
            <a:r>
              <a:rPr lang="en-GB" dirty="0"/>
              <a:t>These schools account for 7% of the school population, roughly 22,000 children, although their influence is growing slowly. It is now receiving more government led funding to increase collaboration with different school types. </a:t>
            </a:r>
          </a:p>
        </p:txBody>
      </p:sp>
    </p:spTree>
    <p:extLst>
      <p:ext uri="{BB962C8B-B14F-4D97-AF65-F5344CB8AC3E}">
        <p14:creationId xmlns:p14="http://schemas.microsoft.com/office/powerpoint/2010/main" val="3315975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Educational strategies.</a:t>
            </a:r>
          </a:p>
        </p:txBody>
      </p:sp>
      <p:sp>
        <p:nvSpPr>
          <p:cNvPr id="3" name="Content Placeholder 2"/>
          <p:cNvSpPr>
            <a:spLocks noGrp="1"/>
          </p:cNvSpPr>
          <p:nvPr>
            <p:ph idx="1"/>
          </p:nvPr>
        </p:nvSpPr>
        <p:spPr/>
        <p:txBody>
          <a:bodyPr/>
          <a:lstStyle/>
          <a:p>
            <a:pPr marL="0" indent="0">
              <a:buNone/>
            </a:pPr>
            <a:r>
              <a:rPr lang="en-GB" dirty="0"/>
              <a:t>Since the 1990’s all schools were required to implement the educational (cross curricular) themes of </a:t>
            </a:r>
            <a:r>
              <a:rPr lang="en-GB" b="1" dirty="0"/>
              <a:t>Education for Mutual Understanding (EMU)</a:t>
            </a:r>
            <a:r>
              <a:rPr lang="en-GB" dirty="0"/>
              <a:t> and </a:t>
            </a:r>
            <a:r>
              <a:rPr lang="en-GB" b="1" dirty="0"/>
              <a:t>Cultural Heritage(CH). </a:t>
            </a:r>
            <a:r>
              <a:rPr lang="en-GB" dirty="0"/>
              <a:t>Both of these initiatives were defined as “learning to live with differences in a spirit of acceptance, fairness and mutual respect” (Richardson, 1996).</a:t>
            </a:r>
          </a:p>
          <a:p>
            <a:pPr marL="0" indent="0">
              <a:buNone/>
            </a:pPr>
            <a:endParaRPr lang="en-GB" dirty="0"/>
          </a:p>
          <a:p>
            <a:pPr marL="0" indent="0">
              <a:buNone/>
            </a:pPr>
            <a:r>
              <a:rPr lang="en-GB" dirty="0"/>
              <a:t>This approach had mixed success, with criticism being that some work was superficial or tokenism. </a:t>
            </a:r>
          </a:p>
        </p:txBody>
      </p:sp>
    </p:spTree>
    <p:extLst>
      <p:ext uri="{BB962C8B-B14F-4D97-AF65-F5344CB8AC3E}">
        <p14:creationId xmlns:p14="http://schemas.microsoft.com/office/powerpoint/2010/main" val="2876964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2692" y="911225"/>
            <a:ext cx="10515600" cy="4351338"/>
          </a:xfrm>
        </p:spPr>
        <p:txBody>
          <a:bodyPr>
            <a:normAutofit lnSpcReduction="10000"/>
          </a:bodyPr>
          <a:lstStyle/>
          <a:p>
            <a:pPr marL="0" indent="0">
              <a:buNone/>
            </a:pPr>
            <a:r>
              <a:rPr lang="en-GB" dirty="0"/>
              <a:t>Since amendments in 2007, the Department of Education has made changes expressing a strong commitment to citizenship and democratic participation. The Northern Ireland Curriculum now includes specific taught units of work which incorporate the ideas from EMU and CH.</a:t>
            </a:r>
          </a:p>
          <a:p>
            <a:pPr marL="0" indent="0">
              <a:buNone/>
            </a:pPr>
            <a:endParaRPr lang="en-GB" dirty="0"/>
          </a:p>
          <a:p>
            <a:pPr marL="0" indent="0">
              <a:buNone/>
            </a:pPr>
            <a:r>
              <a:rPr lang="en-GB" u="sng" dirty="0"/>
              <a:t>Focus includes:</a:t>
            </a:r>
          </a:p>
          <a:p>
            <a:pPr marL="0" indent="0">
              <a:buNone/>
            </a:pPr>
            <a:r>
              <a:rPr lang="en-GB" dirty="0"/>
              <a:t>Diversity and inclusion</a:t>
            </a:r>
          </a:p>
          <a:p>
            <a:pPr marL="0" indent="0">
              <a:buNone/>
            </a:pPr>
            <a:r>
              <a:rPr lang="en-GB" dirty="0"/>
              <a:t>Equality and social justice</a:t>
            </a:r>
          </a:p>
          <a:p>
            <a:pPr marL="0" indent="0">
              <a:buNone/>
            </a:pPr>
            <a:r>
              <a:rPr lang="en-GB" dirty="0"/>
              <a:t>Democracy and Active Participation</a:t>
            </a:r>
          </a:p>
          <a:p>
            <a:pPr marL="0" indent="0">
              <a:buNone/>
            </a:pPr>
            <a:r>
              <a:rPr lang="en-GB" dirty="0"/>
              <a:t>Human Rights and Social Responsibility. </a:t>
            </a:r>
          </a:p>
        </p:txBody>
      </p:sp>
    </p:spTree>
    <p:extLst>
      <p:ext uri="{BB962C8B-B14F-4D97-AF65-F5344CB8AC3E}">
        <p14:creationId xmlns:p14="http://schemas.microsoft.com/office/powerpoint/2010/main" val="3829747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buNone/>
            </a:pPr>
            <a:r>
              <a:rPr lang="en-GB" dirty="0"/>
              <a:t>The Holy Cross dispute occurred in 2001 and 2002 in the Ardoyne area of north Belfast, Northern Ireland. During the 30-year conflict known as The Troubles, Ardoyne had become segregated -- Protestants lived in one area and Catholics in another. This left Holy Cross—a Catholic primary school for girls—stuck in the middle of a Protestant area. In June 2001, Protestant loyalists began picketing the school, claiming that Catholics were regularly attacking their homes and denying them access to facilities. For weeks, hundreds of protesters tried to stop the schoolchildren and their parents from walking to school through their area. Some protesters shouted sectarian abuse and threw stones, bricks, fireworks, blast bombs and urine-filled balloons at the schoolchildren and their parents. Hundreds of riot police, backed up by British soldiers, escorted them through the protest each day.</a:t>
            </a:r>
          </a:p>
        </p:txBody>
      </p:sp>
    </p:spTree>
    <p:extLst>
      <p:ext uri="{BB962C8B-B14F-4D97-AF65-F5344CB8AC3E}">
        <p14:creationId xmlns:p14="http://schemas.microsoft.com/office/powerpoint/2010/main" val="2162876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descr="https://static.wixstatic.com/media/63893d_4c3458cb323540e6b3ba1b86a9d4fabb.png/v1/fill/w_688,h_164,al_c,usm_0.66_1.00_0.01/63893d_4c3458cb323540e6b3ba1b86a9d4fabb.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6815" y="614381"/>
            <a:ext cx="10515600" cy="25066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704" y="3429000"/>
            <a:ext cx="10634296"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1013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586472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hlinkClick r:id="rId2"/>
              </a:rPr>
              <a:t>buddy up </a:t>
            </a:r>
            <a:endParaRPr lang="en-GB" dirty="0"/>
          </a:p>
        </p:txBody>
      </p:sp>
      <p:pic>
        <p:nvPicPr>
          <p:cNvPr id="4" name="Content Placeholder 3"/>
          <p:cNvPicPr>
            <a:picLocks noGrp="1" noChangeAspect="1"/>
          </p:cNvPicPr>
          <p:nvPr>
            <p:ph idx="1"/>
          </p:nvPr>
        </p:nvPicPr>
        <p:blipFill>
          <a:blip r:embed="rId3"/>
          <a:stretch>
            <a:fillRect/>
          </a:stretch>
        </p:blipFill>
        <p:spPr>
          <a:xfrm>
            <a:off x="741829" y="4344251"/>
            <a:ext cx="6831554" cy="1714720"/>
          </a:xfrm>
          <a:prstGeom prst="rect">
            <a:avLst/>
          </a:prstGeom>
        </p:spPr>
      </p:pic>
      <p:sp>
        <p:nvSpPr>
          <p:cNvPr id="3" name="Rectangle 2"/>
          <p:cNvSpPr/>
          <p:nvPr/>
        </p:nvSpPr>
        <p:spPr>
          <a:xfrm>
            <a:off x="1143516" y="2875002"/>
            <a:ext cx="4817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https://www.youtube.com/watch?v=_akjJ3F_oX8</a:t>
            </a:r>
          </a:p>
        </p:txBody>
      </p:sp>
    </p:spTree>
    <p:extLst>
      <p:ext uri="{BB962C8B-B14F-4D97-AF65-F5344CB8AC3E}">
        <p14:creationId xmlns:p14="http://schemas.microsoft.com/office/powerpoint/2010/main" val="191299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840" y="1233805"/>
            <a:ext cx="10515600" cy="1325563"/>
          </a:xfrm>
        </p:spPr>
        <p:txBody>
          <a:bodyPr/>
          <a:lstStyle/>
          <a:p>
            <a:r>
              <a:rPr lang="en-GB" dirty="0">
                <a:hlinkClick r:id="rId2"/>
              </a:rPr>
              <a:t>buddy up</a:t>
            </a:r>
            <a:br>
              <a:rPr lang="en-GB" dirty="0">
                <a:hlinkClick r:id="rId2"/>
              </a:rPr>
            </a:br>
            <a:r>
              <a:rPr lang="en-GB" dirty="0">
                <a:hlinkClick r:id="rId2"/>
              </a:rPr>
              <a:t> </a:t>
            </a:r>
            <a:r>
              <a:rPr lang="en-GB" dirty="0">
                <a:hlinkClick r:id="rId3"/>
              </a:rPr>
              <a:t>HOLY CROSS SCHOOL NEWS REPORT</a:t>
            </a:r>
            <a:endParaRPr lang="en-GB" dirty="0"/>
          </a:p>
        </p:txBody>
      </p:sp>
      <p:pic>
        <p:nvPicPr>
          <p:cNvPr id="4" name="Content Placeholder 3"/>
          <p:cNvPicPr>
            <a:picLocks noGrp="1" noChangeAspect="1"/>
          </p:cNvPicPr>
          <p:nvPr>
            <p:ph idx="1"/>
          </p:nvPr>
        </p:nvPicPr>
        <p:blipFill>
          <a:blip r:embed="rId4"/>
          <a:stretch>
            <a:fillRect/>
          </a:stretch>
        </p:blipFill>
        <p:spPr>
          <a:xfrm>
            <a:off x="741829" y="4344251"/>
            <a:ext cx="6831554" cy="1714720"/>
          </a:xfrm>
          <a:prstGeom prst="rect">
            <a:avLst/>
          </a:prstGeom>
        </p:spPr>
      </p:pic>
      <p:sp>
        <p:nvSpPr>
          <p:cNvPr id="3" name="Rectangle 2"/>
          <p:cNvSpPr/>
          <p:nvPr/>
        </p:nvSpPr>
        <p:spPr>
          <a:xfrm>
            <a:off x="1143516" y="2875002"/>
            <a:ext cx="4817153" cy="369332"/>
          </a:xfrm>
          <a:prstGeom prst="rect">
            <a:avLst/>
          </a:prstGeom>
        </p:spPr>
        <p:txBody>
          <a:bodyPr wrap="none">
            <a:spAutoFit/>
          </a:bodyPr>
          <a:lstStyle/>
          <a:p>
            <a:r>
              <a:rPr lang="en-GB" dirty="0"/>
              <a:t>https://www.youtube.com/watch?v=_akjJ3F_oX8</a:t>
            </a:r>
          </a:p>
        </p:txBody>
      </p:sp>
    </p:spTree>
    <p:extLst>
      <p:ext uri="{BB962C8B-B14F-4D97-AF65-F5344CB8AC3E}">
        <p14:creationId xmlns:p14="http://schemas.microsoft.com/office/powerpoint/2010/main" val="945169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hlinkClick r:id="rId2"/>
              </a:rPr>
              <a:t>My Dad, the peace deal and me. </a:t>
            </a:r>
            <a:endParaRPr lang="en-GB" dirty="0"/>
          </a:p>
        </p:txBody>
      </p:sp>
    </p:spTree>
    <p:extLst>
      <p:ext uri="{BB962C8B-B14F-4D97-AF65-F5344CB8AC3E}">
        <p14:creationId xmlns:p14="http://schemas.microsoft.com/office/powerpoint/2010/main" val="87502628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16111</TotalTime>
  <Words>1145</Words>
  <Application>Microsoft Macintosh PowerPoint</Application>
  <PresentationFormat>Widescreen</PresentationFormat>
  <Paragraphs>75</Paragraphs>
  <Slides>28</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&amp;quot</vt:lpstr>
      <vt:lpstr>Arial</vt:lpstr>
      <vt:lpstr>Calibri</vt:lpstr>
      <vt:lpstr>Calibri Light</vt:lpstr>
      <vt:lpstr>Century Gothic</vt:lpstr>
      <vt:lpstr>Wingdings 3</vt:lpstr>
      <vt:lpstr>Wisp</vt:lpstr>
      <vt:lpstr>Office Theme</vt:lpstr>
      <vt:lpstr>Corrymeela</vt:lpstr>
      <vt:lpstr>Our trip to Corrymeela…</vt:lpstr>
      <vt:lpstr>What is Corrymeela? Corrymeela believes that people can learn to live and work well together. </vt:lpstr>
      <vt:lpstr>The Croi…</vt:lpstr>
      <vt:lpstr>https://www.corrymeela.org/    Visit the website to find out more…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education system in Northern Ireland. </vt:lpstr>
      <vt:lpstr>Integrated schools. </vt:lpstr>
      <vt:lpstr>Educational strategies.</vt:lpstr>
      <vt:lpstr>PowerPoint Presentation</vt:lpstr>
      <vt:lpstr>PowerPoint Presentation</vt:lpstr>
      <vt:lpstr>PowerPoint Presentation</vt:lpstr>
      <vt:lpstr>PowerPoint Presentation</vt:lpstr>
      <vt:lpstr>buddy up </vt:lpstr>
      <vt:lpstr>buddy up  HOLY CROSS SCHOOL NEWS REPORT</vt:lpstr>
      <vt:lpstr>PowerPoint Presentation</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Corrymeela</dc:title>
  <dc:creator>mary-anne willmott</dc:creator>
  <cp:lastModifiedBy>Ed Pawson</cp:lastModifiedBy>
  <cp:revision>10</cp:revision>
  <dcterms:created xsi:type="dcterms:W3CDTF">2018-01-18T20:00:41Z</dcterms:created>
  <dcterms:modified xsi:type="dcterms:W3CDTF">2018-06-28T10:39:35Z</dcterms:modified>
</cp:coreProperties>
</file>