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6" r:id="rId2"/>
    <p:sldId id="263" r:id="rId3"/>
    <p:sldId id="267" r:id="rId4"/>
    <p:sldId id="271" r:id="rId5"/>
    <p:sldId id="260" r:id="rId6"/>
    <p:sldId id="265" r:id="rId7"/>
    <p:sldId id="272" r:id="rId8"/>
    <p:sldId id="275" r:id="rId9"/>
    <p:sldId id="274" r:id="rId10"/>
    <p:sldId id="269" r:id="rId11"/>
    <p:sldId id="273" r:id="rId12"/>
    <p:sldId id="268" r:id="rId13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 varScale="1">
        <p:scale>
          <a:sx n="112" d="100"/>
          <a:sy n="112" d="100"/>
        </p:scale>
        <p:origin x="-10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E7D018D-748F-47BF-843A-40349A141CAC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04AC5213-BACC-41AB-9B61-B40CF6C529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3E9B8FB-2ABD-42C9-A6DA-A6789EAF441D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E2A7042-DEED-4AA1-9E89-4A16B25725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lang="en-US" sz="4800" baseline="0" dirty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date or details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sz="2400" i="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 to add full page picture</a:t>
            </a:r>
            <a:endParaRPr lang="en-US" i="0" baseline="0" dirty="0" smtClean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>
              <a:buFontTx/>
              <a:buNone/>
              <a:defRPr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>
              <a:buFontTx/>
              <a:buNone/>
              <a:defRPr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>
              <a:buFontTx/>
              <a:buNone/>
              <a:defRPr sz="2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Portrait with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andscape with 3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A57D-8012-4D94-8C7D-2A3B43040ADB}" type="datetimeFigureOut">
              <a:rPr lang="en-GB" smtClean="0"/>
              <a:pPr/>
              <a:t>28/06/2018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8AA35-CDF8-4436-9456-D2CC90BBCD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4263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6/28/2018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extLst/>
          </a:lstStyle>
          <a:p>
            <a:r>
              <a:rPr dirty="0" smtClean="0"/>
              <a:t>Why do different voices matter?</a:t>
            </a:r>
          </a:p>
          <a:p>
            <a:r>
              <a:rPr sz="3000" dirty="0" smtClean="0"/>
              <a:t>Sushma Sahajpal</a:t>
            </a:r>
            <a:endParaRPr lang="en-US" sz="3000" dirty="0"/>
          </a:p>
        </p:txBody>
      </p:sp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68050"/>
            <a:ext cx="6858000" cy="5208211"/>
          </a:xfrm>
        </p:spPr>
      </p:pic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LTLRE  June 2018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880320"/>
          </a:xfrm>
        </p:spPr>
        <p:txBody>
          <a:bodyPr>
            <a:normAutofit fontScale="92500" lnSpcReduction="10000"/>
          </a:bodyPr>
          <a:lstStyle>
            <a:extLst/>
          </a:lstStyle>
          <a:p>
            <a:r>
              <a:rPr lang="en-US" dirty="0" smtClean="0"/>
              <a:t>Encountering ‘different’:</a:t>
            </a:r>
          </a:p>
          <a:p>
            <a:r>
              <a:rPr lang="en-US" dirty="0" smtClean="0"/>
              <a:t>First Gut REACTION…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Unpredictability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Under-qualified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Fear of unpleasantness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RISK</a:t>
            </a:r>
            <a:endParaRPr lang="en-US" dirty="0"/>
          </a:p>
          <a:p>
            <a:endParaRPr lang="en-US" dirty="0"/>
          </a:p>
        </p:txBody>
      </p:sp>
      <p:pic>
        <p:nvPicPr>
          <p:cNvPr id="8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2556" b="2556"/>
          <a:stretch>
            <a:fillRect/>
          </a:stretch>
        </p:blipFill>
        <p:spPr>
          <a:xfrm>
            <a:off x="304800" y="228600"/>
            <a:ext cx="4754563" cy="63246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448272"/>
          </a:xfrm>
        </p:spPr>
        <p:txBody>
          <a:bodyPr>
            <a:normAutofit fontScale="92500" lnSpcReduction="20000"/>
          </a:bodyPr>
          <a:lstStyle>
            <a:extLst/>
          </a:lstStyle>
          <a:p>
            <a:r>
              <a:rPr lang="en-US" dirty="0" smtClean="0"/>
              <a:t>Encountering different:</a:t>
            </a:r>
          </a:p>
          <a:p>
            <a:r>
              <a:rPr lang="en-US" dirty="0" smtClean="0"/>
              <a:t>First Gut REACTION…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Unpredictability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Under-qualified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Fear of unpleasantness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RISK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2556" b="2556"/>
          <a:stretch>
            <a:fillRect/>
          </a:stretch>
        </p:blipFill>
        <p:spPr>
          <a:xfrm>
            <a:off x="304800" y="228600"/>
            <a:ext cx="4754563" cy="63246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Rectangle 3"/>
          <p:cNvSpPr txBox="1">
            <a:spLocks/>
          </p:cNvSpPr>
          <p:nvPr/>
        </p:nvSpPr>
        <p:spPr>
          <a:xfrm>
            <a:off x="5220072" y="2996952"/>
            <a:ext cx="3456384" cy="1008112"/>
          </a:xfrm>
          <a:prstGeom prst="rect">
            <a:avLst/>
          </a:prstGeom>
        </p:spPr>
        <p:txBody>
          <a:bodyPr vert="horz" tIns="91440" bIns="91440" rtlCol="0" anchor="t">
            <a:normAutofit fontScale="92500" lnSpcReduction="20000"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Increasingly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Comfort-Driven World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Image result for iphone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861048"/>
            <a:ext cx="3032449" cy="26369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448272"/>
          </a:xfrm>
        </p:spPr>
        <p:txBody>
          <a:bodyPr>
            <a:normAutofit/>
          </a:bodyPr>
          <a:lstStyle>
            <a:extLst/>
          </a:lstStyle>
          <a:p>
            <a:r>
              <a:rPr lang="en-US" dirty="0" smtClean="0"/>
              <a:t>What if we saw these things </a:t>
            </a:r>
            <a:r>
              <a:rPr lang="en-US" dirty="0" err="1" smtClean="0"/>
              <a:t>things</a:t>
            </a:r>
            <a:r>
              <a:rPr lang="en-US" dirty="0" smtClean="0"/>
              <a:t> that seem separate from another point of view?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 txBox="1">
            <a:spLocks/>
          </p:cNvSpPr>
          <p:nvPr/>
        </p:nvSpPr>
        <p:spPr>
          <a:xfrm>
            <a:off x="5220072" y="2996952"/>
            <a:ext cx="3456384" cy="1656184"/>
          </a:xfrm>
          <a:prstGeom prst="rect">
            <a:avLst/>
          </a:prstGeom>
        </p:spPr>
        <p:txBody>
          <a:bodyPr vert="horz" tIns="91440" bIns="91440" rtlCol="0" anchor="t">
            <a:norm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4274" name="Picture 2" descr="Image result for einstein quote solve a problem from the level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print"/>
          <a:srcRect l="1309" r="1309"/>
          <a:stretch>
            <a:fillRect/>
          </a:stretch>
        </p:blipFill>
        <p:spPr bwMode="auto">
          <a:xfrm>
            <a:off x="304800" y="228600"/>
            <a:ext cx="4754563" cy="6324600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/>
          </p:cNvSpPr>
          <p:nvPr/>
        </p:nvSpPr>
        <p:spPr>
          <a:xfrm>
            <a:off x="5220072" y="2996952"/>
            <a:ext cx="3456384" cy="1008112"/>
          </a:xfrm>
          <a:prstGeom prst="rect">
            <a:avLst/>
          </a:prstGeom>
        </p:spPr>
        <p:txBody>
          <a:bodyPr vert="horz" tIns="91440" bIns="91440" rtlCol="0" anchor="t">
            <a:norm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Grp="1"/>
          </p:cNvSpPr>
          <p:nvPr>
            <p:ph type="body" sz="quarter" idx="11"/>
          </p:nvPr>
        </p:nvSpPr>
        <p:spPr>
          <a:xfrm>
            <a:off x="5076056" y="332656"/>
            <a:ext cx="3211016" cy="6296744"/>
          </a:xfrm>
        </p:spPr>
        <p:txBody>
          <a:bodyPr>
            <a:normAutofit fontScale="92500" lnSpcReduction="10000"/>
          </a:bodyPr>
          <a:lstStyle>
            <a:extLst/>
          </a:lstStyle>
          <a:p>
            <a:r>
              <a:rPr lang="en-US" b="1" dirty="0" smtClean="0"/>
              <a:t>A Hindu Perspective:</a:t>
            </a:r>
          </a:p>
          <a:p>
            <a:r>
              <a:rPr lang="en-US" b="1" dirty="0" smtClean="0"/>
              <a:t>“</a:t>
            </a:r>
            <a:r>
              <a:rPr lang="en-US" b="1" dirty="0" err="1" smtClean="0"/>
              <a:t>Jaisi</a:t>
            </a:r>
            <a:r>
              <a:rPr lang="en-US" b="1" dirty="0" smtClean="0"/>
              <a:t> </a:t>
            </a:r>
            <a:r>
              <a:rPr lang="en-US" b="1" dirty="0" err="1" smtClean="0"/>
              <a:t>Dhristi</a:t>
            </a:r>
            <a:r>
              <a:rPr lang="en-US" b="1" dirty="0" smtClean="0"/>
              <a:t>, </a:t>
            </a:r>
            <a:r>
              <a:rPr lang="en-US" b="1" dirty="0" err="1" smtClean="0"/>
              <a:t>Vaisi</a:t>
            </a:r>
            <a:r>
              <a:rPr lang="en-US" b="1" dirty="0" smtClean="0"/>
              <a:t> </a:t>
            </a:r>
            <a:r>
              <a:rPr lang="en-US" b="1" dirty="0" err="1" smtClean="0"/>
              <a:t>Srishti</a:t>
            </a:r>
            <a:r>
              <a:rPr lang="en-US" b="1" dirty="0" smtClean="0"/>
              <a:t>”</a:t>
            </a:r>
          </a:p>
          <a:p>
            <a:endParaRPr lang="en-US" b="1" dirty="0" smtClean="0"/>
          </a:p>
          <a:p>
            <a:r>
              <a:rPr lang="en-US" dirty="0" smtClean="0"/>
              <a:t>“As your sight, </a:t>
            </a:r>
          </a:p>
          <a:p>
            <a:r>
              <a:rPr lang="en-US" dirty="0" smtClean="0"/>
              <a:t>so appears the world”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Harmonious</a:t>
            </a:r>
          </a:p>
          <a:p>
            <a:r>
              <a:rPr lang="en-US" dirty="0" smtClean="0"/>
              <a:t>Interconnected</a:t>
            </a:r>
          </a:p>
          <a:p>
            <a:r>
              <a:rPr lang="en-US" dirty="0" smtClean="0"/>
              <a:t>Non-violent (Ahimsa)</a:t>
            </a:r>
          </a:p>
          <a:p>
            <a:r>
              <a:rPr lang="en-US" dirty="0" smtClean="0"/>
              <a:t>Dynamic</a:t>
            </a:r>
          </a:p>
          <a:p>
            <a:r>
              <a:rPr lang="en-US" dirty="0" smtClean="0"/>
              <a:t>Unified</a:t>
            </a:r>
          </a:p>
          <a:p>
            <a:r>
              <a:rPr lang="en-US" dirty="0" smtClean="0"/>
              <a:t>Intelligent</a:t>
            </a:r>
          </a:p>
          <a:p>
            <a:r>
              <a:rPr lang="en-US" dirty="0" smtClean="0"/>
              <a:t>Spiritual</a:t>
            </a:r>
          </a:p>
          <a:p>
            <a:r>
              <a:rPr lang="en-US" dirty="0" smtClean="0"/>
              <a:t>Melodic</a:t>
            </a:r>
          </a:p>
          <a:p>
            <a:endParaRPr lang="en-US" dirty="0" smtClean="0"/>
          </a:p>
          <a:p>
            <a:r>
              <a:rPr lang="en-US" dirty="0" smtClean="0"/>
              <a:t>(at the cellular level: My DNA!)</a:t>
            </a:r>
          </a:p>
          <a:p>
            <a:endParaRPr lang="en-US" dirty="0"/>
          </a:p>
        </p:txBody>
      </p:sp>
      <p:pic>
        <p:nvPicPr>
          <p:cNvPr id="10242" name="Picture 2" descr="Image result for dna images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print"/>
          <a:srcRect l="27447" r="27447"/>
          <a:stretch>
            <a:fillRect/>
          </a:stretch>
        </p:blipFill>
        <p:spPr bwMode="auto">
          <a:xfrm>
            <a:off x="611560" y="3645024"/>
            <a:ext cx="3960440" cy="3212976"/>
          </a:xfrm>
          <a:prstGeom prst="rect">
            <a:avLst/>
          </a:prstGeom>
          <a:noFill/>
        </p:spPr>
      </p:pic>
      <p:pic>
        <p:nvPicPr>
          <p:cNvPr id="5" name="j0321055.jpg"/>
          <p:cNvPicPr>
            <a:picLocks noChangeAspect="1"/>
          </p:cNvPicPr>
          <p:nvPr/>
        </p:nvPicPr>
        <p:blipFill>
          <a:blip r:embed="rId4" cstate="print"/>
          <a:srcRect t="2556" b="2556"/>
          <a:stretch>
            <a:fillRect/>
          </a:stretch>
        </p:blipFill>
        <p:spPr>
          <a:xfrm>
            <a:off x="611560" y="260648"/>
            <a:ext cx="3964588" cy="327240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quarter" idx="17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Three </a:t>
            </a:r>
            <a:r>
              <a:rPr lang="en-US" dirty="0" smtClean="0"/>
              <a:t>Stories</a:t>
            </a:r>
            <a:endParaRPr lang="en-US" dirty="0"/>
          </a:p>
        </p:txBody>
      </p:sp>
      <p:pic>
        <p:nvPicPr>
          <p:cNvPr id="13314" name="Picture 2" descr="Related image"/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3" cstate="print"/>
          <a:srcRect l="18696" r="18696"/>
          <a:stretch>
            <a:fillRect/>
          </a:stretch>
        </p:blipFill>
        <p:spPr bwMode="auto">
          <a:xfrm>
            <a:off x="5311775" y="2133600"/>
            <a:ext cx="2209800" cy="2209800"/>
          </a:xfrm>
          <a:prstGeom prst="rect">
            <a:avLst/>
          </a:prstGeom>
          <a:noFill/>
        </p:spPr>
      </p:pic>
      <p:pic>
        <p:nvPicPr>
          <p:cNvPr id="13320" name="Picture 8" descr="No automatic alt text available.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4" cstate="print"/>
          <a:srcRect l="12500" r="12500"/>
          <a:stretch>
            <a:fillRect/>
          </a:stretch>
        </p:blipFill>
        <p:spPr bwMode="auto">
          <a:xfrm>
            <a:off x="2949575" y="2133600"/>
            <a:ext cx="2209800" cy="2209800"/>
          </a:xfrm>
          <a:prstGeom prst="rect">
            <a:avLst/>
          </a:prstGeom>
          <a:noFill/>
        </p:spPr>
      </p:pic>
      <p:pic>
        <p:nvPicPr>
          <p:cNvPr id="13322" name="Picture 10" descr="Image result for jwalaji images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5" cstate="print"/>
          <a:srcRect l="9682" r="9682"/>
          <a:stretch>
            <a:fillRect/>
          </a:stretch>
        </p:blipFill>
        <p:spPr bwMode="auto">
          <a:xfrm>
            <a:off x="434975" y="2146300"/>
            <a:ext cx="2362200" cy="21971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5968" y="48691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solidFill>
                  <a:srgbClr val="0070C0"/>
                </a:solidFill>
              </a:rPr>
              <a:t>Sushma Sahajpal</a:t>
            </a:r>
            <a:endParaRPr lang="en-GB" sz="40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12913"/>
            <a:ext cx="5328592" cy="53285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083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Faith can mean trusting there is more going on …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quarter" idx="17"/>
          </p:nvPr>
        </p:nvSpPr>
        <p:spPr/>
        <p:txBody>
          <a:bodyPr/>
          <a:lstStyle>
            <a:extLst/>
          </a:lstStyle>
          <a:p>
            <a:r>
              <a:rPr lang="en-US" dirty="0" smtClean="0"/>
              <a:t>3 Stories: It’s not about always </a:t>
            </a:r>
            <a:r>
              <a:rPr lang="en-US" b="1" dirty="0" smtClean="0"/>
              <a:t>about</a:t>
            </a:r>
            <a:r>
              <a:rPr lang="en-US" dirty="0" smtClean="0"/>
              <a:t> you</a:t>
            </a:r>
            <a:endParaRPr lang="en-US" dirty="0"/>
          </a:p>
        </p:txBody>
      </p:sp>
      <p:pic>
        <p:nvPicPr>
          <p:cNvPr id="13314" name="Picture 2" descr="Related image"/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3" cstate="print"/>
          <a:srcRect l="18696" r="18696"/>
          <a:stretch>
            <a:fillRect/>
          </a:stretch>
        </p:blipFill>
        <p:spPr bwMode="auto">
          <a:xfrm>
            <a:off x="5311775" y="2133600"/>
            <a:ext cx="2209800" cy="2209800"/>
          </a:xfrm>
          <a:prstGeom prst="rect">
            <a:avLst/>
          </a:prstGeom>
          <a:noFill/>
        </p:spPr>
      </p:pic>
      <p:pic>
        <p:nvPicPr>
          <p:cNvPr id="13320" name="Picture 8" descr="No automatic alt text available.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4" cstate="print"/>
          <a:srcRect l="12500" r="12500"/>
          <a:stretch>
            <a:fillRect/>
          </a:stretch>
        </p:blipFill>
        <p:spPr bwMode="auto">
          <a:xfrm>
            <a:off x="2949575" y="2133600"/>
            <a:ext cx="2209800" cy="2209800"/>
          </a:xfrm>
          <a:prstGeom prst="rect">
            <a:avLst/>
          </a:prstGeom>
          <a:noFill/>
        </p:spPr>
      </p:pic>
      <p:pic>
        <p:nvPicPr>
          <p:cNvPr id="13322" name="Picture 10" descr="Image result for jwalaji images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5" cstate="print"/>
          <a:srcRect l="9682" r="9682"/>
          <a:stretch>
            <a:fillRect/>
          </a:stretch>
        </p:blipFill>
        <p:spPr bwMode="auto">
          <a:xfrm>
            <a:off x="434975" y="2146300"/>
            <a:ext cx="2362200" cy="21971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483224" cy="6324600"/>
          </a:xfrm>
        </p:spPr>
      </p:sp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736304"/>
          </a:xfrm>
        </p:spPr>
        <p:txBody>
          <a:bodyPr>
            <a:normAutofit/>
          </a:bodyPr>
          <a:lstStyle>
            <a:extLst/>
          </a:lstStyle>
          <a:p>
            <a:r>
              <a:rPr lang="en-US" dirty="0" smtClean="0"/>
              <a:t>Encountering different:</a:t>
            </a:r>
          </a:p>
          <a:p>
            <a:r>
              <a:rPr lang="en-US" b="1" dirty="0" smtClean="0"/>
              <a:t>NORMAL</a:t>
            </a:r>
            <a:r>
              <a:rPr lang="en-US" dirty="0" smtClean="0"/>
              <a:t> for Hindus!</a:t>
            </a:r>
          </a:p>
          <a:p>
            <a:r>
              <a:rPr lang="en-US" dirty="0" smtClean="0"/>
              <a:t>First Hindu REACTION…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Unpredictable - Curiosity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Underqualified</a:t>
            </a:r>
            <a:r>
              <a:rPr lang="en-US" dirty="0" smtClean="0"/>
              <a:t>-fascination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Weirdness-Frisson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2" descr="Image result for dna images"/>
          <p:cNvPicPr>
            <a:picLocks noChangeAspect="1" noChangeArrowheads="1"/>
          </p:cNvPicPr>
          <p:nvPr/>
        </p:nvPicPr>
        <p:blipFill>
          <a:blip r:embed="rId3" cstate="print"/>
          <a:srcRect l="27447" r="27447"/>
          <a:stretch>
            <a:fillRect/>
          </a:stretch>
        </p:blipFill>
        <p:spPr bwMode="auto">
          <a:xfrm>
            <a:off x="611560" y="3645024"/>
            <a:ext cx="3960440" cy="3212976"/>
          </a:xfrm>
          <a:prstGeom prst="rect">
            <a:avLst/>
          </a:prstGeom>
          <a:noFill/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pic>
        <p:nvPicPr>
          <p:cNvPr id="10" name="j0321055.jpg"/>
          <p:cNvPicPr>
            <a:picLocks noChangeAspect="1"/>
          </p:cNvPicPr>
          <p:nvPr/>
        </p:nvPicPr>
        <p:blipFill>
          <a:blip r:embed="rId4" cstate="print"/>
          <a:srcRect t="2556" b="2556"/>
          <a:stretch>
            <a:fillRect/>
          </a:stretch>
        </p:blipFill>
        <p:spPr>
          <a:xfrm>
            <a:off x="611560" y="260648"/>
            <a:ext cx="3964588" cy="327240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483224" cy="6324600"/>
          </a:xfrm>
        </p:spPr>
      </p:sp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448272"/>
          </a:xfrm>
        </p:spPr>
        <p:txBody>
          <a:bodyPr>
            <a:normAutofit fontScale="92500" lnSpcReduction="20000"/>
          </a:bodyPr>
          <a:lstStyle>
            <a:extLst/>
          </a:lstStyle>
          <a:p>
            <a:r>
              <a:rPr lang="en-US" dirty="0" smtClean="0"/>
              <a:t>Encountering different:</a:t>
            </a:r>
          </a:p>
          <a:p>
            <a:r>
              <a:rPr lang="en-US" dirty="0" smtClean="0"/>
              <a:t>NORMAL for Hindus!</a:t>
            </a:r>
          </a:p>
          <a:p>
            <a:r>
              <a:rPr lang="en-US" dirty="0" smtClean="0"/>
              <a:t>First Hindu REACTION…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Unpredictable - Curiosity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Underqualified</a:t>
            </a:r>
            <a:r>
              <a:rPr lang="en-US" dirty="0" smtClean="0"/>
              <a:t>-fascination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Weirdness-Frisson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3" descr="42-1644796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24128" y="3284984"/>
            <a:ext cx="1714500" cy="2428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56176" y="5949280"/>
            <a:ext cx="1016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Namaste</a:t>
            </a:r>
          </a:p>
        </p:txBody>
      </p:sp>
      <p:pic>
        <p:nvPicPr>
          <p:cNvPr id="9" name="Picture 2" descr="Image result for dna images"/>
          <p:cNvPicPr>
            <a:picLocks noChangeAspect="1" noChangeArrowheads="1"/>
          </p:cNvPicPr>
          <p:nvPr/>
        </p:nvPicPr>
        <p:blipFill>
          <a:blip r:embed="rId4" cstate="print"/>
          <a:srcRect l="27447" r="27447"/>
          <a:stretch>
            <a:fillRect/>
          </a:stretch>
        </p:blipFill>
        <p:spPr bwMode="auto">
          <a:xfrm>
            <a:off x="611560" y="3645024"/>
            <a:ext cx="3960440" cy="3212976"/>
          </a:xfrm>
          <a:prstGeom prst="rect">
            <a:avLst/>
          </a:prstGeom>
          <a:noFill/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pic>
        <p:nvPicPr>
          <p:cNvPr id="10" name="j0321055.jpg"/>
          <p:cNvPicPr>
            <a:picLocks noChangeAspect="1"/>
          </p:cNvPicPr>
          <p:nvPr/>
        </p:nvPicPr>
        <p:blipFill>
          <a:blip r:embed="rId5" cstate="print"/>
          <a:srcRect t="2556" b="2556"/>
          <a:stretch>
            <a:fillRect/>
          </a:stretch>
        </p:blipFill>
        <p:spPr>
          <a:xfrm>
            <a:off x="611560" y="260648"/>
            <a:ext cx="3964588" cy="327240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483224" cy="6324600"/>
          </a:xfrm>
        </p:spPr>
      </p:sp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448272"/>
          </a:xfrm>
        </p:spPr>
        <p:txBody>
          <a:bodyPr>
            <a:normAutofit fontScale="92500" lnSpcReduction="20000"/>
          </a:bodyPr>
          <a:lstStyle>
            <a:extLst/>
          </a:lstStyle>
          <a:p>
            <a:r>
              <a:rPr lang="en-US" dirty="0" smtClean="0"/>
              <a:t>Encountering different</a:t>
            </a:r>
            <a:r>
              <a:rPr lang="en-US" dirty="0" smtClean="0"/>
              <a:t>:</a:t>
            </a:r>
          </a:p>
          <a:p>
            <a:r>
              <a:rPr lang="en-US" dirty="0" smtClean="0"/>
              <a:t>NORMAL for Hindus!</a:t>
            </a:r>
            <a:endParaRPr lang="en-US" dirty="0" smtClean="0"/>
          </a:p>
          <a:p>
            <a:r>
              <a:rPr lang="en-US" dirty="0" smtClean="0"/>
              <a:t>First Hindu REACTION…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Unpredictable - Curiosity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Underqualified</a:t>
            </a:r>
            <a:r>
              <a:rPr lang="en-US" dirty="0" smtClean="0"/>
              <a:t>-fascination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Weirdness-Frisson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3" descr="42-1644796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24128" y="3140968"/>
            <a:ext cx="1714500" cy="2428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56176" y="5805264"/>
            <a:ext cx="1016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Namaste</a:t>
            </a:r>
          </a:p>
        </p:txBody>
      </p:sp>
      <p:pic>
        <p:nvPicPr>
          <p:cNvPr id="9" name="Picture 2" descr="Image result for dna images"/>
          <p:cNvPicPr>
            <a:picLocks noChangeAspect="1" noChangeArrowheads="1"/>
          </p:cNvPicPr>
          <p:nvPr/>
        </p:nvPicPr>
        <p:blipFill>
          <a:blip r:embed="rId4" cstate="print"/>
          <a:srcRect l="27447" r="27447"/>
          <a:stretch>
            <a:fillRect/>
          </a:stretch>
        </p:blipFill>
        <p:spPr bwMode="auto">
          <a:xfrm>
            <a:off x="611560" y="3645024"/>
            <a:ext cx="3960440" cy="3212976"/>
          </a:xfrm>
          <a:prstGeom prst="rect">
            <a:avLst/>
          </a:prstGeom>
          <a:noFill/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pic>
        <p:nvPicPr>
          <p:cNvPr id="10" name="j0321055.jpg"/>
          <p:cNvPicPr>
            <a:picLocks noChangeAspect="1"/>
          </p:cNvPicPr>
          <p:nvPr/>
        </p:nvPicPr>
        <p:blipFill>
          <a:blip r:embed="rId5" cstate="print"/>
          <a:srcRect t="2556" b="2556"/>
          <a:stretch>
            <a:fillRect/>
          </a:stretch>
        </p:blipFill>
        <p:spPr>
          <a:xfrm>
            <a:off x="611560" y="260648"/>
            <a:ext cx="3964588" cy="327240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4860032" y="6165304"/>
            <a:ext cx="3356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From competing Football Teams…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5148064" y="548680"/>
            <a:ext cx="3200400" cy="2448272"/>
          </a:xfrm>
        </p:spPr>
        <p:txBody>
          <a:bodyPr>
            <a:normAutofit fontScale="92500" lnSpcReduction="10000"/>
          </a:bodyPr>
          <a:lstStyle>
            <a:extLst/>
          </a:lstStyle>
          <a:p>
            <a:r>
              <a:rPr lang="en-US" dirty="0" smtClean="0"/>
              <a:t>If everyone is ‘different’:</a:t>
            </a:r>
            <a:endParaRPr lang="en-US" dirty="0" smtClean="0"/>
          </a:p>
          <a:p>
            <a:r>
              <a:rPr lang="en-US" dirty="0" smtClean="0"/>
              <a:t>First Pluralist REACTION…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Unpredictable - Curiosity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Underqualified</a:t>
            </a:r>
            <a:r>
              <a:rPr lang="en-US" dirty="0" smtClean="0"/>
              <a:t>-fascination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Weirdness-Frisson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2556" b="2556"/>
          <a:stretch>
            <a:fillRect/>
          </a:stretch>
        </p:blipFill>
        <p:spPr>
          <a:xfrm>
            <a:off x="304800" y="228600"/>
            <a:ext cx="4462959" cy="59367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4" name="j01784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852936"/>
            <a:ext cx="3623320" cy="27516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58158" y="5877272"/>
            <a:ext cx="2484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…To a football Academy!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PhotoAlb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213</Words>
  <Application>Microsoft Office PowerPoint</Application>
  <PresentationFormat>On-screen Show (4:3)</PresentationFormat>
  <Paragraphs>93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ContemporaryPhotoAlbum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2018-06-28T01:55:07Z</dcterms:created>
  <dcterms:modified xsi:type="dcterms:W3CDTF">2018-06-28T12:59:12Z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