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6" r:id="rId3"/>
    <p:sldId id="285" r:id="rId4"/>
    <p:sldId id="287" r:id="rId5"/>
    <p:sldId id="266" r:id="rId6"/>
    <p:sldId id="286" r:id="rId7"/>
    <p:sldId id="289" r:id="rId8"/>
    <p:sldId id="291" r:id="rId9"/>
    <p:sldId id="276" r:id="rId10"/>
    <p:sldId id="259" r:id="rId11"/>
    <p:sldId id="267" r:id="rId12"/>
    <p:sldId id="272" r:id="rId13"/>
    <p:sldId id="273" r:id="rId14"/>
    <p:sldId id="279" r:id="rId15"/>
    <p:sldId id="280" r:id="rId16"/>
    <p:sldId id="281" r:id="rId17"/>
    <p:sldId id="260" r:id="rId18"/>
    <p:sldId id="261" r:id="rId19"/>
    <p:sldId id="274" r:id="rId20"/>
    <p:sldId id="290" r:id="rId21"/>
    <p:sldId id="268" r:id="rId22"/>
    <p:sldId id="263" r:id="rId23"/>
    <p:sldId id="262" r:id="rId24"/>
    <p:sldId id="292" r:id="rId25"/>
    <p:sldId id="269" r:id="rId26"/>
    <p:sldId id="270" r:id="rId27"/>
    <p:sldId id="26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35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4E6BE2-1129-4DA4-BE14-5E0D4F7DE29B}" type="datetimeFigureOut">
              <a:rPr lang="en-GB" smtClean="0"/>
              <a:pPr/>
              <a:t>29/06/2018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C9C4F4-18DB-4F53-8783-76AD9936AFF3}" type="slidenum">
              <a:rPr lang="en-GB" smtClean="0"/>
              <a:pPr/>
              <a:t>‹#›</a:t>
            </a:fld>
            <a:endParaRPr lang="en-GB"/>
          </a:p>
        </p:txBody>
      </p:sp>
    </p:spTree>
    <p:extLst>
      <p:ext uri="{BB962C8B-B14F-4D97-AF65-F5344CB8AC3E}">
        <p14:creationId xmlns:p14="http://schemas.microsoft.com/office/powerpoint/2010/main" xmlns="" val="2597660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4" name="Slide Number Placeholder 3"/>
          <p:cNvSpPr>
            <a:spLocks noGrp="1"/>
          </p:cNvSpPr>
          <p:nvPr>
            <p:ph type="sldNum" sz="quarter" idx="5"/>
          </p:nvPr>
        </p:nvSpPr>
        <p:spPr/>
        <p:txBody>
          <a:bodyPr/>
          <a:lstStyle/>
          <a:p>
            <a:pPr>
              <a:defRPr/>
            </a:pPr>
            <a:fld id="{D9A03D7C-B12C-45BB-94F5-4ECCE71913CE}" type="slidenum">
              <a:rPr lang="en-GB" smtClean="0"/>
              <a:pPr>
                <a:defRPr/>
              </a:pPr>
              <a:t>3</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4" name="Slide Number Placeholder 3"/>
          <p:cNvSpPr>
            <a:spLocks noGrp="1"/>
          </p:cNvSpPr>
          <p:nvPr>
            <p:ph type="sldNum" sz="quarter" idx="5"/>
          </p:nvPr>
        </p:nvSpPr>
        <p:spPr/>
        <p:txBody>
          <a:bodyPr/>
          <a:lstStyle/>
          <a:p>
            <a:pPr>
              <a:defRPr/>
            </a:pPr>
            <a:fld id="{D9A03D7C-B12C-45BB-94F5-4ECCE71913CE}" type="slidenum">
              <a:rPr lang="en-GB" smtClean="0"/>
              <a:pPr>
                <a:defRPr/>
              </a:pPr>
              <a:t>4</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4" name="Slide Number Placeholder 3"/>
          <p:cNvSpPr>
            <a:spLocks noGrp="1"/>
          </p:cNvSpPr>
          <p:nvPr>
            <p:ph type="sldNum" sz="quarter" idx="5"/>
          </p:nvPr>
        </p:nvSpPr>
        <p:spPr/>
        <p:txBody>
          <a:bodyPr/>
          <a:lstStyle/>
          <a:p>
            <a:pPr>
              <a:defRPr/>
            </a:pPr>
            <a:fld id="{D9A03D7C-B12C-45BB-94F5-4ECCE71913CE}" type="slidenum">
              <a:rPr lang="en-GB" smtClean="0"/>
              <a:pPr>
                <a:defRPr/>
              </a:pPr>
              <a:t>5</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4" name="Slide Number Placeholder 3"/>
          <p:cNvSpPr>
            <a:spLocks noGrp="1"/>
          </p:cNvSpPr>
          <p:nvPr>
            <p:ph type="sldNum" sz="quarter" idx="5"/>
          </p:nvPr>
        </p:nvSpPr>
        <p:spPr/>
        <p:txBody>
          <a:bodyPr/>
          <a:lstStyle/>
          <a:p>
            <a:pPr>
              <a:defRPr/>
            </a:pPr>
            <a:fld id="{D9A03D7C-B12C-45BB-94F5-4ECCE71913CE}" type="slidenum">
              <a:rPr lang="en-GB" smtClean="0"/>
              <a:pPr>
                <a:defRPr/>
              </a:pPr>
              <a:t>6</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altLang="en-US" smtClean="0"/>
              <a:t>Spirituality = Connection with Identity, Meaning &amp; Purpose</a:t>
            </a:r>
          </a:p>
          <a:p>
            <a:pPr eaLnBrk="1" hangingPunct="1">
              <a:spcBef>
                <a:spcPct val="0"/>
              </a:spcBef>
            </a:pPr>
            <a:r>
              <a:rPr lang="en-GB" altLang="en-US" smtClean="0"/>
              <a:t>Environment= Natural World.</a:t>
            </a:r>
          </a:p>
          <a:p>
            <a:pPr eaLnBrk="1" hangingPunct="1">
              <a:spcBef>
                <a:spcPct val="0"/>
              </a:spcBef>
            </a:pPr>
            <a:endParaRPr lang="en-GB" altLang="en-US" smtClean="0"/>
          </a:p>
          <a:p>
            <a:pPr eaLnBrk="1" hangingPunct="1">
              <a:spcBef>
                <a:spcPct val="0"/>
              </a:spcBef>
            </a:pPr>
            <a:r>
              <a:rPr lang="en-GB" altLang="en-US" smtClean="0"/>
              <a:t>For each faith: What is the connection between us and the world?</a:t>
            </a:r>
          </a:p>
          <a:p>
            <a:pPr eaLnBrk="1" hangingPunct="1">
              <a:spcBef>
                <a:spcPct val="0"/>
              </a:spcBef>
            </a:pPr>
            <a:r>
              <a:rPr lang="en-GB" altLang="en-US" smtClean="0"/>
              <a:t>How does each faith suggest we Identify with our world, its meaning for us (feelings) and purpose (relationship)</a:t>
            </a:r>
          </a:p>
          <a:p>
            <a:pPr eaLnBrk="1" hangingPunct="1">
              <a:spcBef>
                <a:spcPct val="0"/>
              </a:spcBef>
            </a:pPr>
            <a:endParaRPr lang="en-GB" altLang="en-US" smtClean="0"/>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B34ABD-787C-4784-BF54-2F7FD35F6E65}" type="slidenum">
              <a:rPr lang="en-GB" smtClean="0"/>
              <a:pPr fontAlgn="base">
                <a:spcBef>
                  <a:spcPct val="0"/>
                </a:spcBef>
                <a:spcAft>
                  <a:spcPct val="0"/>
                </a:spcAft>
                <a:defRPr/>
              </a:pPr>
              <a:t>7</a:t>
            </a:fld>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t>Folk Culture acts</a:t>
            </a:r>
            <a:r>
              <a:rPr lang="en-GB" baseline="0" dirty="0" smtClean="0"/>
              <a:t> as ‘envelope’ for the philosophy. Emphasis of </a:t>
            </a:r>
            <a:r>
              <a:rPr lang="en-GB" baseline="0" dirty="0" err="1" smtClean="0"/>
              <a:t>fHow</a:t>
            </a:r>
            <a:r>
              <a:rPr lang="en-GB" baseline="0" dirty="0" smtClean="0"/>
              <a:t> you behave is what counts.</a:t>
            </a:r>
            <a:endParaRPr lang="en-GB" dirty="0" smtClean="0"/>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A7BA886-2B97-4FA4-AF54-A2C81444E2CA}" type="slidenum">
              <a:rPr lang="en-GB" smtClean="0"/>
              <a:pPr fontAlgn="base">
                <a:spcBef>
                  <a:spcPct val="0"/>
                </a:spcBef>
                <a:spcAft>
                  <a:spcPct val="0"/>
                </a:spcAft>
                <a:defRPr/>
              </a:pPr>
              <a:t>8</a:t>
            </a:fld>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D31B73-B429-4177-9F39-43EC6F2A90F9}" type="slidenum">
              <a:rPr lang="en-GB" smtClean="0"/>
              <a:pPr fontAlgn="base">
                <a:spcBef>
                  <a:spcPct val="0"/>
                </a:spcBef>
                <a:spcAft>
                  <a:spcPct val="0"/>
                </a:spcAft>
                <a:defRPr/>
              </a:pPr>
              <a:t>9</a:t>
            </a:fld>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dirty="0" smtClean="0"/>
          </a:p>
        </p:txBody>
      </p:sp>
      <p:sp>
        <p:nvSpPr>
          <p:cNvPr id="4" name="Slide Number Placeholder 3"/>
          <p:cNvSpPr>
            <a:spLocks noGrp="1"/>
          </p:cNvSpPr>
          <p:nvPr>
            <p:ph type="sldNum" sz="quarter" idx="5"/>
          </p:nvPr>
        </p:nvSpPr>
        <p:spPr/>
        <p:txBody>
          <a:bodyPr/>
          <a:lstStyle/>
          <a:p>
            <a:pPr>
              <a:defRPr/>
            </a:pPr>
            <a:fld id="{8018E366-C955-4B55-BC56-792B269BBC59}" type="slidenum">
              <a:rPr lang="en-GB" smtClean="0"/>
              <a:pPr>
                <a:defRPr/>
              </a:pPr>
              <a:t>11</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dirty="0" smtClean="0"/>
          </a:p>
        </p:txBody>
      </p:sp>
      <p:sp>
        <p:nvSpPr>
          <p:cNvPr id="4" name="Slide Number Placeholder 3"/>
          <p:cNvSpPr>
            <a:spLocks noGrp="1"/>
          </p:cNvSpPr>
          <p:nvPr>
            <p:ph type="sldNum" sz="quarter" idx="5"/>
          </p:nvPr>
        </p:nvSpPr>
        <p:spPr/>
        <p:txBody>
          <a:bodyPr/>
          <a:lstStyle/>
          <a:p>
            <a:pPr>
              <a:defRPr/>
            </a:pPr>
            <a:fld id="{AF520713-1066-49F5-BF21-C92FEB994C9B}" type="slidenum">
              <a:rPr lang="en-GB" smtClean="0"/>
              <a:pPr>
                <a:defRPr/>
              </a:pPr>
              <a:t>12</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D31B73-B429-4177-9F39-43EC6F2A90F9}" type="slidenum">
              <a:rPr lang="en-GB" smtClean="0"/>
              <a:pPr fontAlgn="base">
                <a:spcBef>
                  <a:spcPct val="0"/>
                </a:spcBef>
                <a:spcAft>
                  <a:spcPct val="0"/>
                </a:spcAft>
                <a:defRPr/>
              </a:pPr>
              <a:t>16</a:t>
            </a:fld>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D31B73-B429-4177-9F39-43EC6F2A90F9}" type="slidenum">
              <a:rPr lang="en-GB" smtClean="0"/>
              <a:pPr fontAlgn="base">
                <a:spcBef>
                  <a:spcPct val="0"/>
                </a:spcBef>
                <a:spcAft>
                  <a:spcPct val="0"/>
                </a:spcAft>
                <a:defRPr/>
              </a:pPr>
              <a:t>17</a:t>
            </a:fld>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dirty="0" smtClean="0"/>
          </a:p>
        </p:txBody>
      </p:sp>
      <p:sp>
        <p:nvSpPr>
          <p:cNvPr id="143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EB532F-B19B-4A47-BABE-4032ACA72C7A}" type="slidenum">
              <a:rPr lang="en-GB" smtClean="0"/>
              <a:pPr fontAlgn="base">
                <a:spcBef>
                  <a:spcPct val="0"/>
                </a:spcBef>
                <a:spcAft>
                  <a:spcPct val="0"/>
                </a:spcAft>
                <a:defRPr/>
              </a:pPr>
              <a:t>18</a:t>
            </a:fld>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A chance to play and create Indian designs and colours. Get the children’s acknowledgement that it is an exciting and busy day ahead. Explain the need to listen.... Observe... Pay good attention... And ask the children to agree to work together to make it a wonderful day with a very special final session that we will tell them more about as the day progresses.</a:t>
            </a: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69D811C-9C4B-4FF9-A221-46037641052F}" type="slidenum">
              <a:rPr lang="en-GB" smtClean="0"/>
              <a:pPr fontAlgn="base">
                <a:spcBef>
                  <a:spcPct val="0"/>
                </a:spcBef>
                <a:spcAft>
                  <a:spcPct val="0"/>
                </a:spcAft>
                <a:defRPr/>
              </a:pPr>
              <a:t>20</a:t>
            </a:fld>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A chance to play and create Indian designs and colours. </a:t>
            </a:r>
            <a:r>
              <a:rPr lang="en-GB" dirty="0" smtClean="0"/>
              <a:t>Get the children’s acknowledgement that it is an exciting and busy day ahead. Explain the need to listen.... Observe... Pay good attention... And ask the children to agree to work together to make it a wonderful day with a very special final session that we will tell them more about as the day progresses.</a:t>
            </a: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72DAF7-273E-4043-8181-25A3ED0E3DEF}" type="slidenum">
              <a:rPr lang="en-GB" smtClean="0"/>
              <a:pPr fontAlgn="base">
                <a:spcBef>
                  <a:spcPct val="0"/>
                </a:spcBef>
                <a:spcAft>
                  <a:spcPct val="0"/>
                </a:spcAft>
                <a:defRPr/>
              </a:pPr>
              <a:t>21</a:t>
            </a:fld>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A chance to play and create Indian designs and colours. Get the children’s acknowledgement that it is an exciting and busy day ahead. Explain the need to listen.... Observe... Pay good attention... And ask the children to agree to work together to make it a wonderful day with a very special final session that we will tell them more about as the day progresses.</a:t>
            </a: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72DAF7-273E-4043-8181-25A3ED0E3DEF}" type="slidenum">
              <a:rPr lang="en-GB" smtClean="0"/>
              <a:pPr fontAlgn="base">
                <a:spcBef>
                  <a:spcPct val="0"/>
                </a:spcBef>
                <a:spcAft>
                  <a:spcPct val="0"/>
                </a:spcAft>
                <a:defRPr/>
              </a:pPr>
              <a:t>22</a:t>
            </a:fld>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altLang="en-US" smtClean="0"/>
              <a:t>Spirituality = Connection with Identity, Meaning &amp; Purpose</a:t>
            </a:r>
          </a:p>
          <a:p>
            <a:pPr eaLnBrk="1" hangingPunct="1">
              <a:spcBef>
                <a:spcPct val="0"/>
              </a:spcBef>
            </a:pPr>
            <a:r>
              <a:rPr lang="en-GB" altLang="en-US" smtClean="0"/>
              <a:t>Environment= Natural World.</a:t>
            </a:r>
          </a:p>
          <a:p>
            <a:pPr eaLnBrk="1" hangingPunct="1">
              <a:spcBef>
                <a:spcPct val="0"/>
              </a:spcBef>
            </a:pPr>
            <a:endParaRPr lang="en-GB" altLang="en-US" smtClean="0"/>
          </a:p>
          <a:p>
            <a:pPr eaLnBrk="1" hangingPunct="1">
              <a:spcBef>
                <a:spcPct val="0"/>
              </a:spcBef>
            </a:pPr>
            <a:r>
              <a:rPr lang="en-GB" altLang="en-US" smtClean="0"/>
              <a:t>For each faith: What is the connection between us and the world?</a:t>
            </a:r>
          </a:p>
          <a:p>
            <a:pPr eaLnBrk="1" hangingPunct="1">
              <a:spcBef>
                <a:spcPct val="0"/>
              </a:spcBef>
            </a:pPr>
            <a:r>
              <a:rPr lang="en-GB" altLang="en-US" smtClean="0"/>
              <a:t>How does each faith suggest we Identify with our world, its meaning for us (feelings) and purpose (relationship)</a:t>
            </a:r>
          </a:p>
          <a:p>
            <a:pPr eaLnBrk="1" hangingPunct="1">
              <a:spcBef>
                <a:spcPct val="0"/>
              </a:spcBef>
            </a:pPr>
            <a:endParaRPr lang="en-GB" altLang="en-US" smtClean="0"/>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B34ABD-787C-4784-BF54-2F7FD35F6E65}" type="slidenum">
              <a:rPr lang="en-GB" smtClean="0"/>
              <a:pPr fontAlgn="base">
                <a:spcBef>
                  <a:spcPct val="0"/>
                </a:spcBef>
                <a:spcAft>
                  <a:spcPct val="0"/>
                </a:spcAft>
                <a:defRPr/>
              </a:pPr>
              <a:t>23</a:t>
            </a:fld>
            <a:endParaRPr lang="en-GB"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A chance to play and create Indian designs and colours. Get the children’s acknowledgement that it is an exciting and busy day ahead. Explain the need to listen.... Observe... Pay good attention... And ask the children to agree to work together to make it a wonderful day with a very special final session that we will tell them more about as the day progresses.</a:t>
            </a: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071754-14AC-458D-8A99-8356796EAB91}" type="slidenum">
              <a:rPr lang="en-GB" smtClean="0"/>
              <a:pPr fontAlgn="base">
                <a:spcBef>
                  <a:spcPct val="0"/>
                </a:spcBef>
                <a:spcAft>
                  <a:spcPct val="0"/>
                </a:spcAft>
                <a:defRPr/>
              </a:pPr>
              <a:t>24</a:t>
            </a:fld>
            <a:endParaRPr lang="en-GB"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t>A chance to play and create Indian designs and colours. Get the children’s acknowledgement that it is an exciting and busy day ahead. Explain the need to listen.... Observe... Pay good attention... And ask the children to agree to work together to make it a wonderful day with a very special final session that we will tell them more about as the day progresses.</a:t>
            </a: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071754-14AC-458D-8A99-8356796EAB91}" type="slidenum">
              <a:rPr lang="en-GB" smtClean="0"/>
              <a:pPr fontAlgn="base">
                <a:spcBef>
                  <a:spcPct val="0"/>
                </a:spcBef>
                <a:spcAft>
                  <a:spcPct val="0"/>
                </a:spcAft>
                <a:defRPr/>
              </a:pPr>
              <a:t>25</a:t>
            </a:fld>
            <a:endParaRPr lang="en-GB"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A chance to play and create Indian designs and colours. </a:t>
            </a:r>
            <a:r>
              <a:rPr lang="en-GB" dirty="0" smtClean="0"/>
              <a:t>Get the children’s acknowledgement that it is an exciting and busy day ahead. Explain the need to listen.... Observe... Pay good attention... And ask the children to agree to work together to make it a wonderful day with a very special final session that we will tell them more about as the day progresses.</a:t>
            </a: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72DAF7-273E-4043-8181-25A3ED0E3DEF}" type="slidenum">
              <a:rPr lang="en-GB" smtClean="0"/>
              <a:pPr fontAlgn="base">
                <a:spcBef>
                  <a:spcPct val="0"/>
                </a:spcBef>
                <a:spcAft>
                  <a:spcPct val="0"/>
                </a:spcAft>
                <a:defRPr/>
              </a:pPr>
              <a:t>26</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7033C90-94EE-4786-93A0-896B3635438F}" type="datetimeFigureOut">
              <a:rPr lang="en-GB" smtClean="0"/>
              <a:pPr/>
              <a:t>29/06/2018</a:t>
            </a:fld>
            <a:endParaRPr lang="en-GB"/>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GB"/>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369670D-C686-4B4F-BEE7-6EC287CE465D}"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7033C90-94EE-4786-93A0-896B3635438F}" type="datetimeFigureOut">
              <a:rPr lang="en-GB" smtClean="0"/>
              <a:pPr/>
              <a:t>29/06/2018</a:t>
            </a:fld>
            <a:endParaRPr lang="en-GB"/>
          </a:p>
        </p:txBody>
      </p:sp>
      <p:sp>
        <p:nvSpPr>
          <p:cNvPr id="9" name="Slide Number Placeholder 8"/>
          <p:cNvSpPr>
            <a:spLocks noGrp="1"/>
          </p:cNvSpPr>
          <p:nvPr>
            <p:ph type="sldNum" sz="quarter" idx="15"/>
          </p:nvPr>
        </p:nvSpPr>
        <p:spPr/>
        <p:txBody>
          <a:bodyPr rtlCol="0"/>
          <a:lstStyle/>
          <a:p>
            <a:fld id="{0369670D-C686-4B4F-BEE7-6EC287CE465D}" type="slidenum">
              <a:rPr lang="en-GB" smtClean="0"/>
              <a:pPr/>
              <a:t>‹#›</a:t>
            </a:fld>
            <a:endParaRPr lang="en-GB"/>
          </a:p>
        </p:txBody>
      </p:sp>
      <p:sp>
        <p:nvSpPr>
          <p:cNvPr id="10" name="Footer Placeholder 9"/>
          <p:cNvSpPr>
            <a:spLocks noGrp="1"/>
          </p:cNvSpPr>
          <p:nvPr>
            <p:ph type="ftr" sz="quarter" idx="16"/>
          </p:nvPr>
        </p:nvSpPr>
        <p:spPr/>
        <p:txBody>
          <a:bodyPr rtlCol="0"/>
          <a:lstStyle/>
          <a:p>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GB"/>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369670D-C686-4B4F-BEE7-6EC287CE465D}"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69670D-C686-4B4F-BEE7-6EC287CE465D}" type="slidenum">
              <a:rPr lang="en-GB" smtClean="0"/>
              <a:pPr/>
              <a:t>‹#›</a:t>
            </a:fld>
            <a:endParaRPr lang="en-GB"/>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369670D-C686-4B4F-BEE7-6EC287CE465D}" type="slidenum">
              <a:rPr lang="en-GB" smtClean="0"/>
              <a:pPr/>
              <a:t>‹#›</a:t>
            </a:fld>
            <a:endParaRPr lang="en-GB"/>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7033C90-94EE-4786-93A0-896B3635438F}" type="datetimeFigureOut">
              <a:rPr lang="en-GB" smtClean="0"/>
              <a:pPr/>
              <a:t>29/06/2018</a:t>
            </a:fld>
            <a:endParaRPr lang="en-GB"/>
          </a:p>
        </p:txBody>
      </p:sp>
      <p:sp>
        <p:nvSpPr>
          <p:cNvPr id="7" name="Slide Number Placeholder 6"/>
          <p:cNvSpPr>
            <a:spLocks noGrp="1"/>
          </p:cNvSpPr>
          <p:nvPr>
            <p:ph type="sldNum" sz="quarter" idx="11"/>
          </p:nvPr>
        </p:nvSpPr>
        <p:spPr/>
        <p:txBody>
          <a:bodyPr rtlCol="0"/>
          <a:lstStyle/>
          <a:p>
            <a:fld id="{0369670D-C686-4B4F-BEE7-6EC287CE465D}" type="slidenum">
              <a:rPr lang="en-GB" smtClean="0"/>
              <a:pPr/>
              <a:t>‹#›</a:t>
            </a:fld>
            <a:endParaRPr lang="en-GB"/>
          </a:p>
        </p:txBody>
      </p:sp>
      <p:sp>
        <p:nvSpPr>
          <p:cNvPr id="8" name="Footer Placeholder 7"/>
          <p:cNvSpPr>
            <a:spLocks noGrp="1"/>
          </p:cNvSpPr>
          <p:nvPr>
            <p:ph type="ftr" sz="quarter" idx="12"/>
          </p:nvPr>
        </p:nvSpPr>
        <p:spPr/>
        <p:txBody>
          <a:bodyPr rtlCol="0"/>
          <a:lstStyle/>
          <a:p>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7033C90-94EE-4786-93A0-896B3635438F}" type="datetimeFigureOut">
              <a:rPr lang="en-GB" smtClean="0"/>
              <a:pPr/>
              <a:t>29/06/2018</a:t>
            </a:fld>
            <a:endParaRPr lang="en-GB"/>
          </a:p>
        </p:txBody>
      </p:sp>
      <p:sp>
        <p:nvSpPr>
          <p:cNvPr id="22" name="Slide Number Placeholder 21"/>
          <p:cNvSpPr>
            <a:spLocks noGrp="1"/>
          </p:cNvSpPr>
          <p:nvPr>
            <p:ph type="sldNum" sz="quarter" idx="15"/>
          </p:nvPr>
        </p:nvSpPr>
        <p:spPr/>
        <p:txBody>
          <a:bodyPr rtlCol="0"/>
          <a:lstStyle/>
          <a:p>
            <a:fld id="{0369670D-C686-4B4F-BEE7-6EC287CE465D}" type="slidenum">
              <a:rPr lang="en-GB" smtClean="0"/>
              <a:pPr/>
              <a:t>‹#›</a:t>
            </a:fld>
            <a:endParaRPr lang="en-GB"/>
          </a:p>
        </p:txBody>
      </p:sp>
      <p:sp>
        <p:nvSpPr>
          <p:cNvPr id="23" name="Footer Placeholder 22"/>
          <p:cNvSpPr>
            <a:spLocks noGrp="1"/>
          </p:cNvSpPr>
          <p:nvPr>
            <p:ph type="ftr" sz="quarter" idx="16"/>
          </p:nvPr>
        </p:nvSpPr>
        <p:spPr/>
        <p:txBody>
          <a:bodyPr rtlCol="0"/>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7033C90-94EE-4786-93A0-896B3635438F}" type="datetimeFigureOut">
              <a:rPr lang="en-GB" smtClean="0"/>
              <a:pPr/>
              <a:t>29/06/2018</a:t>
            </a:fld>
            <a:endParaRPr lang="en-GB"/>
          </a:p>
        </p:txBody>
      </p:sp>
      <p:sp>
        <p:nvSpPr>
          <p:cNvPr id="18" name="Slide Number Placeholder 17"/>
          <p:cNvSpPr>
            <a:spLocks noGrp="1"/>
          </p:cNvSpPr>
          <p:nvPr>
            <p:ph type="sldNum" sz="quarter" idx="11"/>
          </p:nvPr>
        </p:nvSpPr>
        <p:spPr/>
        <p:txBody>
          <a:bodyPr rtlCol="0"/>
          <a:lstStyle/>
          <a:p>
            <a:fld id="{0369670D-C686-4B4F-BEE7-6EC287CE465D}" type="slidenum">
              <a:rPr lang="en-GB" smtClean="0"/>
              <a:pPr/>
              <a:t>‹#›</a:t>
            </a:fld>
            <a:endParaRPr lang="en-GB"/>
          </a:p>
        </p:txBody>
      </p:sp>
      <p:sp>
        <p:nvSpPr>
          <p:cNvPr id="21" name="Footer Placeholder 20"/>
          <p:cNvSpPr>
            <a:spLocks noGrp="1"/>
          </p:cNvSpPr>
          <p:nvPr>
            <p:ph type="ftr" sz="quarter" idx="12"/>
          </p:nvPr>
        </p:nvSpPr>
        <p:spPr/>
        <p:txBody>
          <a:bodyPr rtlCol="0"/>
          <a:lstStyle/>
          <a:p>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033C90-94EE-4786-93A0-896B3635438F}" type="datetimeFigureOut">
              <a:rPr lang="en-GB" smtClean="0"/>
              <a:pPr/>
              <a:t>29/06/2018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69670D-C686-4B4F-BEE7-6EC287CE465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7033C90-94EE-4786-93A0-896B3635438F}" type="datetimeFigureOut">
              <a:rPr lang="en-GB" smtClean="0"/>
              <a:pPr/>
              <a:t>29/06/2018</a:t>
            </a:fld>
            <a:endParaRPr lang="en-GB"/>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GB"/>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369670D-C686-4B4F-BEE7-6EC287CE465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jpeg"/><Relationship Id="rId7" Type="http://schemas.openxmlformats.org/officeDocument/2006/relationships/hyperlink" Target="http://www.google.co.uk/imgres?q=indian+mother+with+children&amp;hl=en&amp;biw=1368&amp;bih=716&amp;tbm=isch&amp;tbnid=-hoidXcVuj4URM:&amp;imgrefurl=http://www.bollywoodtrade.com/trade-news/dekh-indian-circus-wins-at-indias-biggest-international-children-film-festival/2e0565ac-67ae-4b51-8955-cf72793f12a5/index.htm&amp;docid=xD8SdEI_IDe1QM&amp;imgurl=http://www.bollywoodtrade.com/News/Images/11/Nov/mother-with-kids-main.jpg&amp;w=300&amp;h=250&amp;ei=KEODUJ2KLKi30QWNmYGoBA&amp;zoom=1&amp;iact=hc&amp;vpx=638&amp;vpy=400&amp;dur=1562&amp;hovh=200&amp;hovw=240&amp;tx=106&amp;ty=113&amp;sig=102956625757091318564&amp;page=3&amp;tbnh=125&amp;tbnw=153&amp;start=60&amp;ndsp=33&amp;ved=1t:429,r:50,s:20,i:279"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uk/imgres?num=10&amp;hl=en&amp;biw=1383&amp;bih=716&amp;tbm=isch&amp;tbnid=fNFr7ZKqB_SDYM:&amp;imgrefurl=http://www.astrojmd.com/Festival/festival.php?tit=RishiPanchami&amp;docid=lO0rhSaIr743XM&amp;imgurl=http://www.astrojmd.com/Festival/rishi1.jpg&amp;w=768&amp;h=978&amp;ei=9TR7UNToCYmy0QXRiAE&amp;zoom=1&amp;iact=hc&amp;vpx=1135&amp;vpy=294&amp;dur=732&amp;hovh=253&amp;hovw=199&amp;tx=129&amp;ty=134&amp;sig=115841957420961808913&amp;page=1&amp;tbnh=145&amp;tbnw=115&amp;start=0&amp;ndsp=27&amp;ved=1t:429,r:6,s:20,i:153"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3124200"/>
            <a:ext cx="6318448" cy="1894362"/>
          </a:xfrm>
        </p:spPr>
        <p:txBody>
          <a:bodyPr>
            <a:normAutofit fontScale="90000"/>
          </a:bodyPr>
          <a:lstStyle/>
          <a:p>
            <a:r>
              <a:rPr lang="en-GB" sz="5400" dirty="0" smtClean="0"/>
              <a:t>Unlocking Dharmic concepts</a:t>
            </a:r>
            <a:endParaRPr lang="en-GB" sz="5400" dirty="0"/>
          </a:p>
        </p:txBody>
      </p:sp>
      <p:sp>
        <p:nvSpPr>
          <p:cNvPr id="3" name="Subtitle 2"/>
          <p:cNvSpPr>
            <a:spLocks noGrp="1"/>
          </p:cNvSpPr>
          <p:nvPr>
            <p:ph type="subTitle" idx="1"/>
          </p:nvPr>
        </p:nvSpPr>
        <p:spPr/>
        <p:txBody>
          <a:bodyPr>
            <a:normAutofit fontScale="92500" lnSpcReduction="10000"/>
          </a:bodyPr>
          <a:lstStyle/>
          <a:p>
            <a:r>
              <a:rPr lang="en-GB" sz="2800" dirty="0" smtClean="0"/>
              <a:t>Core Ideas in the Indian Religions</a:t>
            </a:r>
          </a:p>
          <a:p>
            <a:r>
              <a:rPr lang="en-GB" sz="2800" dirty="0" smtClean="0"/>
              <a:t>By</a:t>
            </a:r>
          </a:p>
          <a:p>
            <a:r>
              <a:rPr lang="en-GB" sz="2800" dirty="0" smtClean="0"/>
              <a:t>Sushma Sahajpal</a:t>
            </a:r>
            <a:endParaRPr lang="en-GB" sz="2800"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i="1" dirty="0" smtClean="0">
                <a:solidFill>
                  <a:srgbClr val="00B050"/>
                </a:solidFill>
              </a:rPr>
              <a:t>Understanding Dharmic Religions</a:t>
            </a:r>
            <a:endParaRPr lang="en-GB" b="1" i="1" dirty="0">
              <a:solidFill>
                <a:srgbClr val="00B050"/>
              </a:solidFill>
            </a:endParaRPr>
          </a:p>
        </p:txBody>
      </p:sp>
      <p:sp>
        <p:nvSpPr>
          <p:cNvPr id="3" name="Content Placeholder 2"/>
          <p:cNvSpPr>
            <a:spLocks noGrp="1"/>
          </p:cNvSpPr>
          <p:nvPr>
            <p:ph idx="1"/>
          </p:nvPr>
        </p:nvSpPr>
        <p:spPr>
          <a:xfrm>
            <a:off x="457200" y="1600200"/>
            <a:ext cx="8229600" cy="4925144"/>
          </a:xfrm>
        </p:spPr>
        <p:txBody>
          <a:bodyPr>
            <a:normAutofit fontScale="92500" lnSpcReduction="20000"/>
          </a:bodyPr>
          <a:lstStyle/>
          <a:p>
            <a:pPr marL="0" indent="0">
              <a:buNone/>
            </a:pPr>
            <a:r>
              <a:rPr lang="en-US" dirty="0" smtClean="0"/>
              <a:t>“It </a:t>
            </a:r>
            <a:r>
              <a:rPr lang="en-US" dirty="0"/>
              <a:t>is </a:t>
            </a:r>
            <a:r>
              <a:rPr lang="en-US" dirty="0" smtClean="0"/>
              <a:t>crucial…for </a:t>
            </a:r>
            <a:r>
              <a:rPr lang="en-US" dirty="0"/>
              <a:t>anyone with a genuine interest in understanding </a:t>
            </a:r>
            <a:r>
              <a:rPr lang="en-US" dirty="0" smtClean="0"/>
              <a:t>Dharma, </a:t>
            </a:r>
            <a:r>
              <a:rPr lang="en-US" dirty="0"/>
              <a:t>to be able to suspend their own frame of </a:t>
            </a:r>
            <a:r>
              <a:rPr lang="en-US" dirty="0" smtClean="0"/>
              <a:t>religious reference </a:t>
            </a:r>
            <a:r>
              <a:rPr lang="en-US" dirty="0"/>
              <a:t>to understand this one. There is otherwise a potential barrier to comprehension that I am naming at the outset. The analogy I suggest to new students </a:t>
            </a:r>
            <a:r>
              <a:rPr lang="en-US" dirty="0" smtClean="0"/>
              <a:t>…is </a:t>
            </a:r>
            <a:r>
              <a:rPr lang="en-US" dirty="0"/>
              <a:t>to assume the mind-set of a horse expert encountering an elephant. Do not assume it is merely a misshapen or inferior type of horse, but see the functionality, beauty and rationale of unfamiliar tusks and trunk for what they are, features on a genetically distinct creature, developed in a fundamentally different climate and </a:t>
            </a:r>
            <a:r>
              <a:rPr lang="en-US" dirty="0" smtClean="0"/>
              <a:t>environment”</a:t>
            </a:r>
            <a:endParaRPr lang="en-GB" dirty="0"/>
          </a:p>
          <a:p>
            <a:endParaRPr lang="en-GB" dirty="0"/>
          </a:p>
        </p:txBody>
      </p:sp>
    </p:spTree>
    <p:extLst>
      <p:ext uri="{BB962C8B-B14F-4D97-AF65-F5344CB8AC3E}">
        <p14:creationId xmlns:p14="http://schemas.microsoft.com/office/powerpoint/2010/main" xmlns="" val="3315158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a:bodyPr>
          <a:lstStyle/>
          <a:p>
            <a:r>
              <a:rPr lang="en-GB" b="1" i="1" dirty="0" smtClean="0">
                <a:solidFill>
                  <a:srgbClr val="00B050"/>
                </a:solidFill>
              </a:rPr>
              <a:t>Unlocking Dharmic Traditions</a:t>
            </a:r>
            <a:endParaRPr lang="en-GB" altLang="en-US" dirty="0" smtClean="0"/>
          </a:p>
        </p:txBody>
      </p:sp>
      <p:sp>
        <p:nvSpPr>
          <p:cNvPr id="6147" name="Content Placeholder 2"/>
          <p:cNvSpPr>
            <a:spLocks noGrp="1"/>
          </p:cNvSpPr>
          <p:nvPr>
            <p:ph idx="1"/>
          </p:nvPr>
        </p:nvSpPr>
        <p:spPr>
          <a:xfrm>
            <a:off x="395536" y="3645024"/>
            <a:ext cx="8291264" cy="3024336"/>
          </a:xfrm>
        </p:spPr>
        <p:txBody>
          <a:bodyPr>
            <a:normAutofit/>
          </a:bodyPr>
          <a:lstStyle/>
          <a:p>
            <a:pPr marL="0" indent="0">
              <a:buNone/>
            </a:pPr>
            <a:r>
              <a:rPr lang="en-GB" altLang="en-US" dirty="0" smtClean="0">
                <a:solidFill>
                  <a:srgbClr val="0070C0"/>
                </a:solidFill>
              </a:rPr>
              <a:t>The Indian/Insider word for ‘religion’ is ‘Dharma’</a:t>
            </a:r>
            <a:endParaRPr lang="en-GB" altLang="en-US" dirty="0"/>
          </a:p>
          <a:p>
            <a:r>
              <a:rPr lang="en-GB" altLang="en-US" b="1" dirty="0" smtClean="0">
                <a:solidFill>
                  <a:srgbClr val="FF0000"/>
                </a:solidFill>
              </a:rPr>
              <a:t>BUT</a:t>
            </a:r>
            <a:r>
              <a:rPr lang="en-GB" altLang="en-US" dirty="0" smtClean="0"/>
              <a:t> Unusual Features of </a:t>
            </a:r>
            <a:r>
              <a:rPr lang="en-GB" altLang="en-US" dirty="0" err="1" smtClean="0"/>
              <a:t>Dharmas</a:t>
            </a:r>
            <a:r>
              <a:rPr lang="en-GB" altLang="en-US" dirty="0" smtClean="0"/>
              <a:t>:</a:t>
            </a:r>
          </a:p>
          <a:p>
            <a:pPr lvl="1">
              <a:buNone/>
            </a:pPr>
            <a:r>
              <a:rPr lang="en-GB" altLang="en-US" dirty="0" smtClean="0"/>
              <a:t>All </a:t>
            </a:r>
            <a:r>
              <a:rPr lang="en-GB" altLang="en-US" dirty="0" err="1" smtClean="0"/>
              <a:t>Dharmas</a:t>
            </a:r>
            <a:r>
              <a:rPr lang="en-GB" altLang="en-US" dirty="0" smtClean="0"/>
              <a:t>: No Specific </a:t>
            </a:r>
            <a:r>
              <a:rPr lang="en-GB" altLang="en-US" b="1" dirty="0" smtClean="0"/>
              <a:t>Deity</a:t>
            </a:r>
            <a:r>
              <a:rPr lang="en-GB" altLang="en-US" dirty="0" smtClean="0"/>
              <a:t>, </a:t>
            </a:r>
            <a:r>
              <a:rPr lang="en-GB" altLang="en-US" b="1" dirty="0" smtClean="0"/>
              <a:t>Doctrine </a:t>
            </a:r>
            <a:r>
              <a:rPr lang="en-GB" altLang="en-US" smtClean="0"/>
              <a:t>of </a:t>
            </a:r>
            <a:r>
              <a:rPr lang="en-GB" altLang="en-US" smtClean="0"/>
              <a:t>Faith or</a:t>
            </a:r>
            <a:endParaRPr lang="en-GB" altLang="en-US" dirty="0" smtClean="0"/>
          </a:p>
          <a:p>
            <a:pPr lvl="1">
              <a:buNone/>
            </a:pPr>
            <a:r>
              <a:rPr lang="en-GB" altLang="en-US" b="1" dirty="0" smtClean="0"/>
              <a:t>After-life ‘privileges’ </a:t>
            </a:r>
            <a:r>
              <a:rPr lang="en-GB" altLang="en-US" dirty="0" smtClean="0"/>
              <a:t>of belonging/chosen people</a:t>
            </a:r>
          </a:p>
          <a:p>
            <a:pPr lvl="1">
              <a:buNone/>
            </a:pPr>
            <a:r>
              <a:rPr lang="en-GB" altLang="en-US" dirty="0" smtClean="0"/>
              <a:t>Hindu Dharma(s): No Founder, No ‘Commandments’</a:t>
            </a:r>
          </a:p>
          <a:p>
            <a:pPr eaLnBrk="1" hangingPunct="1">
              <a:buFont typeface="Arial" charset="0"/>
              <a:buNone/>
            </a:pPr>
            <a:endParaRPr lang="en-GB" altLang="en-US" b="1" dirty="0" smtClean="0">
              <a:solidFill>
                <a:srgbClr val="FF0000"/>
              </a:solidFill>
            </a:endParaRPr>
          </a:p>
        </p:txBody>
      </p:sp>
      <p:pic>
        <p:nvPicPr>
          <p:cNvPr id="4" name="Picture 3" descr="Image result for image of banyan tree"/>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67944" y="1268760"/>
            <a:ext cx="4517810" cy="2232248"/>
          </a:xfrm>
          <a:prstGeom prst="rect">
            <a:avLst/>
          </a:prstGeom>
          <a:noFill/>
          <a:ln>
            <a:noFill/>
          </a:ln>
        </p:spPr>
      </p:pic>
      <p:sp>
        <p:nvSpPr>
          <p:cNvPr id="2" name="Rectangle 1"/>
          <p:cNvSpPr/>
          <p:nvPr/>
        </p:nvSpPr>
        <p:spPr>
          <a:xfrm>
            <a:off x="539552" y="1482879"/>
            <a:ext cx="3384376" cy="1200329"/>
          </a:xfrm>
          <a:prstGeom prst="rect">
            <a:avLst/>
          </a:prstGeom>
        </p:spPr>
        <p:txBody>
          <a:bodyPr wrap="square">
            <a:spAutoFit/>
          </a:bodyPr>
          <a:lstStyle/>
          <a:p>
            <a:r>
              <a:rPr lang="en-GB" sz="2400" b="1" dirty="0" smtClean="0"/>
              <a:t>Banyan Tree </a:t>
            </a:r>
          </a:p>
          <a:p>
            <a:r>
              <a:rPr lang="en-GB" sz="2400" b="1" dirty="0" smtClean="0"/>
              <a:t>Ancient, </a:t>
            </a:r>
          </a:p>
          <a:p>
            <a:r>
              <a:rPr lang="en-GB" sz="2400" b="1" dirty="0" smtClean="0"/>
              <a:t>multiple root systems, </a:t>
            </a:r>
            <a:endParaRPr lang="en-GB" sz="2400" dirty="0"/>
          </a:p>
        </p:txBody>
      </p:sp>
    </p:spTree>
    <p:extLst>
      <p:ext uri="{BB962C8B-B14F-4D97-AF65-F5344CB8AC3E}">
        <p14:creationId xmlns:p14="http://schemas.microsoft.com/office/powerpoint/2010/main" xmlns="" val="32446052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a:bodyPr>
          <a:lstStyle/>
          <a:p>
            <a:r>
              <a:rPr lang="en-GB" b="1" i="1" dirty="0" smtClean="0">
                <a:solidFill>
                  <a:srgbClr val="00B050"/>
                </a:solidFill>
              </a:rPr>
              <a:t>Unlocking Dharmic Traditions</a:t>
            </a:r>
            <a:endParaRPr lang="en-GB" altLang="en-US" dirty="0" smtClean="0"/>
          </a:p>
        </p:txBody>
      </p:sp>
      <p:sp>
        <p:nvSpPr>
          <p:cNvPr id="6147" name="Content Placeholder 2"/>
          <p:cNvSpPr>
            <a:spLocks noGrp="1"/>
          </p:cNvSpPr>
          <p:nvPr>
            <p:ph idx="1"/>
          </p:nvPr>
        </p:nvSpPr>
        <p:spPr>
          <a:xfrm>
            <a:off x="467544" y="3645024"/>
            <a:ext cx="8291264" cy="3024336"/>
          </a:xfrm>
        </p:spPr>
        <p:txBody>
          <a:bodyPr>
            <a:normAutofit/>
          </a:bodyPr>
          <a:lstStyle/>
          <a:p>
            <a:pPr marL="0" indent="0">
              <a:buNone/>
            </a:pPr>
            <a:r>
              <a:rPr lang="en-GB" altLang="en-US" dirty="0" smtClean="0">
                <a:solidFill>
                  <a:srgbClr val="0070C0"/>
                </a:solidFill>
              </a:rPr>
              <a:t>The Indian/Insider word for ‘religion’ is ‘Dharma’</a:t>
            </a:r>
            <a:endParaRPr lang="en-GB" altLang="en-US" dirty="0"/>
          </a:p>
          <a:p>
            <a:pPr>
              <a:buNone/>
            </a:pPr>
            <a:r>
              <a:rPr lang="en-GB" altLang="en-US" b="1" dirty="0" smtClean="0">
                <a:solidFill>
                  <a:srgbClr val="FF0000"/>
                </a:solidFill>
              </a:rPr>
              <a:t>Buddhism: </a:t>
            </a:r>
            <a:r>
              <a:rPr lang="en-GB" altLang="en-US" b="1" dirty="0" err="1" smtClean="0">
                <a:solidFill>
                  <a:srgbClr val="FF0000"/>
                </a:solidFill>
              </a:rPr>
              <a:t>Dhamma</a:t>
            </a:r>
            <a:r>
              <a:rPr lang="en-GB" altLang="en-US" b="1" dirty="0" smtClean="0">
                <a:solidFill>
                  <a:srgbClr val="FF0000"/>
                </a:solidFill>
              </a:rPr>
              <a:t> (</a:t>
            </a:r>
            <a:r>
              <a:rPr lang="en-GB" altLang="en-US" b="1" dirty="0" err="1" smtClean="0">
                <a:solidFill>
                  <a:srgbClr val="FF0000"/>
                </a:solidFill>
              </a:rPr>
              <a:t>Pali</a:t>
            </a:r>
            <a:r>
              <a:rPr lang="en-GB" altLang="en-US" b="1" dirty="0" smtClean="0">
                <a:solidFill>
                  <a:srgbClr val="FF0000"/>
                </a:solidFill>
              </a:rPr>
              <a:t> Language)</a:t>
            </a:r>
          </a:p>
          <a:p>
            <a:pPr>
              <a:buNone/>
            </a:pPr>
            <a:r>
              <a:rPr lang="en-GB" altLang="en-US" b="1" dirty="0" smtClean="0">
                <a:solidFill>
                  <a:srgbClr val="FF0000"/>
                </a:solidFill>
              </a:rPr>
              <a:t>Sikhism: </a:t>
            </a:r>
            <a:r>
              <a:rPr lang="en-GB" altLang="en-US" b="1" dirty="0" err="1" smtClean="0">
                <a:solidFill>
                  <a:srgbClr val="FF0000"/>
                </a:solidFill>
              </a:rPr>
              <a:t>Dharam</a:t>
            </a:r>
            <a:r>
              <a:rPr lang="en-GB" altLang="en-US" b="1" dirty="0" smtClean="0">
                <a:solidFill>
                  <a:srgbClr val="FF0000"/>
                </a:solidFill>
              </a:rPr>
              <a:t> (Punjabi)</a:t>
            </a:r>
          </a:p>
          <a:p>
            <a:pPr>
              <a:buNone/>
            </a:pPr>
            <a:r>
              <a:rPr lang="en-GB" altLang="en-US" b="1" dirty="0" smtClean="0">
                <a:solidFill>
                  <a:srgbClr val="FF0000"/>
                </a:solidFill>
              </a:rPr>
              <a:t>Jainism: Dharma (Sanskrit)</a:t>
            </a:r>
          </a:p>
          <a:p>
            <a:pPr eaLnBrk="1" hangingPunct="1">
              <a:buFont typeface="Arial" charset="0"/>
              <a:buNone/>
            </a:pPr>
            <a:r>
              <a:rPr lang="en-GB" altLang="en-US" b="1" dirty="0" smtClean="0">
                <a:solidFill>
                  <a:srgbClr val="FF0000"/>
                </a:solidFill>
              </a:rPr>
              <a:t>Hinduism: </a:t>
            </a:r>
            <a:r>
              <a:rPr lang="en-GB" altLang="en-US" b="1" dirty="0" err="1" smtClean="0">
                <a:solidFill>
                  <a:srgbClr val="FF0000"/>
                </a:solidFill>
              </a:rPr>
              <a:t>Sanatan</a:t>
            </a:r>
            <a:r>
              <a:rPr lang="en-GB" altLang="en-US" b="1" dirty="0" smtClean="0">
                <a:solidFill>
                  <a:srgbClr val="FF0000"/>
                </a:solidFill>
              </a:rPr>
              <a:t> Dharma – Umbrella term!</a:t>
            </a:r>
          </a:p>
        </p:txBody>
      </p:sp>
      <p:pic>
        <p:nvPicPr>
          <p:cNvPr id="4" name="Picture 3" descr="Image result for image of banyan tree"/>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67944" y="1268760"/>
            <a:ext cx="4517810" cy="2232248"/>
          </a:xfrm>
          <a:prstGeom prst="rect">
            <a:avLst/>
          </a:prstGeom>
          <a:noFill/>
          <a:ln>
            <a:noFill/>
          </a:ln>
        </p:spPr>
      </p:pic>
      <p:sp>
        <p:nvSpPr>
          <p:cNvPr id="2" name="Rectangle 1"/>
          <p:cNvSpPr/>
          <p:nvPr/>
        </p:nvSpPr>
        <p:spPr>
          <a:xfrm>
            <a:off x="539552" y="1482879"/>
            <a:ext cx="3384376" cy="1200329"/>
          </a:xfrm>
          <a:prstGeom prst="rect">
            <a:avLst/>
          </a:prstGeom>
        </p:spPr>
        <p:txBody>
          <a:bodyPr wrap="square">
            <a:spAutoFit/>
          </a:bodyPr>
          <a:lstStyle/>
          <a:p>
            <a:r>
              <a:rPr lang="en-GB" sz="2400" b="1" dirty="0" smtClean="0"/>
              <a:t>Banyan Tree </a:t>
            </a:r>
          </a:p>
          <a:p>
            <a:r>
              <a:rPr lang="en-GB" sz="2400" b="1" dirty="0" smtClean="0"/>
              <a:t>Ancient, </a:t>
            </a:r>
          </a:p>
          <a:p>
            <a:r>
              <a:rPr lang="en-GB" sz="2400" b="1" dirty="0" smtClean="0"/>
              <a:t>multiple root systems, </a:t>
            </a:r>
            <a:endParaRPr lang="en-GB" sz="2400" dirty="0"/>
          </a:p>
        </p:txBody>
      </p:sp>
    </p:spTree>
    <p:extLst>
      <p:ext uri="{BB962C8B-B14F-4D97-AF65-F5344CB8AC3E}">
        <p14:creationId xmlns:p14="http://schemas.microsoft.com/office/powerpoint/2010/main" xmlns="" val="32446052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a:bodyPr>
          <a:lstStyle/>
          <a:p>
            <a:r>
              <a:rPr lang="en-GB" b="1" i="1" dirty="0" smtClean="0">
                <a:solidFill>
                  <a:srgbClr val="00B050"/>
                </a:solidFill>
              </a:rPr>
              <a:t>Unlocking Dharmic Traditions</a:t>
            </a:r>
            <a:endParaRPr lang="en-GB" altLang="en-US" dirty="0" smtClean="0"/>
          </a:p>
        </p:txBody>
      </p:sp>
      <p:sp>
        <p:nvSpPr>
          <p:cNvPr id="6147" name="Content Placeholder 2"/>
          <p:cNvSpPr>
            <a:spLocks noGrp="1"/>
          </p:cNvSpPr>
          <p:nvPr>
            <p:ph idx="1"/>
          </p:nvPr>
        </p:nvSpPr>
        <p:spPr>
          <a:xfrm>
            <a:off x="539552" y="3717032"/>
            <a:ext cx="8147248" cy="2520280"/>
          </a:xfrm>
        </p:spPr>
        <p:txBody>
          <a:bodyPr>
            <a:normAutofit fontScale="92500" lnSpcReduction="10000"/>
          </a:bodyPr>
          <a:lstStyle/>
          <a:p>
            <a:pPr marL="0" indent="0">
              <a:buNone/>
            </a:pPr>
            <a:r>
              <a:rPr lang="en-GB" altLang="en-US" dirty="0" smtClean="0">
                <a:solidFill>
                  <a:srgbClr val="0070C0"/>
                </a:solidFill>
              </a:rPr>
              <a:t>The Indian/Insider word for ‘religion’ is ‘Dharma’</a:t>
            </a:r>
            <a:endParaRPr lang="en-GB" altLang="en-US" dirty="0" smtClean="0"/>
          </a:p>
          <a:p>
            <a:pPr eaLnBrk="1" hangingPunct="1"/>
            <a:r>
              <a:rPr lang="en-GB" altLang="en-US" dirty="0" smtClean="0"/>
              <a:t>Rather than a </a:t>
            </a:r>
            <a:r>
              <a:rPr lang="en-GB" altLang="en-US" b="1" dirty="0" smtClean="0"/>
              <a:t>belief</a:t>
            </a:r>
            <a:r>
              <a:rPr lang="en-GB" altLang="en-US" dirty="0" smtClean="0"/>
              <a:t> system it is a way of </a:t>
            </a:r>
            <a:r>
              <a:rPr lang="en-GB" altLang="en-US" b="1" dirty="0" smtClean="0">
                <a:solidFill>
                  <a:srgbClr val="00B050"/>
                </a:solidFill>
              </a:rPr>
              <a:t>Being</a:t>
            </a:r>
            <a:r>
              <a:rPr lang="en-GB" altLang="en-US" b="1" dirty="0" smtClean="0"/>
              <a:t>,</a:t>
            </a:r>
            <a:r>
              <a:rPr lang="en-GB" altLang="en-US" b="1" dirty="0" smtClean="0">
                <a:solidFill>
                  <a:srgbClr val="FF0000"/>
                </a:solidFill>
              </a:rPr>
              <a:t> </a:t>
            </a:r>
            <a:r>
              <a:rPr lang="en-GB" altLang="en-US" b="1" dirty="0" smtClean="0">
                <a:solidFill>
                  <a:srgbClr val="00B050"/>
                </a:solidFill>
              </a:rPr>
              <a:t>Behaving </a:t>
            </a:r>
            <a:r>
              <a:rPr lang="en-GB" altLang="en-US" dirty="0" smtClean="0"/>
              <a:t>and</a:t>
            </a:r>
            <a:r>
              <a:rPr lang="en-GB" altLang="en-US" b="1" dirty="0" smtClean="0">
                <a:solidFill>
                  <a:srgbClr val="00B050"/>
                </a:solidFill>
              </a:rPr>
              <a:t> Becoming</a:t>
            </a:r>
          </a:p>
          <a:p>
            <a:pPr marL="0" indent="0">
              <a:buNone/>
            </a:pPr>
            <a:r>
              <a:rPr lang="en-GB" altLang="en-US" dirty="0" smtClean="0">
                <a:solidFill>
                  <a:srgbClr val="0070C0"/>
                </a:solidFill>
              </a:rPr>
              <a:t>What matters is not </a:t>
            </a:r>
            <a:r>
              <a:rPr lang="en-GB" altLang="en-US" b="1" dirty="0" smtClean="0">
                <a:solidFill>
                  <a:srgbClr val="0070C0"/>
                </a:solidFill>
              </a:rPr>
              <a:t>what</a:t>
            </a:r>
            <a:r>
              <a:rPr lang="en-GB" altLang="en-US" dirty="0" smtClean="0">
                <a:solidFill>
                  <a:srgbClr val="0070C0"/>
                </a:solidFill>
              </a:rPr>
              <a:t> you believe but </a:t>
            </a:r>
            <a:r>
              <a:rPr lang="en-GB" altLang="en-US" b="1" dirty="0" smtClean="0">
                <a:solidFill>
                  <a:srgbClr val="0070C0"/>
                </a:solidFill>
              </a:rPr>
              <a:t>how</a:t>
            </a:r>
            <a:r>
              <a:rPr lang="en-GB" altLang="en-US" dirty="0" smtClean="0">
                <a:solidFill>
                  <a:srgbClr val="0070C0"/>
                </a:solidFill>
              </a:rPr>
              <a:t> you </a:t>
            </a:r>
            <a:r>
              <a:rPr lang="en-GB" altLang="en-US" b="1" dirty="0" smtClean="0">
                <a:solidFill>
                  <a:srgbClr val="0070C0"/>
                </a:solidFill>
              </a:rPr>
              <a:t>experience &amp; treat</a:t>
            </a:r>
            <a:r>
              <a:rPr lang="en-GB" altLang="en-US" dirty="0" smtClean="0">
                <a:solidFill>
                  <a:srgbClr val="0070C0"/>
                </a:solidFill>
              </a:rPr>
              <a:t> life </a:t>
            </a:r>
            <a:r>
              <a:rPr lang="en-GB" altLang="en-US" b="1" dirty="0" smtClean="0">
                <a:solidFill>
                  <a:srgbClr val="FF0000"/>
                </a:solidFill>
              </a:rPr>
              <a:t>today</a:t>
            </a:r>
            <a:r>
              <a:rPr lang="en-GB" altLang="en-US" dirty="0" smtClean="0">
                <a:solidFill>
                  <a:srgbClr val="0070C0"/>
                </a:solidFill>
              </a:rPr>
              <a:t> and evolve.</a:t>
            </a:r>
            <a:endParaRPr lang="en-GB" altLang="en-US" dirty="0" smtClean="0"/>
          </a:p>
          <a:p>
            <a:pPr eaLnBrk="1" hangingPunct="1">
              <a:buFont typeface="Arial" charset="0"/>
              <a:buNone/>
            </a:pPr>
            <a:endParaRPr lang="en-GB" altLang="en-US" b="1" dirty="0" smtClean="0">
              <a:solidFill>
                <a:srgbClr val="FF0000"/>
              </a:solidFill>
            </a:endParaRPr>
          </a:p>
        </p:txBody>
      </p:sp>
      <p:pic>
        <p:nvPicPr>
          <p:cNvPr id="4" name="Picture 3" descr="Image result for image of banyan tree"/>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67944" y="1268760"/>
            <a:ext cx="4517810" cy="2232248"/>
          </a:xfrm>
          <a:prstGeom prst="rect">
            <a:avLst/>
          </a:prstGeom>
          <a:noFill/>
          <a:ln>
            <a:noFill/>
          </a:ln>
        </p:spPr>
      </p:pic>
      <p:sp>
        <p:nvSpPr>
          <p:cNvPr id="2" name="Rectangle 1"/>
          <p:cNvSpPr/>
          <p:nvPr/>
        </p:nvSpPr>
        <p:spPr>
          <a:xfrm>
            <a:off x="539552" y="1482879"/>
            <a:ext cx="3384376" cy="1200329"/>
          </a:xfrm>
          <a:prstGeom prst="rect">
            <a:avLst/>
          </a:prstGeom>
        </p:spPr>
        <p:txBody>
          <a:bodyPr wrap="square">
            <a:spAutoFit/>
          </a:bodyPr>
          <a:lstStyle/>
          <a:p>
            <a:r>
              <a:rPr lang="en-GB" sz="2400" b="1" dirty="0" smtClean="0"/>
              <a:t>Banyan Tree </a:t>
            </a:r>
          </a:p>
          <a:p>
            <a:r>
              <a:rPr lang="en-GB" sz="2400" b="1" dirty="0" smtClean="0"/>
              <a:t>Ancient, </a:t>
            </a:r>
          </a:p>
          <a:p>
            <a:r>
              <a:rPr lang="en-GB" sz="2400" b="1" dirty="0" smtClean="0"/>
              <a:t>multiple root systems, </a:t>
            </a:r>
            <a:endParaRPr lang="en-GB" sz="2400" dirty="0"/>
          </a:p>
        </p:txBody>
      </p:sp>
    </p:spTree>
    <p:extLst>
      <p:ext uri="{BB962C8B-B14F-4D97-AF65-F5344CB8AC3E}">
        <p14:creationId xmlns:p14="http://schemas.microsoft.com/office/powerpoint/2010/main" xmlns="" val="32446052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a:bodyPr>
          <a:lstStyle/>
          <a:p>
            <a:r>
              <a:rPr lang="en-GB" b="1" i="1" dirty="0" smtClean="0">
                <a:solidFill>
                  <a:srgbClr val="00B050"/>
                </a:solidFill>
              </a:rPr>
              <a:t>Unlocking Dharmic Traditions</a:t>
            </a:r>
            <a:endParaRPr lang="en-GB" altLang="en-US" dirty="0" smtClean="0"/>
          </a:p>
        </p:txBody>
      </p:sp>
      <p:sp>
        <p:nvSpPr>
          <p:cNvPr id="6147" name="Content Placeholder 2"/>
          <p:cNvSpPr>
            <a:spLocks noGrp="1"/>
          </p:cNvSpPr>
          <p:nvPr>
            <p:ph idx="1"/>
          </p:nvPr>
        </p:nvSpPr>
        <p:spPr>
          <a:xfrm>
            <a:off x="395536" y="3429000"/>
            <a:ext cx="8291264" cy="3024336"/>
          </a:xfrm>
        </p:spPr>
        <p:txBody>
          <a:bodyPr>
            <a:normAutofit/>
          </a:bodyPr>
          <a:lstStyle/>
          <a:p>
            <a:pPr marL="0" indent="0">
              <a:buNone/>
            </a:pPr>
            <a:r>
              <a:rPr lang="en-GB" altLang="en-US" dirty="0" smtClean="0">
                <a:solidFill>
                  <a:srgbClr val="0070C0"/>
                </a:solidFill>
              </a:rPr>
              <a:t>The Indian/Insider word for ‘religion’ is ‘Dharma’</a:t>
            </a:r>
          </a:p>
          <a:p>
            <a:pPr marL="0" indent="0"/>
            <a:r>
              <a:rPr lang="en-GB" altLang="en-US" dirty="0" smtClean="0"/>
              <a:t>Teacher/Guru, Philosophy, Principles &amp; Practices</a:t>
            </a:r>
          </a:p>
          <a:p>
            <a:pPr marL="0" indent="0"/>
            <a:r>
              <a:rPr lang="en-GB" altLang="en-US" dirty="0" smtClean="0"/>
              <a:t>Examine some </a:t>
            </a:r>
            <a:r>
              <a:rPr lang="en-GB" altLang="en-US" b="1" dirty="0" smtClean="0"/>
              <a:t>key</a:t>
            </a:r>
            <a:r>
              <a:rPr lang="en-GB" altLang="en-US" dirty="0" smtClean="0"/>
              <a:t> features of a specific Dharma</a:t>
            </a:r>
          </a:p>
          <a:p>
            <a:pPr marL="0" indent="0"/>
            <a:r>
              <a:rPr lang="en-GB" altLang="en-US" dirty="0" smtClean="0"/>
              <a:t>Key Concepts across </a:t>
            </a:r>
            <a:r>
              <a:rPr lang="en-GB" altLang="en-US" dirty="0" err="1" smtClean="0"/>
              <a:t>Dharmas</a:t>
            </a:r>
            <a:endParaRPr lang="en-GB" altLang="en-US" dirty="0" smtClean="0"/>
          </a:p>
          <a:p>
            <a:pPr marL="0" indent="0"/>
            <a:r>
              <a:rPr lang="en-GB" altLang="en-US" dirty="0" smtClean="0"/>
              <a:t>Closer look at the word </a:t>
            </a:r>
            <a:r>
              <a:rPr lang="en-GB" altLang="en-US" b="1" dirty="0" smtClean="0"/>
              <a:t>Dharma</a:t>
            </a:r>
          </a:p>
        </p:txBody>
      </p:sp>
      <p:pic>
        <p:nvPicPr>
          <p:cNvPr id="4" name="Picture 3" descr="Image result for image of banyan tree"/>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83968" y="1268760"/>
            <a:ext cx="4301786" cy="2016224"/>
          </a:xfrm>
          <a:prstGeom prst="rect">
            <a:avLst/>
          </a:prstGeom>
          <a:noFill/>
          <a:ln>
            <a:noFill/>
          </a:ln>
        </p:spPr>
      </p:pic>
      <p:sp>
        <p:nvSpPr>
          <p:cNvPr id="2" name="Rectangle 1"/>
          <p:cNvSpPr/>
          <p:nvPr/>
        </p:nvSpPr>
        <p:spPr>
          <a:xfrm>
            <a:off x="467544" y="1482879"/>
            <a:ext cx="3456384" cy="1200329"/>
          </a:xfrm>
          <a:prstGeom prst="rect">
            <a:avLst/>
          </a:prstGeom>
        </p:spPr>
        <p:txBody>
          <a:bodyPr wrap="square">
            <a:spAutoFit/>
          </a:bodyPr>
          <a:lstStyle/>
          <a:p>
            <a:r>
              <a:rPr lang="en-GB" sz="2400" b="1" dirty="0" smtClean="0"/>
              <a:t>Banyan Tree </a:t>
            </a:r>
          </a:p>
          <a:p>
            <a:r>
              <a:rPr lang="en-GB" sz="2400" b="1" dirty="0" smtClean="0"/>
              <a:t>Ancient, </a:t>
            </a:r>
          </a:p>
          <a:p>
            <a:r>
              <a:rPr lang="en-GB" sz="2400" b="1" dirty="0" smtClean="0"/>
              <a:t>multiple root systems, </a:t>
            </a:r>
            <a:endParaRPr lang="en-GB" sz="2400" dirty="0"/>
          </a:p>
        </p:txBody>
      </p:sp>
    </p:spTree>
    <p:extLst>
      <p:ext uri="{BB962C8B-B14F-4D97-AF65-F5344CB8AC3E}">
        <p14:creationId xmlns:p14="http://schemas.microsoft.com/office/powerpoint/2010/main" xmlns="" val="32446052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51520" y="6021388"/>
            <a:ext cx="8892480" cy="575964"/>
          </a:xfrm>
        </p:spPr>
        <p:txBody>
          <a:bodyPr>
            <a:normAutofit fontScale="90000"/>
          </a:bodyPr>
          <a:lstStyle/>
          <a:p>
            <a:pPr eaLnBrk="1" hangingPunct="1"/>
            <a:r>
              <a:rPr lang="en-GB" altLang="en-US" sz="2800" dirty="0" smtClean="0"/>
              <a:t>Dharma= Philosophy, Principles  &amp; Practice (Disciplines-slider)</a:t>
            </a:r>
          </a:p>
        </p:txBody>
      </p:sp>
      <p:sp>
        <p:nvSpPr>
          <p:cNvPr id="10243" name="Picture Placeholder 2"/>
          <p:cNvSpPr>
            <a:spLocks noGrp="1" noTextEdit="1"/>
          </p:cNvSpPr>
          <p:nvPr>
            <p:ph type="pic" idx="1"/>
          </p:nvPr>
        </p:nvSpPr>
        <p:spPr>
          <a:xfrm>
            <a:off x="755650" y="620713"/>
            <a:ext cx="7632700" cy="5408612"/>
          </a:xfrm>
        </p:spPr>
      </p:sp>
      <p:sp>
        <p:nvSpPr>
          <p:cNvPr id="6" name="Rectangle 5"/>
          <p:cNvSpPr/>
          <p:nvPr/>
        </p:nvSpPr>
        <p:spPr>
          <a:xfrm>
            <a:off x="1908175" y="3789363"/>
            <a:ext cx="4319588" cy="8636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4400" dirty="0" smtClean="0">
                <a:solidFill>
                  <a:schemeClr val="tx1"/>
                </a:solidFill>
              </a:rPr>
              <a:t>Practice</a:t>
            </a:r>
            <a:endParaRPr lang="en-GB" sz="4400" dirty="0">
              <a:solidFill>
                <a:schemeClr val="tx1"/>
              </a:solidFill>
            </a:endParaRPr>
          </a:p>
        </p:txBody>
      </p:sp>
      <p:cxnSp>
        <p:nvCxnSpPr>
          <p:cNvPr id="7" name="Straight Arrow Connector 6"/>
          <p:cNvCxnSpPr/>
          <p:nvPr/>
        </p:nvCxnSpPr>
        <p:spPr>
          <a:xfrm>
            <a:off x="3490913" y="3068638"/>
            <a:ext cx="215900" cy="7207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851275" y="3068638"/>
            <a:ext cx="215900" cy="7207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211638" y="3068638"/>
            <a:ext cx="215900" cy="7207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570413" y="3068638"/>
            <a:ext cx="215900" cy="7207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43213" y="1772816"/>
            <a:ext cx="2871787" cy="128788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4400" dirty="0" smtClean="0">
                <a:solidFill>
                  <a:schemeClr val="tx1"/>
                </a:solidFill>
              </a:rPr>
              <a:t>Philosophy/Principles</a:t>
            </a:r>
            <a:endParaRPr lang="en-GB" sz="4400" dirty="0">
              <a:solidFill>
                <a:schemeClr val="tx1"/>
              </a:solidFill>
            </a:endParaRPr>
          </a:p>
        </p:txBody>
      </p:sp>
      <p:sp>
        <p:nvSpPr>
          <p:cNvPr id="13" name="Rectangle 12"/>
          <p:cNvSpPr/>
          <p:nvPr/>
        </p:nvSpPr>
        <p:spPr>
          <a:xfrm>
            <a:off x="755650" y="620713"/>
            <a:ext cx="7632700" cy="8556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4400" i="1" dirty="0" smtClean="0">
                <a:solidFill>
                  <a:schemeClr val="tx1"/>
                </a:solidFill>
              </a:rPr>
              <a:t>Divine (Life positive) </a:t>
            </a:r>
            <a:r>
              <a:rPr lang="en-GB" sz="4400" i="1" dirty="0">
                <a:solidFill>
                  <a:schemeClr val="tx1"/>
                </a:solidFill>
              </a:rPr>
              <a:t>Truth</a:t>
            </a:r>
          </a:p>
        </p:txBody>
      </p:sp>
      <p:sp>
        <p:nvSpPr>
          <p:cNvPr id="14" name="Rectangle 13"/>
          <p:cNvSpPr/>
          <p:nvPr/>
        </p:nvSpPr>
        <p:spPr>
          <a:xfrm>
            <a:off x="755650" y="5157788"/>
            <a:ext cx="7632700" cy="85566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4400" i="1" dirty="0">
                <a:solidFill>
                  <a:schemeClr val="tx1"/>
                </a:solidFill>
              </a:rPr>
              <a:t>Immediate Human Needs</a:t>
            </a:r>
          </a:p>
        </p:txBody>
      </p:sp>
      <p:sp>
        <p:nvSpPr>
          <p:cNvPr id="16" name="Title 1"/>
          <p:cNvSpPr txBox="1">
            <a:spLocks/>
          </p:cNvSpPr>
          <p:nvPr/>
        </p:nvSpPr>
        <p:spPr bwMode="auto">
          <a:xfrm>
            <a:off x="1042988" y="1773238"/>
            <a:ext cx="1296987" cy="863600"/>
          </a:xfrm>
          <a:prstGeom prst="rect">
            <a:avLst/>
          </a:prstGeom>
          <a:noFill/>
          <a:ln w="9525">
            <a:solidFill>
              <a:schemeClr val="accent1"/>
            </a:solidFill>
            <a:miter lim="800000"/>
            <a:headEnd/>
            <a:tailEnd/>
          </a:ln>
        </p:spPr>
        <p:txBody>
          <a:bodyPr anchor="ctr"/>
          <a:lstStyle/>
          <a:p>
            <a:pPr algn="ctr" eaLnBrk="0" fontAlgn="auto" hangingPunct="0">
              <a:spcBef>
                <a:spcPts val="0"/>
              </a:spcBef>
              <a:spcAft>
                <a:spcPts val="0"/>
              </a:spcAft>
              <a:defRPr/>
            </a:pPr>
            <a:r>
              <a:rPr lang="en-GB" sz="2000" dirty="0">
                <a:solidFill>
                  <a:srgbClr val="0070C0"/>
                </a:solidFill>
                <a:latin typeface="+mj-lt"/>
                <a:ea typeface="+mj-ea"/>
                <a:cs typeface="+mj-cs"/>
              </a:rPr>
              <a:t>Avatars  </a:t>
            </a:r>
          </a:p>
          <a:p>
            <a:pPr algn="ctr" eaLnBrk="0" fontAlgn="auto" hangingPunct="0">
              <a:spcBef>
                <a:spcPts val="0"/>
              </a:spcBef>
              <a:spcAft>
                <a:spcPts val="0"/>
              </a:spcAft>
              <a:defRPr/>
            </a:pPr>
            <a:r>
              <a:rPr lang="en-GB" sz="2000" dirty="0" err="1">
                <a:solidFill>
                  <a:srgbClr val="0070C0"/>
                </a:solidFill>
                <a:latin typeface="+mj-lt"/>
                <a:ea typeface="+mj-ea"/>
                <a:cs typeface="+mj-cs"/>
              </a:rPr>
              <a:t>eg</a:t>
            </a:r>
            <a:r>
              <a:rPr lang="en-GB" sz="2000" dirty="0">
                <a:solidFill>
                  <a:srgbClr val="0070C0"/>
                </a:solidFill>
                <a:latin typeface="+mj-lt"/>
                <a:ea typeface="+mj-ea"/>
                <a:cs typeface="+mj-cs"/>
              </a:rPr>
              <a:t> Krishna</a:t>
            </a:r>
          </a:p>
        </p:txBody>
      </p:sp>
      <p:sp>
        <p:nvSpPr>
          <p:cNvPr id="21" name="Title 1"/>
          <p:cNvSpPr txBox="1">
            <a:spLocks/>
          </p:cNvSpPr>
          <p:nvPr/>
        </p:nvSpPr>
        <p:spPr bwMode="auto">
          <a:xfrm>
            <a:off x="6804025" y="3933825"/>
            <a:ext cx="1439863" cy="863600"/>
          </a:xfrm>
          <a:prstGeom prst="rect">
            <a:avLst/>
          </a:prstGeom>
          <a:noFill/>
          <a:ln w="9525">
            <a:solidFill>
              <a:schemeClr val="accent1"/>
            </a:solidFill>
            <a:miter lim="800000"/>
            <a:headEnd/>
            <a:tailEnd/>
          </a:ln>
        </p:spPr>
        <p:txBody>
          <a:bodyPr anchor="ctr"/>
          <a:lstStyle/>
          <a:p>
            <a:pPr algn="ctr" eaLnBrk="0" fontAlgn="auto" hangingPunct="0">
              <a:spcBef>
                <a:spcPts val="0"/>
              </a:spcBef>
              <a:spcAft>
                <a:spcPts val="0"/>
              </a:spcAft>
              <a:defRPr/>
            </a:pPr>
            <a:r>
              <a:rPr lang="en-GB" sz="2000" b="1" dirty="0">
                <a:solidFill>
                  <a:srgbClr val="0070C0"/>
                </a:solidFill>
                <a:latin typeface="+mj-lt"/>
                <a:ea typeface="+mj-ea"/>
                <a:cs typeface="+mj-cs"/>
              </a:rPr>
              <a:t>Community</a:t>
            </a:r>
            <a:r>
              <a:rPr lang="en-GB" sz="2000" dirty="0">
                <a:solidFill>
                  <a:srgbClr val="0070C0"/>
                </a:solidFill>
                <a:latin typeface="+mj-lt"/>
                <a:ea typeface="+mj-ea"/>
                <a:cs typeface="+mj-cs"/>
              </a:rPr>
              <a:t> Leaders </a:t>
            </a:r>
            <a:r>
              <a:rPr lang="en-GB" sz="2000" dirty="0" err="1">
                <a:solidFill>
                  <a:srgbClr val="0070C0"/>
                </a:solidFill>
                <a:latin typeface="+mj-lt"/>
                <a:ea typeface="+mj-ea"/>
                <a:cs typeface="+mj-cs"/>
              </a:rPr>
              <a:t>eg</a:t>
            </a:r>
            <a:r>
              <a:rPr lang="en-GB" sz="2000" dirty="0">
                <a:solidFill>
                  <a:srgbClr val="0070C0"/>
                </a:solidFill>
                <a:latin typeface="+mj-lt"/>
                <a:ea typeface="+mj-ea"/>
                <a:cs typeface="+mj-cs"/>
              </a:rPr>
              <a:t> </a:t>
            </a:r>
            <a:r>
              <a:rPr lang="en-GB" sz="2000" dirty="0" smtClean="0">
                <a:solidFill>
                  <a:srgbClr val="0070C0"/>
                </a:solidFill>
                <a:latin typeface="+mj-lt"/>
                <a:ea typeface="+mj-ea"/>
                <a:cs typeface="+mj-cs"/>
              </a:rPr>
              <a:t>Priests</a:t>
            </a:r>
            <a:endParaRPr lang="en-GB" sz="2000" dirty="0">
              <a:solidFill>
                <a:srgbClr val="0070C0"/>
              </a:solidFill>
              <a:latin typeface="+mj-lt"/>
              <a:ea typeface="+mj-ea"/>
              <a:cs typeface="+mj-cs"/>
            </a:endParaRPr>
          </a:p>
        </p:txBody>
      </p:sp>
      <p:cxnSp>
        <p:nvCxnSpPr>
          <p:cNvPr id="25" name="Straight Arrow Connector 24"/>
          <p:cNvCxnSpPr/>
          <p:nvPr/>
        </p:nvCxnSpPr>
        <p:spPr>
          <a:xfrm>
            <a:off x="3851275" y="4652963"/>
            <a:ext cx="144463" cy="5048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hape 37"/>
          <p:cNvCxnSpPr>
            <a:endCxn id="6" idx="1"/>
          </p:cNvCxnSpPr>
          <p:nvPr/>
        </p:nvCxnSpPr>
        <p:spPr>
          <a:xfrm rot="16200000" flipH="1">
            <a:off x="71438" y="2384425"/>
            <a:ext cx="2736850" cy="936625"/>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hape 41"/>
          <p:cNvCxnSpPr/>
          <p:nvPr/>
        </p:nvCxnSpPr>
        <p:spPr>
          <a:xfrm rot="16200000" flipV="1">
            <a:off x="5223669" y="3066256"/>
            <a:ext cx="1227138" cy="225425"/>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Shape 48"/>
          <p:cNvCxnSpPr>
            <a:endCxn id="6" idx="3"/>
          </p:cNvCxnSpPr>
          <p:nvPr/>
        </p:nvCxnSpPr>
        <p:spPr>
          <a:xfrm rot="16200000" flipV="1">
            <a:off x="5975350" y="4473576"/>
            <a:ext cx="936625" cy="43180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50" name="Title 1"/>
          <p:cNvSpPr txBox="1">
            <a:spLocks/>
          </p:cNvSpPr>
          <p:nvPr/>
        </p:nvSpPr>
        <p:spPr bwMode="auto">
          <a:xfrm>
            <a:off x="6443663" y="2852738"/>
            <a:ext cx="1657350" cy="863600"/>
          </a:xfrm>
          <a:prstGeom prst="rect">
            <a:avLst/>
          </a:prstGeom>
          <a:noFill/>
          <a:ln w="9525">
            <a:solidFill>
              <a:schemeClr val="accent1"/>
            </a:solidFill>
            <a:miter lim="800000"/>
            <a:headEnd/>
            <a:tailEnd/>
          </a:ln>
        </p:spPr>
        <p:txBody>
          <a:bodyPr anchor="ctr"/>
          <a:lstStyle/>
          <a:p>
            <a:pPr algn="ctr" eaLnBrk="0" fontAlgn="auto" hangingPunct="0">
              <a:spcBef>
                <a:spcPts val="0"/>
              </a:spcBef>
              <a:spcAft>
                <a:spcPts val="0"/>
              </a:spcAft>
              <a:defRPr/>
            </a:pPr>
            <a:r>
              <a:rPr lang="en-GB" sz="2000" dirty="0">
                <a:solidFill>
                  <a:srgbClr val="0070C0"/>
                </a:solidFill>
                <a:latin typeface="+mj-lt"/>
                <a:ea typeface="+mj-ea"/>
                <a:cs typeface="+mj-cs"/>
              </a:rPr>
              <a:t>Faith Leaders </a:t>
            </a:r>
            <a:r>
              <a:rPr lang="en-GB" sz="2000" dirty="0" smtClean="0">
                <a:solidFill>
                  <a:srgbClr val="0070C0"/>
                </a:solidFill>
                <a:latin typeface="+mj-lt"/>
                <a:ea typeface="+mj-ea"/>
                <a:cs typeface="+mj-cs"/>
              </a:rPr>
              <a:t>Swamis</a:t>
            </a:r>
            <a:endParaRPr lang="en-GB" sz="2000" dirty="0">
              <a:solidFill>
                <a:srgbClr val="0070C0"/>
              </a:solidFill>
              <a:latin typeface="+mj-lt"/>
              <a:ea typeface="+mj-ea"/>
              <a:cs typeface="+mj-cs"/>
            </a:endParaRPr>
          </a:p>
        </p:txBody>
      </p:sp>
      <p:sp>
        <p:nvSpPr>
          <p:cNvPr id="51" name="Title 1"/>
          <p:cNvSpPr txBox="1">
            <a:spLocks/>
          </p:cNvSpPr>
          <p:nvPr/>
        </p:nvSpPr>
        <p:spPr bwMode="auto">
          <a:xfrm>
            <a:off x="755576" y="2852738"/>
            <a:ext cx="2088232" cy="863600"/>
          </a:xfrm>
          <a:prstGeom prst="rect">
            <a:avLst/>
          </a:prstGeom>
          <a:noFill/>
          <a:ln w="9525">
            <a:solidFill>
              <a:schemeClr val="accent1"/>
            </a:solidFill>
            <a:miter lim="800000"/>
            <a:headEnd/>
            <a:tailEnd/>
          </a:ln>
        </p:spPr>
        <p:txBody>
          <a:bodyPr anchor="ctr"/>
          <a:lstStyle/>
          <a:p>
            <a:pPr algn="ctr" eaLnBrk="0" fontAlgn="auto" hangingPunct="0">
              <a:spcBef>
                <a:spcPts val="0"/>
              </a:spcBef>
              <a:spcAft>
                <a:spcPts val="0"/>
              </a:spcAft>
              <a:defRPr/>
            </a:pPr>
            <a:r>
              <a:rPr lang="en-GB" sz="2000" dirty="0" smtClean="0">
                <a:solidFill>
                  <a:srgbClr val="0070C0"/>
                </a:solidFill>
                <a:latin typeface="+mj-lt"/>
                <a:ea typeface="+mj-ea"/>
                <a:cs typeface="+mj-cs"/>
              </a:rPr>
              <a:t>Gurus </a:t>
            </a:r>
            <a:r>
              <a:rPr lang="en-GB" sz="2000" dirty="0" err="1" smtClean="0">
                <a:solidFill>
                  <a:srgbClr val="0070C0"/>
                </a:solidFill>
                <a:latin typeface="+mj-lt"/>
                <a:ea typeface="+mj-ea"/>
                <a:cs typeface="+mj-cs"/>
              </a:rPr>
              <a:t>eg</a:t>
            </a:r>
            <a:r>
              <a:rPr lang="en-GB" sz="2000" dirty="0" smtClean="0">
                <a:solidFill>
                  <a:srgbClr val="0070C0"/>
                </a:solidFill>
                <a:latin typeface="+mj-lt"/>
                <a:ea typeface="+mj-ea"/>
                <a:cs typeface="+mj-cs"/>
              </a:rPr>
              <a:t>  Vivekananda (Deepak Chopra?)</a:t>
            </a:r>
            <a:endParaRPr lang="en-GB" sz="2000" dirty="0">
              <a:solidFill>
                <a:srgbClr val="0070C0"/>
              </a:solidFill>
              <a:latin typeface="+mj-lt"/>
              <a:ea typeface="+mj-ea"/>
              <a:cs typeface="+mj-cs"/>
            </a:endParaRPr>
          </a:p>
        </p:txBody>
      </p:sp>
      <p:cxnSp>
        <p:nvCxnSpPr>
          <p:cNvPr id="53" name="Shape 52"/>
          <p:cNvCxnSpPr>
            <a:endCxn id="12" idx="1"/>
          </p:cNvCxnSpPr>
          <p:nvPr/>
        </p:nvCxnSpPr>
        <p:spPr>
          <a:xfrm rot="16200000" flipH="1">
            <a:off x="2233321" y="1806866"/>
            <a:ext cx="932446" cy="28733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23528" y="0"/>
            <a:ext cx="7704856" cy="1008112"/>
          </a:xfrm>
        </p:spPr>
        <p:txBody>
          <a:bodyPr>
            <a:normAutofit fontScale="90000"/>
          </a:bodyPr>
          <a:lstStyle/>
          <a:p>
            <a:r>
              <a:rPr lang="en-GB" sz="6000" b="1" i="1" dirty="0" smtClean="0">
                <a:solidFill>
                  <a:srgbClr val="00B050"/>
                </a:solidFill>
              </a:rPr>
              <a:t>Understanding </a:t>
            </a:r>
            <a:r>
              <a:rPr lang="en-GB" sz="6000" b="1" i="1" dirty="0" err="1" smtClean="0">
                <a:solidFill>
                  <a:srgbClr val="00B050"/>
                </a:solidFill>
              </a:rPr>
              <a:t>Dharmas</a:t>
            </a:r>
            <a:endParaRPr lang="en-GB" b="1" dirty="0" smtClean="0">
              <a:solidFill>
                <a:srgbClr val="FF0000"/>
              </a:solidFill>
            </a:endParaRPr>
          </a:p>
        </p:txBody>
      </p:sp>
      <p:sp>
        <p:nvSpPr>
          <p:cNvPr id="12291" name="TextBox 3"/>
          <p:cNvSpPr txBox="1">
            <a:spLocks noChangeArrowheads="1"/>
          </p:cNvSpPr>
          <p:nvPr/>
        </p:nvSpPr>
        <p:spPr bwMode="auto">
          <a:xfrm>
            <a:off x="0" y="908720"/>
            <a:ext cx="9526390" cy="5940088"/>
          </a:xfrm>
          <a:prstGeom prst="rect">
            <a:avLst/>
          </a:prstGeom>
          <a:noFill/>
          <a:ln w="9525">
            <a:noFill/>
            <a:miter lim="800000"/>
            <a:headEnd/>
            <a:tailEnd/>
          </a:ln>
        </p:spPr>
        <p:txBody>
          <a:bodyPr wrap="none">
            <a:spAutoFit/>
          </a:bodyPr>
          <a:lstStyle/>
          <a:p>
            <a:pPr marL="276225" lvl="1"/>
            <a:r>
              <a:rPr lang="en-GB" sz="2400" dirty="0" smtClean="0"/>
              <a:t>Hinduism can be understood on two simultaneous levels:</a:t>
            </a:r>
            <a:endParaRPr lang="en-GB" sz="2400" dirty="0"/>
          </a:p>
          <a:p>
            <a:endParaRPr lang="en-GB" sz="1100" dirty="0" smtClean="0"/>
          </a:p>
          <a:p>
            <a:r>
              <a:rPr lang="en-GB" sz="2400" dirty="0"/>
              <a:t>	</a:t>
            </a:r>
            <a:r>
              <a:rPr lang="en-GB" sz="2400" b="1" dirty="0" smtClean="0">
                <a:solidFill>
                  <a:srgbClr val="0070C0"/>
                </a:solidFill>
              </a:rPr>
              <a:t>Philosophy (not Truth Claims) and Self-Development Practices</a:t>
            </a:r>
            <a:r>
              <a:rPr lang="en-GB" sz="2400" b="1" dirty="0" smtClean="0"/>
              <a:t>: </a:t>
            </a:r>
          </a:p>
          <a:p>
            <a:r>
              <a:rPr lang="en-GB" sz="2400" b="1" dirty="0" smtClean="0"/>
              <a:t>	</a:t>
            </a:r>
            <a:r>
              <a:rPr lang="en-GB" sz="2400" b="1" dirty="0" smtClean="0">
                <a:solidFill>
                  <a:srgbClr val="00B050"/>
                </a:solidFill>
              </a:rPr>
              <a:t>Preserved </a:t>
            </a:r>
            <a:r>
              <a:rPr lang="en-GB" sz="2400" b="1" dirty="0" smtClean="0"/>
              <a:t>in Sanskrit Books by Ancient</a:t>
            </a:r>
          </a:p>
          <a:p>
            <a:r>
              <a:rPr lang="en-GB" sz="2400" b="1" dirty="0" smtClean="0"/>
              <a:t>				        </a:t>
            </a:r>
            <a:r>
              <a:rPr lang="en-GB" sz="2400" b="1" dirty="0" err="1" smtClean="0"/>
              <a:t>Rishis</a:t>
            </a:r>
            <a:r>
              <a:rPr lang="en-GB" sz="2400" b="1" dirty="0" smtClean="0"/>
              <a:t> (Seers)</a:t>
            </a:r>
          </a:p>
          <a:p>
            <a:r>
              <a:rPr lang="en-GB" sz="2400" b="1" dirty="0" smtClean="0"/>
              <a:t>				        and </a:t>
            </a:r>
            <a:r>
              <a:rPr lang="en-GB" sz="2400" b="1" dirty="0" err="1" smtClean="0"/>
              <a:t>Rishikas</a:t>
            </a:r>
            <a:endParaRPr lang="en-GB" sz="2400" b="1" dirty="0" smtClean="0"/>
          </a:p>
          <a:p>
            <a:endParaRPr lang="en-GB" sz="2400" b="1" dirty="0" smtClean="0"/>
          </a:p>
          <a:p>
            <a:r>
              <a:rPr lang="en-GB" sz="2400" b="1" dirty="0" smtClean="0"/>
              <a:t>					</a:t>
            </a:r>
            <a:endParaRPr lang="en-GB" sz="2400" b="1" dirty="0"/>
          </a:p>
          <a:p>
            <a:r>
              <a:rPr lang="en-GB" sz="2400" b="1" dirty="0" smtClean="0">
                <a:solidFill>
                  <a:srgbClr val="FF0000"/>
                </a:solidFill>
              </a:rPr>
              <a:t>	Folk </a:t>
            </a:r>
            <a:r>
              <a:rPr lang="en-GB" sz="2400" b="1" dirty="0">
                <a:solidFill>
                  <a:srgbClr val="FF0000"/>
                </a:solidFill>
              </a:rPr>
              <a:t>Culture</a:t>
            </a:r>
            <a:r>
              <a:rPr lang="en-GB" sz="2400" b="1" dirty="0"/>
              <a:t>: </a:t>
            </a:r>
            <a:r>
              <a:rPr lang="en-GB" sz="2400" b="1" dirty="0" smtClean="0"/>
              <a:t>Living the Philosophy (Namaste/Guest </a:t>
            </a:r>
            <a:r>
              <a:rPr lang="en-GB" sz="2400" b="1" dirty="0" err="1" smtClean="0"/>
              <a:t>Reverance</a:t>
            </a:r>
            <a:r>
              <a:rPr lang="en-GB" sz="2400" b="1" dirty="0" smtClean="0"/>
              <a:t>)</a:t>
            </a:r>
          </a:p>
          <a:p>
            <a:r>
              <a:rPr lang="en-GB" sz="2400" b="1" dirty="0" smtClean="0"/>
              <a:t>	</a:t>
            </a:r>
            <a:r>
              <a:rPr lang="en-GB" sz="2400" b="1" dirty="0" smtClean="0">
                <a:solidFill>
                  <a:srgbClr val="FF0000"/>
                </a:solidFill>
              </a:rPr>
              <a:t>Diverse</a:t>
            </a:r>
            <a:r>
              <a:rPr lang="en-GB" sz="2400" b="1" dirty="0" smtClean="0"/>
              <a:t> </a:t>
            </a:r>
            <a:r>
              <a:rPr lang="en-GB" sz="2400" b="1" dirty="0" smtClean="0">
                <a:solidFill>
                  <a:srgbClr val="00B050"/>
                </a:solidFill>
              </a:rPr>
              <a:t>Traditions</a:t>
            </a:r>
            <a:r>
              <a:rPr lang="en-GB" sz="2400" b="1" dirty="0" smtClean="0"/>
              <a:t> </a:t>
            </a:r>
            <a:r>
              <a:rPr lang="en-GB" sz="2400" b="1" dirty="0"/>
              <a:t>learnt in </a:t>
            </a:r>
            <a:r>
              <a:rPr lang="en-GB" sz="2400" b="1" dirty="0" smtClean="0"/>
              <a:t>family communities through </a:t>
            </a:r>
          </a:p>
          <a:p>
            <a:r>
              <a:rPr lang="en-GB" sz="2400" b="1" dirty="0" smtClean="0"/>
              <a:t>					Stories &amp; Festivals</a:t>
            </a:r>
            <a:endParaRPr lang="en-GB" sz="2400" b="1" dirty="0"/>
          </a:p>
          <a:p>
            <a:endParaRPr lang="en-GB" sz="900" dirty="0"/>
          </a:p>
          <a:p>
            <a:endParaRPr lang="en-GB" sz="2400" dirty="0" smtClean="0"/>
          </a:p>
          <a:p>
            <a:endParaRPr lang="en-GB" sz="2400" dirty="0" smtClean="0"/>
          </a:p>
          <a:p>
            <a:endParaRPr lang="en-GB" sz="2400" dirty="0" smtClean="0"/>
          </a:p>
          <a:p>
            <a:r>
              <a:rPr lang="en-GB" sz="2400" dirty="0" smtClean="0"/>
              <a:t>These </a:t>
            </a:r>
            <a:r>
              <a:rPr lang="en-GB" sz="2400" dirty="0"/>
              <a:t>two are blended in </a:t>
            </a:r>
            <a:r>
              <a:rPr lang="en-GB" sz="2400" b="1" dirty="0"/>
              <a:t>varying</a:t>
            </a:r>
            <a:r>
              <a:rPr lang="en-GB" sz="2400" dirty="0"/>
              <a:t> ways across </a:t>
            </a:r>
            <a:r>
              <a:rPr lang="en-GB" sz="2400" dirty="0" smtClean="0">
                <a:solidFill>
                  <a:srgbClr val="0070C0"/>
                </a:solidFill>
              </a:rPr>
              <a:t>India</a:t>
            </a:r>
            <a:r>
              <a:rPr lang="en-GB" sz="2400" dirty="0" smtClean="0"/>
              <a:t>, </a:t>
            </a:r>
          </a:p>
          <a:p>
            <a:r>
              <a:rPr lang="en-GB" sz="2400" dirty="0" smtClean="0"/>
              <a:t>		a country over 12 times the size of Britain</a:t>
            </a:r>
            <a:endParaRPr lang="en-GB" dirty="0"/>
          </a:p>
        </p:txBody>
      </p:sp>
      <p:pic>
        <p:nvPicPr>
          <p:cNvPr id="5" name="Picture 2" descr="http://kids.baps.org/storytime/photo/dadhichi.jpg"/>
          <p:cNvPicPr>
            <a:picLocks noChangeAspect="1" noChangeArrowheads="1"/>
          </p:cNvPicPr>
          <p:nvPr/>
        </p:nvPicPr>
        <p:blipFill>
          <a:blip r:embed="rId3" cstate="print"/>
          <a:srcRect/>
          <a:stretch>
            <a:fillRect/>
          </a:stretch>
        </p:blipFill>
        <p:spPr bwMode="auto">
          <a:xfrm>
            <a:off x="6228184" y="1844824"/>
            <a:ext cx="1150937" cy="1584325"/>
          </a:xfrm>
          <a:prstGeom prst="rect">
            <a:avLst/>
          </a:prstGeom>
          <a:noFill/>
          <a:ln w="9525">
            <a:noFill/>
            <a:miter lim="800000"/>
            <a:headEnd/>
            <a:tailEnd/>
          </a:ln>
        </p:spPr>
      </p:pic>
      <p:pic>
        <p:nvPicPr>
          <p:cNvPr id="6" name="Picture 2" descr="http://t3.gstatic.com/images?q=tbn:ANd9GcTTm0W8DrmyZRJSjdljUz4vxbpqwJ2PbpcoOo40U6Gp74RMVrZuMw"/>
          <p:cNvPicPr>
            <a:picLocks noChangeAspect="1" noChangeArrowheads="1"/>
          </p:cNvPicPr>
          <p:nvPr/>
        </p:nvPicPr>
        <p:blipFill>
          <a:blip r:embed="rId4" cstate="print"/>
          <a:srcRect/>
          <a:stretch>
            <a:fillRect/>
          </a:stretch>
        </p:blipFill>
        <p:spPr bwMode="auto">
          <a:xfrm>
            <a:off x="1802927" y="2294439"/>
            <a:ext cx="2232248" cy="1298348"/>
          </a:xfrm>
          <a:prstGeom prst="rect">
            <a:avLst/>
          </a:prstGeom>
          <a:noFill/>
        </p:spPr>
      </p:pic>
      <p:pic>
        <p:nvPicPr>
          <p:cNvPr id="7" name="Picture 12" descr="http://t3.gstatic.com/images?q=tbn:ANd9GcROCrvqxQqjwWmnmRw1CUpN7OySAxlAUgvHaNSFxUYgmQUsixV6"/>
          <p:cNvPicPr>
            <a:picLocks noChangeAspect="1" noChangeArrowheads="1"/>
          </p:cNvPicPr>
          <p:nvPr/>
        </p:nvPicPr>
        <p:blipFill>
          <a:blip r:embed="rId5" cstate="print"/>
          <a:srcRect/>
          <a:stretch>
            <a:fillRect/>
          </a:stretch>
        </p:blipFill>
        <p:spPr bwMode="auto">
          <a:xfrm>
            <a:off x="179513" y="1412776"/>
            <a:ext cx="734072" cy="648072"/>
          </a:xfrm>
          <a:prstGeom prst="rect">
            <a:avLst/>
          </a:prstGeom>
          <a:noFill/>
        </p:spPr>
      </p:pic>
      <p:pic>
        <p:nvPicPr>
          <p:cNvPr id="9" name="Picture 8" descr="C:\Users\Sahajpal\Documents\Education\Images\Diwali\Diva.jpg"/>
          <p:cNvPicPr/>
          <p:nvPr/>
        </p:nvPicPr>
        <p:blipFill>
          <a:blip r:embed="rId6" cstate="print"/>
          <a:srcRect/>
          <a:stretch>
            <a:fillRect/>
          </a:stretch>
        </p:blipFill>
        <p:spPr bwMode="auto">
          <a:xfrm>
            <a:off x="395536" y="3645024"/>
            <a:ext cx="428625" cy="728246"/>
          </a:xfrm>
          <a:prstGeom prst="rect">
            <a:avLst/>
          </a:prstGeom>
          <a:noFill/>
          <a:ln w="9525">
            <a:noFill/>
            <a:miter lim="800000"/>
            <a:headEnd/>
            <a:tailEnd/>
          </a:ln>
        </p:spPr>
      </p:pic>
      <p:pic>
        <p:nvPicPr>
          <p:cNvPr id="10" name="rg_hi" descr="http://t2.gstatic.com/images?q=tbn:ANd9GcRgQ56bn5QSdsdt3EeRaUf-jzZTmor_-qVGYz4uqSXBHbrqlyD6">
            <a:hlinkClick r:id="rId7"/>
          </p:cNvPr>
          <p:cNvPicPr/>
          <p:nvPr/>
        </p:nvPicPr>
        <p:blipFill>
          <a:blip r:embed="rId8" cstate="print"/>
          <a:srcRect/>
          <a:stretch>
            <a:fillRect/>
          </a:stretch>
        </p:blipFill>
        <p:spPr bwMode="auto">
          <a:xfrm>
            <a:off x="2627784" y="4437112"/>
            <a:ext cx="1656184" cy="1440160"/>
          </a:xfrm>
          <a:prstGeom prst="rect">
            <a:avLst/>
          </a:prstGeom>
          <a:noFill/>
          <a:ln w="9525">
            <a:noFill/>
            <a:miter lim="800000"/>
            <a:headEnd/>
            <a:tailEnd/>
          </a:ln>
        </p:spPr>
      </p:pic>
      <p:pic>
        <p:nvPicPr>
          <p:cNvPr id="11" name="Picture 2" descr="c:\Users\Sahajpal\Pictures\Assembly Dance day\woman rishi.jpg"/>
          <p:cNvPicPr>
            <a:picLocks noChangeAspect="1" noChangeArrowheads="1"/>
          </p:cNvPicPr>
          <p:nvPr/>
        </p:nvPicPr>
        <p:blipFill>
          <a:blip r:embed="rId9" cstate="print"/>
          <a:srcRect/>
          <a:stretch>
            <a:fillRect/>
          </a:stretch>
        </p:blipFill>
        <p:spPr bwMode="auto">
          <a:xfrm>
            <a:off x="7452320" y="1844824"/>
            <a:ext cx="1291448" cy="1584176"/>
          </a:xfrm>
          <a:prstGeom prst="rect">
            <a:avLst/>
          </a:prstGeom>
          <a:noFill/>
        </p:spPr>
      </p:pic>
    </p:spTree>
    <p:extLst>
      <p:ext uri="{BB962C8B-B14F-4D97-AF65-F5344CB8AC3E}">
        <p14:creationId xmlns:p14="http://schemas.microsoft.com/office/powerpoint/2010/main" xmlns="" val="12185100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50825" y="549275"/>
            <a:ext cx="8229600" cy="1143000"/>
          </a:xfrm>
        </p:spPr>
        <p:txBody>
          <a:bodyPr>
            <a:normAutofit fontScale="90000"/>
          </a:bodyPr>
          <a:lstStyle/>
          <a:p>
            <a:pPr eaLnBrk="1" hangingPunct="1"/>
            <a:r>
              <a:rPr lang="en-GB" sz="6000" b="1" dirty="0" smtClean="0">
                <a:solidFill>
                  <a:srgbClr val="00B050"/>
                </a:solidFill>
              </a:rPr>
              <a:t>Dharmic Philosophies</a:t>
            </a:r>
            <a:r>
              <a:rPr lang="en-GB" sz="6000" b="1" dirty="0" smtClean="0">
                <a:solidFill>
                  <a:srgbClr val="FF0000"/>
                </a:solidFill>
              </a:rPr>
              <a:t/>
            </a:r>
            <a:br>
              <a:rPr lang="en-GB" sz="6000" b="1" dirty="0" smtClean="0">
                <a:solidFill>
                  <a:srgbClr val="FF0000"/>
                </a:solidFill>
              </a:rPr>
            </a:br>
            <a:r>
              <a:rPr lang="en-GB" b="1" dirty="0" smtClean="0">
                <a:solidFill>
                  <a:srgbClr val="0070C0"/>
                </a:solidFill>
              </a:rPr>
              <a:t> as Living Traditions</a:t>
            </a:r>
            <a:endParaRPr lang="en-GB" b="1" dirty="0" smtClean="0">
              <a:solidFill>
                <a:srgbClr val="FF0000"/>
              </a:solidFill>
            </a:endParaRPr>
          </a:p>
        </p:txBody>
      </p:sp>
      <p:sp>
        <p:nvSpPr>
          <p:cNvPr id="13315" name="TextBox 3"/>
          <p:cNvSpPr txBox="1">
            <a:spLocks noChangeArrowheads="1"/>
          </p:cNvSpPr>
          <p:nvPr/>
        </p:nvSpPr>
        <p:spPr bwMode="auto">
          <a:xfrm>
            <a:off x="323527" y="1844824"/>
            <a:ext cx="5615587" cy="2831544"/>
          </a:xfrm>
          <a:prstGeom prst="rect">
            <a:avLst/>
          </a:prstGeom>
          <a:noFill/>
          <a:ln w="9525">
            <a:noFill/>
            <a:miter lim="800000"/>
            <a:headEnd/>
            <a:tailEnd/>
          </a:ln>
        </p:spPr>
        <p:txBody>
          <a:bodyPr wrap="square">
            <a:spAutoFit/>
          </a:bodyPr>
          <a:lstStyle/>
          <a:p>
            <a:r>
              <a:rPr lang="en-GB" sz="4000" b="1" dirty="0" smtClean="0"/>
              <a:t>The </a:t>
            </a:r>
            <a:r>
              <a:rPr lang="en-GB" sz="4000" b="1" dirty="0" err="1" smtClean="0"/>
              <a:t>Rishis</a:t>
            </a:r>
            <a:r>
              <a:rPr lang="en-GB" sz="4000" b="1" dirty="0" smtClean="0"/>
              <a:t> used Images, Stories &amp; Games to help explain to lay people (so can we!)</a:t>
            </a:r>
            <a:endParaRPr lang="en-GB" sz="4000" b="1" dirty="0"/>
          </a:p>
          <a:p>
            <a:endParaRPr lang="en-GB" dirty="0"/>
          </a:p>
        </p:txBody>
      </p:sp>
      <p:pic>
        <p:nvPicPr>
          <p:cNvPr id="13317" name="rg_hi" descr="https://encrypted-tbn3.gstatic.com/images?q=tbn:ANd9GcQ4DFqniWuhyRZ-ydm9_7Otra1Rr6uwBgJSDEdMEdS5WH4i4thwQQ">
            <a:hlinkClick r:id="rId3"/>
          </p:cNvPr>
          <p:cNvPicPr>
            <a:picLocks noChangeAspect="1" noChangeArrowheads="1"/>
          </p:cNvPicPr>
          <p:nvPr/>
        </p:nvPicPr>
        <p:blipFill>
          <a:blip r:embed="rId4" cstate="print"/>
          <a:srcRect/>
          <a:stretch>
            <a:fillRect/>
          </a:stretch>
        </p:blipFill>
        <p:spPr bwMode="auto">
          <a:xfrm>
            <a:off x="179512" y="4293096"/>
            <a:ext cx="1823965" cy="2331367"/>
          </a:xfrm>
          <a:prstGeom prst="rect">
            <a:avLst/>
          </a:prstGeom>
          <a:noFill/>
          <a:ln w="9525">
            <a:noFill/>
            <a:miter lim="800000"/>
            <a:headEnd/>
            <a:tailEnd/>
          </a:ln>
        </p:spPr>
      </p:pic>
      <p:pic>
        <p:nvPicPr>
          <p:cNvPr id="7" name="Picture 3" descr="snakes &amp; ladders1.jpg"/>
          <p:cNvPicPr>
            <a:picLocks noChangeAspect="1"/>
          </p:cNvPicPr>
          <p:nvPr/>
        </p:nvPicPr>
        <p:blipFill>
          <a:blip r:embed="rId5" cstate="print"/>
          <a:srcRect/>
          <a:stretch>
            <a:fillRect/>
          </a:stretch>
        </p:blipFill>
        <p:spPr bwMode="auto">
          <a:xfrm>
            <a:off x="2483768" y="3933056"/>
            <a:ext cx="3455347" cy="2591792"/>
          </a:xfrm>
          <a:prstGeom prst="rect">
            <a:avLst/>
          </a:prstGeom>
          <a:noFill/>
          <a:ln w="9525">
            <a:noFill/>
            <a:miter lim="800000"/>
            <a:headEnd/>
            <a:tailEnd/>
          </a:ln>
        </p:spPr>
      </p:pic>
      <p:pic>
        <p:nvPicPr>
          <p:cNvPr id="8" name="Picture 7" descr="Shiva_stops_Ganga_who_is_falling_from_the_sky.jpg"/>
          <p:cNvPicPr>
            <a:picLocks noChangeAspect="1"/>
          </p:cNvPicPr>
          <p:nvPr/>
        </p:nvPicPr>
        <p:blipFill>
          <a:blip r:embed="rId6" cstate="print"/>
          <a:stretch>
            <a:fillRect/>
          </a:stretch>
        </p:blipFill>
        <p:spPr>
          <a:xfrm>
            <a:off x="6084168" y="2348880"/>
            <a:ext cx="2750507" cy="3816424"/>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76672"/>
            <a:ext cx="8280920" cy="1143000"/>
          </a:xfrm>
        </p:spPr>
        <p:txBody>
          <a:bodyPr>
            <a:normAutofit fontScale="90000"/>
          </a:bodyPr>
          <a:lstStyle/>
          <a:p>
            <a:pPr algn="ctr"/>
            <a:r>
              <a:rPr lang="en-GB" sz="4900" b="1" i="1" dirty="0" smtClean="0">
                <a:solidFill>
                  <a:srgbClr val="00B050"/>
                </a:solidFill>
              </a:rPr>
              <a:t>Understanding Hindu ways of ‘Being &amp; Behaving’</a:t>
            </a:r>
            <a:endParaRPr lang="en-GB" sz="6000" b="1" i="1" dirty="0" smtClean="0">
              <a:solidFill>
                <a:srgbClr val="00B050"/>
              </a:solidFill>
            </a:endParaRPr>
          </a:p>
        </p:txBody>
      </p:sp>
      <p:sp>
        <p:nvSpPr>
          <p:cNvPr id="3" name="Content Placeholder 2"/>
          <p:cNvSpPr>
            <a:spLocks noGrp="1"/>
          </p:cNvSpPr>
          <p:nvPr>
            <p:ph sz="quarter" idx="1"/>
          </p:nvPr>
        </p:nvSpPr>
        <p:spPr>
          <a:xfrm>
            <a:off x="323528" y="1772816"/>
            <a:ext cx="8640960" cy="4701136"/>
          </a:xfrm>
        </p:spPr>
        <p:txBody>
          <a:bodyPr>
            <a:normAutofit fontScale="92500"/>
          </a:bodyPr>
          <a:lstStyle/>
          <a:p>
            <a:pPr marL="0" indent="0">
              <a:buNone/>
              <a:defRPr/>
            </a:pPr>
            <a:r>
              <a:rPr lang="en-GB" dirty="0" smtClean="0"/>
              <a:t>Indian Name for ‘Hinduism’ - for this way of </a:t>
            </a:r>
            <a:r>
              <a:rPr lang="en-GB" dirty="0" smtClean="0">
                <a:solidFill>
                  <a:srgbClr val="00B050"/>
                </a:solidFill>
              </a:rPr>
              <a:t>Being:</a:t>
            </a:r>
          </a:p>
          <a:p>
            <a:pPr lvl="1">
              <a:buNone/>
              <a:defRPr/>
            </a:pPr>
            <a:r>
              <a:rPr lang="en-GB" sz="6000" b="1" dirty="0" smtClean="0">
                <a:solidFill>
                  <a:schemeClr val="accent6"/>
                </a:solidFill>
              </a:rPr>
              <a:t>Sanatan Dharma</a:t>
            </a:r>
          </a:p>
          <a:p>
            <a:pPr marL="0" indent="0">
              <a:buNone/>
              <a:defRPr/>
            </a:pPr>
            <a:r>
              <a:rPr lang="en-GB" dirty="0" smtClean="0"/>
              <a:t>Which literally means:</a:t>
            </a:r>
          </a:p>
          <a:p>
            <a:pPr lvl="1">
              <a:buNone/>
              <a:defRPr/>
            </a:pPr>
            <a:r>
              <a:rPr lang="en-GB" sz="4000" dirty="0" smtClean="0">
                <a:solidFill>
                  <a:srgbClr val="7030A0"/>
                </a:solidFill>
              </a:rPr>
              <a:t>The Eternal or Ever-flowing </a:t>
            </a:r>
            <a:r>
              <a:rPr lang="en-GB" sz="4000" dirty="0" smtClean="0">
                <a:solidFill>
                  <a:srgbClr val="0070C0"/>
                </a:solidFill>
              </a:rPr>
              <a:t>Way</a:t>
            </a:r>
          </a:p>
          <a:p>
            <a:pPr lvl="1">
              <a:buNone/>
              <a:defRPr/>
            </a:pPr>
            <a:r>
              <a:rPr lang="en-GB" sz="4000" dirty="0" smtClean="0">
                <a:solidFill>
                  <a:srgbClr val="7030A0"/>
                </a:solidFill>
              </a:rPr>
              <a:t>(in harmony with the unfolding Universe)</a:t>
            </a:r>
          </a:p>
          <a:p>
            <a:pPr>
              <a:buNone/>
              <a:defRPr/>
            </a:pPr>
            <a:r>
              <a:rPr lang="en-GB" altLang="en-US" dirty="0">
                <a:solidFill>
                  <a:srgbClr val="0070C0"/>
                </a:solidFill>
              </a:rPr>
              <a:t>What matters is not </a:t>
            </a:r>
            <a:r>
              <a:rPr lang="en-GB" altLang="en-US" b="1" dirty="0">
                <a:solidFill>
                  <a:srgbClr val="0070C0"/>
                </a:solidFill>
              </a:rPr>
              <a:t>what</a:t>
            </a:r>
            <a:r>
              <a:rPr lang="en-GB" altLang="en-US" dirty="0">
                <a:solidFill>
                  <a:srgbClr val="0070C0"/>
                </a:solidFill>
              </a:rPr>
              <a:t> you </a:t>
            </a:r>
            <a:r>
              <a:rPr lang="en-GB" altLang="en-US" dirty="0" smtClean="0">
                <a:solidFill>
                  <a:srgbClr val="0070C0"/>
                </a:solidFill>
              </a:rPr>
              <a:t>believe about the past or the future, </a:t>
            </a:r>
            <a:r>
              <a:rPr lang="en-GB" altLang="en-US" dirty="0">
                <a:solidFill>
                  <a:srgbClr val="0070C0"/>
                </a:solidFill>
              </a:rPr>
              <a:t>but </a:t>
            </a:r>
            <a:r>
              <a:rPr lang="en-GB" altLang="en-US" b="1" dirty="0">
                <a:solidFill>
                  <a:srgbClr val="0070C0"/>
                </a:solidFill>
              </a:rPr>
              <a:t>how</a:t>
            </a:r>
            <a:r>
              <a:rPr lang="en-GB" altLang="en-US" dirty="0">
                <a:solidFill>
                  <a:srgbClr val="0070C0"/>
                </a:solidFill>
              </a:rPr>
              <a:t> you </a:t>
            </a:r>
            <a:r>
              <a:rPr lang="en-GB" altLang="en-US" b="1" dirty="0">
                <a:solidFill>
                  <a:srgbClr val="0070C0"/>
                </a:solidFill>
              </a:rPr>
              <a:t>experience &amp; </a:t>
            </a:r>
            <a:r>
              <a:rPr lang="en-GB" altLang="en-US" b="1" dirty="0" smtClean="0">
                <a:solidFill>
                  <a:srgbClr val="0070C0"/>
                </a:solidFill>
              </a:rPr>
              <a:t>live </a:t>
            </a:r>
            <a:r>
              <a:rPr lang="en-GB" altLang="en-US" dirty="0" smtClean="0">
                <a:solidFill>
                  <a:srgbClr val="0070C0"/>
                </a:solidFill>
              </a:rPr>
              <a:t>life</a:t>
            </a:r>
            <a:r>
              <a:rPr lang="en-GB" altLang="en-US" dirty="0">
                <a:solidFill>
                  <a:srgbClr val="0070C0"/>
                </a:solidFill>
              </a:rPr>
              <a:t>.</a:t>
            </a:r>
            <a:endParaRPr lang="en-GB" altLang="en-US" dirty="0"/>
          </a:p>
          <a:p>
            <a:pPr>
              <a:buNone/>
              <a:defRPr/>
            </a:pPr>
            <a:endParaRPr lang="en-GB" dirty="0" smtClean="0"/>
          </a:p>
          <a:p>
            <a:pPr>
              <a:buNone/>
              <a:defRPr/>
            </a:pPr>
            <a:endParaRPr lang="en-GB" b="1" dirty="0" smtClean="0">
              <a:solidFill>
                <a:srgbClr val="00B050"/>
              </a:solidFill>
            </a:endParaRPr>
          </a:p>
          <a:p>
            <a:pPr>
              <a:buNone/>
            </a:pPr>
            <a:endParaRPr lang="en-GB" sz="4000" dirty="0"/>
          </a:p>
        </p:txBody>
      </p:sp>
    </p:spTree>
    <p:extLst>
      <p:ext uri="{BB962C8B-B14F-4D97-AF65-F5344CB8AC3E}">
        <p14:creationId xmlns:p14="http://schemas.microsoft.com/office/powerpoint/2010/main" xmlns="" val="23424872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251520" y="404664"/>
            <a:ext cx="7239000" cy="588680"/>
          </a:xfrm>
        </p:spPr>
        <p:txBody>
          <a:bodyPr>
            <a:normAutofit fontScale="90000"/>
          </a:bodyPr>
          <a:lstStyle/>
          <a:p>
            <a:pPr eaLnBrk="1" hangingPunct="1"/>
            <a:r>
              <a:rPr lang="en-GB" b="1" dirty="0" smtClean="0">
                <a:solidFill>
                  <a:srgbClr val="00B050"/>
                </a:solidFill>
              </a:rPr>
              <a:t>Hindu Philosophy</a:t>
            </a:r>
            <a:r>
              <a:rPr lang="en-GB" dirty="0" smtClean="0"/>
              <a:t>: </a:t>
            </a:r>
            <a:r>
              <a:rPr lang="en-GB" dirty="0" smtClean="0">
                <a:solidFill>
                  <a:srgbClr val="002060"/>
                </a:solidFill>
              </a:rPr>
              <a:t>Brahman</a:t>
            </a:r>
          </a:p>
        </p:txBody>
      </p:sp>
      <p:sp>
        <p:nvSpPr>
          <p:cNvPr id="8195" name="Content Placeholder 2"/>
          <p:cNvSpPr>
            <a:spLocks noGrp="1"/>
          </p:cNvSpPr>
          <p:nvPr>
            <p:ph idx="1"/>
          </p:nvPr>
        </p:nvSpPr>
        <p:spPr>
          <a:xfrm>
            <a:off x="323528" y="1268760"/>
            <a:ext cx="8568952" cy="5359524"/>
          </a:xfrm>
        </p:spPr>
        <p:txBody>
          <a:bodyPr>
            <a:normAutofit/>
          </a:bodyPr>
          <a:lstStyle/>
          <a:p>
            <a:pPr eaLnBrk="1" hangingPunct="1"/>
            <a:r>
              <a:rPr lang="en-GB" sz="4000" b="1" dirty="0" smtClean="0"/>
              <a:t>One</a:t>
            </a:r>
            <a:r>
              <a:rPr lang="en-GB" sz="4000" dirty="0" smtClean="0"/>
              <a:t> Ultimate Reality or Absolute Truth</a:t>
            </a:r>
          </a:p>
          <a:p>
            <a:pPr lvl="1"/>
            <a:r>
              <a:rPr lang="en-GB" sz="3700" dirty="0" smtClean="0"/>
              <a:t>Infinite &amp; Universal</a:t>
            </a:r>
          </a:p>
          <a:p>
            <a:pPr lvl="1"/>
            <a:r>
              <a:rPr lang="en-GB" sz="3700" dirty="0" smtClean="0"/>
              <a:t>Without form or attribute</a:t>
            </a:r>
          </a:p>
          <a:p>
            <a:pPr lvl="1"/>
            <a:r>
              <a:rPr lang="en-GB" sz="3700" dirty="0" smtClean="0"/>
              <a:t>before and beyond </a:t>
            </a:r>
            <a:r>
              <a:rPr lang="en-GB" sz="3700" b="1" dirty="0" smtClean="0"/>
              <a:t>Time (</a:t>
            </a:r>
            <a:r>
              <a:rPr lang="en-GB" sz="3700" b="1" dirty="0" err="1" smtClean="0"/>
              <a:t>Sanatan</a:t>
            </a:r>
            <a:r>
              <a:rPr lang="en-GB" sz="3700" b="1" dirty="0" smtClean="0"/>
              <a:t>)</a:t>
            </a:r>
            <a:r>
              <a:rPr lang="en-GB" sz="3700" dirty="0" smtClean="0"/>
              <a:t>. </a:t>
            </a:r>
          </a:p>
          <a:p>
            <a:r>
              <a:rPr lang="en-GB" sz="4000" b="1" u="sng" dirty="0" smtClean="0"/>
              <a:t>self-organising</a:t>
            </a:r>
            <a:r>
              <a:rPr lang="en-GB" sz="4000" b="1" dirty="0" smtClean="0"/>
              <a:t> field of intelligence or consciousness, spiritual ‘gloop’, </a:t>
            </a:r>
          </a:p>
          <a:p>
            <a:r>
              <a:rPr lang="en-GB" sz="4000" b="1" dirty="0" smtClean="0"/>
              <a:t>Spirit. (</a:t>
            </a:r>
            <a:r>
              <a:rPr lang="en-GB" sz="4000" dirty="0" smtClean="0">
                <a:solidFill>
                  <a:srgbClr val="0070C0"/>
                </a:solidFill>
              </a:rPr>
              <a:t>‘God’</a:t>
            </a:r>
            <a:r>
              <a:rPr lang="en-GB" sz="4000" dirty="0" smtClean="0"/>
              <a:t>??)</a:t>
            </a:r>
            <a:endParaRPr lang="en-GB" sz="4000" b="1" dirty="0" smtClean="0"/>
          </a:p>
          <a:p>
            <a:pPr eaLnBrk="1" hangingPunct="1">
              <a:buFont typeface="Arial" charset="0"/>
              <a:buNone/>
            </a:pPr>
            <a:endParaRPr lang="en-GB" dirty="0" smtClean="0"/>
          </a:p>
          <a:p>
            <a:pPr lvl="1" eaLnBrk="1" hangingPunct="1">
              <a:buFont typeface="Arial" charset="0"/>
              <a:buNone/>
            </a:pPr>
            <a:endParaRPr lang="en-GB" dirty="0" smtClean="0"/>
          </a:p>
          <a:p>
            <a:pPr lvl="1" eaLnBrk="1" hangingPunct="1">
              <a:buFont typeface="Arial" charset="0"/>
              <a:buNone/>
            </a:pPr>
            <a:endParaRPr lang="en-GB" dirty="0" smtClean="0"/>
          </a:p>
        </p:txBody>
      </p:sp>
      <p:pic>
        <p:nvPicPr>
          <p:cNvPr id="5" name="Picture 12" descr="http://t3.gstatic.com/images?q=tbn:ANd9GcROCrvqxQqjwWmnmRw1CUpN7OySAxlAUgvHaNSFxUYgmQUsixV6"/>
          <p:cNvPicPr>
            <a:picLocks noChangeAspect="1" noChangeArrowheads="1"/>
          </p:cNvPicPr>
          <p:nvPr/>
        </p:nvPicPr>
        <p:blipFill>
          <a:blip r:embed="rId3" cstate="print"/>
          <a:srcRect/>
          <a:stretch>
            <a:fillRect/>
          </a:stretch>
        </p:blipFill>
        <p:spPr bwMode="auto">
          <a:xfrm>
            <a:off x="7033747" y="0"/>
            <a:ext cx="1110872" cy="980728"/>
          </a:xfrm>
          <a:prstGeom prst="rect">
            <a:avLst/>
          </a:prstGeom>
          <a:noFill/>
        </p:spPr>
      </p:pic>
      <p:pic>
        <p:nvPicPr>
          <p:cNvPr id="6" name="Picture 5" descr="vedas.jpg"/>
          <p:cNvPicPr>
            <a:picLocks noChangeAspect="1"/>
          </p:cNvPicPr>
          <p:nvPr/>
        </p:nvPicPr>
        <p:blipFill>
          <a:blip r:embed="rId4" cstate="print"/>
          <a:stretch>
            <a:fillRect/>
          </a:stretch>
        </p:blipFill>
        <p:spPr>
          <a:xfrm>
            <a:off x="5537067" y="5247506"/>
            <a:ext cx="3276600" cy="1400175"/>
          </a:xfrm>
          <a:prstGeom prst="rect">
            <a:avLst/>
          </a:prstGeom>
        </p:spPr>
      </p:pic>
    </p:spTree>
    <p:extLst>
      <p:ext uri="{BB962C8B-B14F-4D97-AF65-F5344CB8AC3E}">
        <p14:creationId xmlns:p14="http://schemas.microsoft.com/office/powerpoint/2010/main" xmlns="" val="379713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51520" y="260648"/>
            <a:ext cx="7239000" cy="1143000"/>
          </a:xfrm>
        </p:spPr>
        <p:txBody>
          <a:bodyPr>
            <a:normAutofit fontScale="90000"/>
          </a:bodyPr>
          <a:lstStyle/>
          <a:p>
            <a:pPr fontAlgn="auto">
              <a:spcAft>
                <a:spcPts val="0"/>
              </a:spcAft>
              <a:defRPr/>
            </a:pPr>
            <a:r>
              <a:rPr lang="en-GB" dirty="0" smtClean="0">
                <a:solidFill>
                  <a:srgbClr val="002060"/>
                </a:solidFill>
              </a:rPr>
              <a:t>Philosophy</a:t>
            </a:r>
            <a:r>
              <a:rPr lang="en-GB" dirty="0" smtClean="0"/>
              <a:t>: MATERIAL WORLDS COME &amp; GO</a:t>
            </a:r>
          </a:p>
        </p:txBody>
      </p:sp>
      <p:sp>
        <p:nvSpPr>
          <p:cNvPr id="13315" name="Content Placeholder 2"/>
          <p:cNvSpPr>
            <a:spLocks noGrp="1"/>
          </p:cNvSpPr>
          <p:nvPr>
            <p:ph idx="1"/>
          </p:nvPr>
        </p:nvSpPr>
        <p:spPr>
          <a:xfrm>
            <a:off x="457200" y="1600200"/>
            <a:ext cx="7427168" cy="5069160"/>
          </a:xfrm>
        </p:spPr>
        <p:txBody>
          <a:bodyPr>
            <a:normAutofit fontScale="92500" lnSpcReduction="10000"/>
          </a:bodyPr>
          <a:lstStyle/>
          <a:p>
            <a:r>
              <a:rPr lang="en-GB" dirty="0" smtClean="0"/>
              <a:t>All Physical Universes emerge and blend back into Brahman in their OWN Time.</a:t>
            </a:r>
          </a:p>
          <a:p>
            <a:r>
              <a:rPr lang="en-GB" dirty="0" smtClean="0"/>
              <a:t>Each universe has a </a:t>
            </a:r>
            <a:r>
              <a:rPr lang="en-GB" b="1" dirty="0" smtClean="0"/>
              <a:t>finite</a:t>
            </a:r>
            <a:r>
              <a:rPr lang="en-GB" dirty="0" smtClean="0"/>
              <a:t> calculated lifespan</a:t>
            </a:r>
          </a:p>
          <a:p>
            <a:r>
              <a:rPr lang="en-GB" dirty="0" smtClean="0"/>
              <a:t>Modern Cosmologists calculate age of this universe (</a:t>
            </a:r>
            <a:r>
              <a:rPr lang="en-GB" dirty="0" err="1" smtClean="0"/>
              <a:t>ie</a:t>
            </a:r>
            <a:r>
              <a:rPr lang="en-GB" dirty="0" smtClean="0"/>
              <a:t> since the big bang) to within decimal points of the definition in the </a:t>
            </a:r>
            <a:r>
              <a:rPr lang="en-GB" b="1" dirty="0" smtClean="0"/>
              <a:t>Vedas</a:t>
            </a:r>
            <a:r>
              <a:rPr lang="en-GB" dirty="0" smtClean="0"/>
              <a:t>.</a:t>
            </a:r>
          </a:p>
          <a:p>
            <a:r>
              <a:rPr lang="en-GB" dirty="0" smtClean="0"/>
              <a:t>One </a:t>
            </a:r>
            <a:r>
              <a:rPr lang="en-GB" dirty="0" err="1" smtClean="0"/>
              <a:t>Kalpa</a:t>
            </a:r>
            <a:r>
              <a:rPr lang="en-GB" dirty="0" smtClean="0"/>
              <a:t>= 4.32 billion years</a:t>
            </a:r>
          </a:p>
          <a:p>
            <a:r>
              <a:rPr lang="en-GB" dirty="0" smtClean="0"/>
              <a:t>Time is considered to be cyclical not linear</a:t>
            </a:r>
          </a:p>
          <a:p>
            <a:pPr marL="0" indent="0">
              <a:buNone/>
            </a:pPr>
            <a:r>
              <a:rPr lang="en-GB" b="1" dirty="0" smtClean="0">
                <a:solidFill>
                  <a:srgbClr val="FF0000"/>
                </a:solidFill>
              </a:rPr>
              <a:t>And now a game…</a:t>
            </a:r>
          </a:p>
          <a:p>
            <a:pPr>
              <a:buFont typeface="Arial" charset="0"/>
              <a:buNone/>
            </a:pPr>
            <a:endParaRPr lang="en-GB" dirty="0" smtClean="0"/>
          </a:p>
          <a:p>
            <a:pPr lvl="1">
              <a:buFont typeface="Arial" charset="0"/>
              <a:buNone/>
            </a:pPr>
            <a:endParaRPr lang="en-GB" dirty="0" smtClean="0"/>
          </a:p>
          <a:p>
            <a:pPr lvl="1">
              <a:buFont typeface="Arial" charset="0"/>
              <a:buNone/>
            </a:pPr>
            <a:endParaRPr lang="en-GB" dirty="0" smtClean="0"/>
          </a:p>
        </p:txBody>
      </p:sp>
      <p:pic>
        <p:nvPicPr>
          <p:cNvPr id="4" name="Picture 12" descr="http://t3.gstatic.com/images?q=tbn:ANd9GcROCrvqxQqjwWmnmRw1CUpN7OySAxlAUgvHaNSFxUYgmQUsixV6"/>
          <p:cNvPicPr>
            <a:picLocks noChangeAspect="1" noChangeArrowheads="1"/>
          </p:cNvPicPr>
          <p:nvPr/>
        </p:nvPicPr>
        <p:blipFill>
          <a:blip r:embed="rId3" cstate="print"/>
          <a:srcRect/>
          <a:stretch>
            <a:fillRect/>
          </a:stretch>
        </p:blipFill>
        <p:spPr bwMode="auto">
          <a:xfrm>
            <a:off x="7596336" y="0"/>
            <a:ext cx="1110872" cy="980728"/>
          </a:xfrm>
          <a:prstGeom prst="rect">
            <a:avLst/>
          </a:prstGeom>
          <a:noFill/>
        </p:spPr>
      </p:pic>
    </p:spTree>
    <p:extLst>
      <p:ext uri="{BB962C8B-B14F-4D97-AF65-F5344CB8AC3E}">
        <p14:creationId xmlns:p14="http://schemas.microsoft.com/office/powerpoint/2010/main" xmlns="" val="8261419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Lord Brahma </a:t>
            </a:r>
            <a:r>
              <a:rPr lang="en-GB" sz="3600" dirty="0" smtClean="0"/>
              <a:t>(</a:t>
            </a:r>
            <a:r>
              <a:rPr lang="en-GB" sz="3600" dirty="0" smtClean="0">
                <a:solidFill>
                  <a:srgbClr val="FF0000"/>
                </a:solidFill>
              </a:rPr>
              <a:t>Who</a:t>
            </a:r>
            <a:r>
              <a:rPr lang="en-GB" sz="3600" dirty="0" smtClean="0"/>
              <a:t>?)</a:t>
            </a:r>
            <a:endParaRPr lang="en-GB" sz="3600" dirty="0"/>
          </a:p>
        </p:txBody>
      </p:sp>
      <p:pic>
        <p:nvPicPr>
          <p:cNvPr id="7" name="Content Placeholder 6" descr="shiva.png"/>
          <p:cNvPicPr>
            <a:picLocks noGrp="1" noChangeAspect="1"/>
          </p:cNvPicPr>
          <p:nvPr>
            <p:ph idx="1"/>
          </p:nvPr>
        </p:nvPicPr>
        <p:blipFill>
          <a:blip r:embed="rId2" cstate="print"/>
          <a:stretch>
            <a:fillRect/>
          </a:stretch>
        </p:blipFill>
        <p:spPr>
          <a:xfrm>
            <a:off x="1871811" y="1412776"/>
            <a:ext cx="5004445" cy="4170371"/>
          </a:xfrm>
        </p:spPr>
      </p:pic>
      <p:sp>
        <p:nvSpPr>
          <p:cNvPr id="4" name="Title 1"/>
          <p:cNvSpPr txBox="1">
            <a:spLocks/>
          </p:cNvSpPr>
          <p:nvPr/>
        </p:nvSpPr>
        <p:spPr>
          <a:xfrm>
            <a:off x="683568" y="5661248"/>
            <a:ext cx="7992888" cy="86409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dirty="0" smtClean="0">
                <a:latin typeface="+mj-lt"/>
                <a:ea typeface="+mj-ea"/>
                <a:cs typeface="+mj-cs"/>
              </a:rPr>
              <a:t>For help creating NEW ideas</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13437012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Lord </a:t>
            </a:r>
            <a:r>
              <a:rPr lang="en-GB" dirty="0"/>
              <a:t>Vishnu(</a:t>
            </a:r>
            <a:r>
              <a:rPr lang="en-GB" dirty="0">
                <a:solidFill>
                  <a:srgbClr val="FF0000"/>
                </a:solidFill>
              </a:rPr>
              <a:t>Who</a:t>
            </a:r>
            <a:r>
              <a:rPr lang="en-GB" dirty="0"/>
              <a:t>?)</a:t>
            </a:r>
          </a:p>
        </p:txBody>
      </p:sp>
      <p:pic>
        <p:nvPicPr>
          <p:cNvPr id="5" name="Content Placeholder 4" descr="Vishnus-Avatars-795x413.jpg"/>
          <p:cNvPicPr>
            <a:picLocks noGrp="1" noChangeAspect="1"/>
          </p:cNvPicPr>
          <p:nvPr>
            <p:ph idx="1"/>
          </p:nvPr>
        </p:nvPicPr>
        <p:blipFill>
          <a:blip r:embed="rId2" cstate="print"/>
          <a:stretch>
            <a:fillRect/>
          </a:stretch>
        </p:blipFill>
        <p:spPr>
          <a:xfrm>
            <a:off x="1475656" y="1412776"/>
            <a:ext cx="7067128" cy="3939949"/>
          </a:xfrm>
        </p:spPr>
      </p:pic>
      <p:sp>
        <p:nvSpPr>
          <p:cNvPr id="6" name="Title 1"/>
          <p:cNvSpPr txBox="1">
            <a:spLocks/>
          </p:cNvSpPr>
          <p:nvPr/>
        </p:nvSpPr>
        <p:spPr>
          <a:xfrm>
            <a:off x="683568" y="5661248"/>
            <a:ext cx="7992888" cy="86409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dirty="0" smtClean="0">
                <a:latin typeface="+mj-lt"/>
                <a:ea typeface="+mj-ea"/>
                <a:cs typeface="+mj-cs"/>
              </a:rPr>
              <a:t>For developing/growing WELL</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15081853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Lord </a:t>
            </a:r>
            <a:r>
              <a:rPr lang="en-GB" dirty="0"/>
              <a:t>Shiva (</a:t>
            </a:r>
            <a:r>
              <a:rPr lang="en-GB" dirty="0">
                <a:solidFill>
                  <a:srgbClr val="FF0000"/>
                </a:solidFill>
              </a:rPr>
              <a:t>Who</a:t>
            </a:r>
            <a:r>
              <a:rPr lang="en-GB" dirty="0"/>
              <a:t>?)</a:t>
            </a:r>
          </a:p>
        </p:txBody>
      </p:sp>
      <p:pic>
        <p:nvPicPr>
          <p:cNvPr id="7" name="Content Placeholder 6" descr="shiva.png"/>
          <p:cNvPicPr>
            <a:picLocks noGrp="1" noChangeAspect="1"/>
          </p:cNvPicPr>
          <p:nvPr>
            <p:ph idx="1"/>
          </p:nvPr>
        </p:nvPicPr>
        <p:blipFill>
          <a:blip r:embed="rId2" cstate="print"/>
          <a:stretch>
            <a:fillRect/>
          </a:stretch>
        </p:blipFill>
        <p:spPr>
          <a:xfrm>
            <a:off x="2267744" y="1196752"/>
            <a:ext cx="4861149" cy="4049945"/>
          </a:xfrm>
        </p:spPr>
      </p:pic>
      <p:sp>
        <p:nvSpPr>
          <p:cNvPr id="4" name="Title 1"/>
          <p:cNvSpPr txBox="1">
            <a:spLocks/>
          </p:cNvSpPr>
          <p:nvPr/>
        </p:nvSpPr>
        <p:spPr>
          <a:xfrm>
            <a:off x="683568" y="5661248"/>
            <a:ext cx="7992888" cy="864096"/>
          </a:xfrm>
          <a:prstGeom prst="rect">
            <a:avLst/>
          </a:prstGeom>
        </p:spPr>
        <p:txBody>
          <a:bodyPr vert="horz" lIns="91440" tIns="45720" rIns="91440" bIns="45720" rtlCol="0" anchor="ctr">
            <a:normAutofit fontScale="7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dirty="0" smtClean="0">
                <a:latin typeface="+mj-lt"/>
                <a:ea typeface="+mj-ea"/>
                <a:cs typeface="+mj-cs"/>
              </a:rPr>
              <a:t>For wisdom/power to appreciate </a:t>
            </a:r>
            <a:r>
              <a:rPr lang="en-GB" sz="4400" b="1" dirty="0" smtClean="0">
                <a:solidFill>
                  <a:srgbClr val="0070C0"/>
                </a:solidFill>
                <a:latin typeface="+mj-lt"/>
                <a:ea typeface="+mj-ea"/>
                <a:cs typeface="+mj-cs"/>
              </a:rPr>
              <a:t>endings</a:t>
            </a:r>
            <a:endParaRPr kumimoji="0" lang="en-GB" sz="4400" b="1" i="0" u="none" strike="noStrike" kern="1200" cap="none" spc="0" normalizeH="0" baseline="0" noProof="0" dirty="0">
              <a:ln>
                <a:noFill/>
              </a:ln>
              <a:solidFill>
                <a:srgbClr val="0070C0"/>
              </a:solidFill>
              <a:effectLst/>
              <a:uLnTx/>
              <a:uFillTx/>
              <a:latin typeface="+mj-lt"/>
              <a:ea typeface="+mj-ea"/>
              <a:cs typeface="+mj-cs"/>
            </a:endParaRPr>
          </a:p>
        </p:txBody>
      </p:sp>
    </p:spTree>
    <p:extLst>
      <p:ext uri="{BB962C8B-B14F-4D97-AF65-F5344CB8AC3E}">
        <p14:creationId xmlns:p14="http://schemas.microsoft.com/office/powerpoint/2010/main" xmlns="" val="904067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GB" dirty="0" smtClean="0"/>
              <a:t>Dharma – Flourishing Blueprint</a:t>
            </a:r>
            <a:endParaRPr lang="en-GB" dirty="0"/>
          </a:p>
        </p:txBody>
      </p:sp>
      <p:pic>
        <p:nvPicPr>
          <p:cNvPr id="11" name="Picture 10" descr="dharma1.jpg"/>
          <p:cNvPicPr>
            <a:picLocks noChangeAspect="1"/>
          </p:cNvPicPr>
          <p:nvPr/>
        </p:nvPicPr>
        <p:blipFill>
          <a:blip r:embed="rId3" cstate="print"/>
          <a:stretch>
            <a:fillRect/>
          </a:stretch>
        </p:blipFill>
        <p:spPr>
          <a:xfrm>
            <a:off x="5292080" y="1124744"/>
            <a:ext cx="2272383" cy="1512168"/>
          </a:xfrm>
          <a:prstGeom prst="rect">
            <a:avLst/>
          </a:prstGeom>
        </p:spPr>
      </p:pic>
      <p:pic>
        <p:nvPicPr>
          <p:cNvPr id="12" name="Picture 11" descr="dharma2.jpg"/>
          <p:cNvPicPr>
            <a:picLocks noChangeAspect="1"/>
          </p:cNvPicPr>
          <p:nvPr/>
        </p:nvPicPr>
        <p:blipFill>
          <a:blip r:embed="rId4" cstate="print"/>
          <a:stretch>
            <a:fillRect/>
          </a:stretch>
        </p:blipFill>
        <p:spPr>
          <a:xfrm>
            <a:off x="3491880" y="4581128"/>
            <a:ext cx="1958941" cy="1303586"/>
          </a:xfrm>
          <a:prstGeom prst="rect">
            <a:avLst/>
          </a:prstGeom>
        </p:spPr>
      </p:pic>
      <p:pic>
        <p:nvPicPr>
          <p:cNvPr id="13" name="Picture 12" descr="dharma3.jpg"/>
          <p:cNvPicPr>
            <a:picLocks noChangeAspect="1"/>
          </p:cNvPicPr>
          <p:nvPr/>
        </p:nvPicPr>
        <p:blipFill>
          <a:blip r:embed="rId5" cstate="print"/>
          <a:stretch>
            <a:fillRect/>
          </a:stretch>
        </p:blipFill>
        <p:spPr>
          <a:xfrm>
            <a:off x="6444208" y="2348880"/>
            <a:ext cx="2400267" cy="1440160"/>
          </a:xfrm>
          <a:prstGeom prst="rect">
            <a:avLst/>
          </a:prstGeom>
        </p:spPr>
      </p:pic>
      <p:pic>
        <p:nvPicPr>
          <p:cNvPr id="15" name="Picture 14" descr="dharma5.png"/>
          <p:cNvPicPr>
            <a:picLocks noChangeAspect="1"/>
          </p:cNvPicPr>
          <p:nvPr/>
        </p:nvPicPr>
        <p:blipFill>
          <a:blip r:embed="rId6" cstate="print"/>
          <a:stretch>
            <a:fillRect/>
          </a:stretch>
        </p:blipFill>
        <p:spPr>
          <a:xfrm>
            <a:off x="5220072" y="3861048"/>
            <a:ext cx="3556972" cy="2664296"/>
          </a:xfrm>
          <a:prstGeom prst="rect">
            <a:avLst/>
          </a:prstGeom>
        </p:spPr>
      </p:pic>
      <p:pic>
        <p:nvPicPr>
          <p:cNvPr id="16" name="Picture 15" descr="dharma6.png"/>
          <p:cNvPicPr>
            <a:picLocks noChangeAspect="1"/>
          </p:cNvPicPr>
          <p:nvPr/>
        </p:nvPicPr>
        <p:blipFill>
          <a:blip r:embed="rId7" cstate="print"/>
          <a:stretch>
            <a:fillRect/>
          </a:stretch>
        </p:blipFill>
        <p:spPr>
          <a:xfrm>
            <a:off x="395536" y="1196752"/>
            <a:ext cx="4716016" cy="3109837"/>
          </a:xfrm>
          <a:prstGeom prst="rect">
            <a:avLst/>
          </a:prstGeom>
        </p:spPr>
      </p:pic>
      <p:pic>
        <p:nvPicPr>
          <p:cNvPr id="17" name="Picture 16" descr="dharma7.png"/>
          <p:cNvPicPr>
            <a:picLocks noChangeAspect="1"/>
          </p:cNvPicPr>
          <p:nvPr/>
        </p:nvPicPr>
        <p:blipFill>
          <a:blip r:embed="rId8" cstate="print"/>
          <a:stretch>
            <a:fillRect/>
          </a:stretch>
        </p:blipFill>
        <p:spPr>
          <a:xfrm>
            <a:off x="323528" y="4149080"/>
            <a:ext cx="3528392" cy="237811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smtClean="0"/>
              <a:t>Karma – Choices &amp; Consequences</a:t>
            </a:r>
            <a:endParaRPr lang="en-GB" dirty="0"/>
          </a:p>
        </p:txBody>
      </p:sp>
      <p:pic>
        <p:nvPicPr>
          <p:cNvPr id="9" name="Picture 8" descr="Karma1.png"/>
          <p:cNvPicPr>
            <a:picLocks noChangeAspect="1"/>
          </p:cNvPicPr>
          <p:nvPr/>
        </p:nvPicPr>
        <p:blipFill>
          <a:blip r:embed="rId3" cstate="print"/>
          <a:stretch>
            <a:fillRect/>
          </a:stretch>
        </p:blipFill>
        <p:spPr>
          <a:xfrm>
            <a:off x="5364088" y="4149080"/>
            <a:ext cx="3497718" cy="2319139"/>
          </a:xfrm>
          <a:prstGeom prst="rect">
            <a:avLst/>
          </a:prstGeom>
        </p:spPr>
      </p:pic>
      <p:pic>
        <p:nvPicPr>
          <p:cNvPr id="18" name="Picture 17" descr="karma3.png"/>
          <p:cNvPicPr>
            <a:picLocks noChangeAspect="1"/>
          </p:cNvPicPr>
          <p:nvPr/>
        </p:nvPicPr>
        <p:blipFill>
          <a:blip r:embed="rId4" cstate="print"/>
          <a:stretch>
            <a:fillRect/>
          </a:stretch>
        </p:blipFill>
        <p:spPr>
          <a:xfrm>
            <a:off x="611560" y="3789040"/>
            <a:ext cx="1733550" cy="2628900"/>
          </a:xfrm>
          <a:prstGeom prst="rect">
            <a:avLst/>
          </a:prstGeom>
        </p:spPr>
      </p:pic>
      <p:pic>
        <p:nvPicPr>
          <p:cNvPr id="19" name="Picture 18" descr="karma4.png"/>
          <p:cNvPicPr>
            <a:picLocks noChangeAspect="1"/>
          </p:cNvPicPr>
          <p:nvPr/>
        </p:nvPicPr>
        <p:blipFill>
          <a:blip r:embed="rId5" cstate="print"/>
          <a:stretch>
            <a:fillRect/>
          </a:stretch>
        </p:blipFill>
        <p:spPr>
          <a:xfrm>
            <a:off x="5508104" y="1556791"/>
            <a:ext cx="2971031" cy="2225405"/>
          </a:xfrm>
          <a:prstGeom prst="rect">
            <a:avLst/>
          </a:prstGeom>
        </p:spPr>
      </p:pic>
      <p:pic>
        <p:nvPicPr>
          <p:cNvPr id="20" name="Picture 19" descr="karma6.png"/>
          <p:cNvPicPr>
            <a:picLocks noChangeAspect="1"/>
          </p:cNvPicPr>
          <p:nvPr/>
        </p:nvPicPr>
        <p:blipFill>
          <a:blip r:embed="rId6" cstate="print"/>
          <a:stretch>
            <a:fillRect/>
          </a:stretch>
        </p:blipFill>
        <p:spPr>
          <a:xfrm>
            <a:off x="395536" y="1196752"/>
            <a:ext cx="3600400" cy="2160240"/>
          </a:xfrm>
          <a:prstGeom prst="rect">
            <a:avLst/>
          </a:prstGeom>
        </p:spPr>
      </p:pic>
      <p:pic>
        <p:nvPicPr>
          <p:cNvPr id="21" name="Picture 20" descr="karma2.png"/>
          <p:cNvPicPr>
            <a:picLocks noChangeAspect="1"/>
          </p:cNvPicPr>
          <p:nvPr/>
        </p:nvPicPr>
        <p:blipFill>
          <a:blip r:embed="rId7" cstate="print"/>
          <a:stretch>
            <a:fillRect/>
          </a:stretch>
        </p:blipFill>
        <p:spPr>
          <a:xfrm>
            <a:off x="3059831" y="3501008"/>
            <a:ext cx="2026321" cy="295232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lstStyle/>
          <a:p>
            <a:pPr eaLnBrk="1" hangingPunct="1"/>
            <a:r>
              <a:rPr lang="en-GB" sz="6600" b="1" dirty="0" smtClean="0"/>
              <a:t>Namaste</a:t>
            </a:r>
            <a:endParaRPr lang="en-GB" sz="5400" b="1" dirty="0" smtClean="0"/>
          </a:p>
        </p:txBody>
      </p:sp>
      <p:pic>
        <p:nvPicPr>
          <p:cNvPr id="2051" name="Content Placeholder 3" descr="42-16447968.jpg"/>
          <p:cNvPicPr>
            <a:picLocks noGrp="1" noChangeAspect="1"/>
          </p:cNvPicPr>
          <p:nvPr>
            <p:ph idx="1"/>
          </p:nvPr>
        </p:nvPicPr>
        <p:blipFill>
          <a:blip r:embed="rId3" cstate="print"/>
          <a:srcRect/>
          <a:stretch>
            <a:fillRect/>
          </a:stretch>
        </p:blipFill>
        <p:spPr>
          <a:xfrm>
            <a:off x="6516216" y="3717032"/>
            <a:ext cx="1714500" cy="2428875"/>
          </a:xfrm>
        </p:spPr>
      </p:pic>
      <p:pic>
        <p:nvPicPr>
          <p:cNvPr id="2054" name="Picture 6" descr="namaste5.jpg"/>
          <p:cNvPicPr>
            <a:picLocks noChangeAspect="1"/>
          </p:cNvPicPr>
          <p:nvPr/>
        </p:nvPicPr>
        <p:blipFill>
          <a:blip r:embed="rId4" cstate="print"/>
          <a:srcRect/>
          <a:stretch>
            <a:fillRect/>
          </a:stretch>
        </p:blipFill>
        <p:spPr bwMode="auto">
          <a:xfrm>
            <a:off x="667823" y="1628800"/>
            <a:ext cx="1905000" cy="1852612"/>
          </a:xfrm>
          <a:prstGeom prst="rect">
            <a:avLst/>
          </a:prstGeom>
          <a:noFill/>
          <a:ln w="9525">
            <a:noFill/>
            <a:miter lim="800000"/>
            <a:headEnd/>
            <a:tailEnd/>
          </a:ln>
        </p:spPr>
      </p:pic>
      <p:pic>
        <p:nvPicPr>
          <p:cNvPr id="2055" name="Picture 7" descr="namaste3.jpg"/>
          <p:cNvPicPr>
            <a:picLocks noChangeAspect="1"/>
          </p:cNvPicPr>
          <p:nvPr/>
        </p:nvPicPr>
        <p:blipFill>
          <a:blip r:embed="rId5" cstate="print"/>
          <a:srcRect/>
          <a:stretch>
            <a:fillRect/>
          </a:stretch>
        </p:blipFill>
        <p:spPr bwMode="auto">
          <a:xfrm>
            <a:off x="6479381" y="1535907"/>
            <a:ext cx="1643062" cy="1643062"/>
          </a:xfrm>
          <a:prstGeom prst="rect">
            <a:avLst/>
          </a:prstGeom>
          <a:noFill/>
          <a:ln w="9525">
            <a:noFill/>
            <a:miter lim="800000"/>
            <a:headEnd/>
            <a:tailEnd/>
          </a:ln>
        </p:spPr>
      </p:pic>
      <p:sp>
        <p:nvSpPr>
          <p:cNvPr id="2" name="TextBox 1"/>
          <p:cNvSpPr txBox="1"/>
          <p:nvPr/>
        </p:nvSpPr>
        <p:spPr>
          <a:xfrm>
            <a:off x="3131840" y="4650502"/>
            <a:ext cx="2880320" cy="1938992"/>
          </a:xfrm>
          <a:prstGeom prst="rect">
            <a:avLst/>
          </a:prstGeom>
          <a:noFill/>
        </p:spPr>
        <p:txBody>
          <a:bodyPr wrap="square" rtlCol="0">
            <a:spAutoFit/>
          </a:bodyPr>
          <a:lstStyle/>
          <a:p>
            <a:pPr algn="ctr"/>
            <a:r>
              <a:rPr lang="en-GB" sz="2400" b="1" dirty="0" smtClean="0"/>
              <a:t>First key Concept:</a:t>
            </a:r>
          </a:p>
          <a:p>
            <a:pPr algn="ctr"/>
            <a:r>
              <a:rPr lang="en-GB" sz="2400" b="1" dirty="0" smtClean="0"/>
              <a:t>Universal Interconnected Divinity</a:t>
            </a:r>
          </a:p>
          <a:p>
            <a:pPr algn="ctr"/>
            <a:r>
              <a:rPr lang="en-GB" sz="2400" b="1" dirty="0" smtClean="0"/>
              <a:t>(Golden Rule Plus+)</a:t>
            </a:r>
            <a:endParaRPr lang="en-GB" sz="2400" b="1" dirty="0"/>
          </a:p>
        </p:txBody>
      </p:sp>
      <p:pic>
        <p:nvPicPr>
          <p:cNvPr id="33794" name="Picture 2" descr="Image result for gloves"/>
          <p:cNvPicPr>
            <a:picLocks noChangeAspect="1" noChangeArrowheads="1"/>
          </p:cNvPicPr>
          <p:nvPr/>
        </p:nvPicPr>
        <p:blipFill>
          <a:blip r:embed="rId6" cstate="print"/>
          <a:srcRect/>
          <a:stretch>
            <a:fillRect/>
          </a:stretch>
        </p:blipFill>
        <p:spPr bwMode="auto">
          <a:xfrm>
            <a:off x="539552" y="3789040"/>
            <a:ext cx="2143125" cy="2143125"/>
          </a:xfrm>
          <a:prstGeom prst="rect">
            <a:avLst/>
          </a:prstGeom>
          <a:noFill/>
        </p:spPr>
      </p:pic>
      <p:pic>
        <p:nvPicPr>
          <p:cNvPr id="33796" name="Picture 4" descr="Image result for oneness"/>
          <p:cNvPicPr>
            <a:picLocks noChangeAspect="1" noChangeArrowheads="1"/>
          </p:cNvPicPr>
          <p:nvPr/>
        </p:nvPicPr>
        <p:blipFill>
          <a:blip r:embed="rId7" cstate="print"/>
          <a:srcRect/>
          <a:stretch>
            <a:fillRect/>
          </a:stretch>
        </p:blipFill>
        <p:spPr bwMode="auto">
          <a:xfrm>
            <a:off x="2999300" y="1484784"/>
            <a:ext cx="2868844" cy="2880320"/>
          </a:xfrm>
          <a:prstGeom prst="rect">
            <a:avLst/>
          </a:prstGeom>
          <a:noFill/>
        </p:spPr>
      </p:pic>
    </p:spTree>
    <p:extLst>
      <p:ext uri="{BB962C8B-B14F-4D97-AF65-F5344CB8AC3E}">
        <p14:creationId xmlns:p14="http://schemas.microsoft.com/office/powerpoint/2010/main" xmlns="" val="15647835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39552" y="5373216"/>
            <a:ext cx="8353425" cy="1224136"/>
          </a:xfrm>
        </p:spPr>
        <p:txBody>
          <a:bodyPr>
            <a:normAutofit fontScale="90000"/>
          </a:bodyPr>
          <a:lstStyle/>
          <a:p>
            <a:pPr eaLnBrk="1" hangingPunct="1"/>
            <a:r>
              <a:rPr lang="en-GB" altLang="en-US" sz="3600" dirty="0" smtClean="0"/>
              <a:t>...Nourishment, Nurture &amp; Spiritual Health</a:t>
            </a:r>
            <a:br>
              <a:rPr lang="en-GB" altLang="en-US" sz="3600" dirty="0" smtClean="0"/>
            </a:br>
            <a:r>
              <a:rPr lang="en-GB" altLang="en-US" sz="2700" dirty="0" smtClean="0"/>
              <a:t>considered as </a:t>
            </a:r>
            <a:r>
              <a:rPr lang="en-GB" altLang="en-US" sz="2700" dirty="0" smtClean="0">
                <a:solidFill>
                  <a:srgbClr val="FF0000"/>
                </a:solidFill>
              </a:rPr>
              <a:t>Conscious</a:t>
            </a:r>
            <a:r>
              <a:rPr lang="en-GB" altLang="en-US" sz="2700" dirty="0" smtClean="0"/>
              <a:t> as we are </a:t>
            </a:r>
            <a:br>
              <a:rPr lang="en-GB" altLang="en-US" sz="2700" dirty="0" smtClean="0"/>
            </a:br>
            <a:r>
              <a:rPr lang="en-GB" altLang="en-US" sz="2700" dirty="0" smtClean="0"/>
              <a:t>(</a:t>
            </a:r>
            <a:r>
              <a:rPr lang="en-GB" altLang="en-US" sz="2700" dirty="0" err="1" smtClean="0"/>
              <a:t>eg</a:t>
            </a:r>
            <a:r>
              <a:rPr lang="en-GB" altLang="en-US" sz="2700" dirty="0" smtClean="0"/>
              <a:t>. Dancers/my family/Indigenous traditions around the world)</a:t>
            </a:r>
            <a:endParaRPr lang="en-GB" altLang="en-US" sz="3600" dirty="0" smtClean="0"/>
          </a:p>
        </p:txBody>
      </p:sp>
      <p:pic>
        <p:nvPicPr>
          <p:cNvPr id="16387" name="Picture 4" descr="Mother Earth.jpg"/>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916238" y="1412777"/>
            <a:ext cx="3166591" cy="36724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itle 1"/>
          <p:cNvSpPr txBox="1">
            <a:spLocks/>
          </p:cNvSpPr>
          <p:nvPr/>
        </p:nvSpPr>
        <p:spPr>
          <a:xfrm>
            <a:off x="251520" y="0"/>
            <a:ext cx="8568952" cy="1412776"/>
          </a:xfrm>
          <a:prstGeom prst="rect">
            <a:avLst/>
          </a:prstGeom>
        </p:spPr>
        <p:txBody>
          <a:bodyPr anchor="b"/>
          <a:lstStyle/>
          <a:p>
            <a:pPr fontAlgn="auto">
              <a:spcAft>
                <a:spcPts val="0"/>
              </a:spcAft>
              <a:defRPr/>
            </a:pPr>
            <a:r>
              <a:rPr lang="en-GB" sz="3600" b="1" dirty="0" smtClean="0">
                <a:latin typeface="+mj-lt"/>
                <a:ea typeface="+mj-ea"/>
                <a:cs typeface="+mj-cs"/>
              </a:rPr>
              <a:t>‘Hindu’ Dharma </a:t>
            </a:r>
            <a:r>
              <a:rPr lang="en-GB" sz="3600" b="1" dirty="0" smtClean="0">
                <a:solidFill>
                  <a:srgbClr val="FF0000"/>
                </a:solidFill>
                <a:latin typeface="+mj-lt"/>
                <a:ea typeface="+mj-ea"/>
                <a:cs typeface="+mj-cs"/>
              </a:rPr>
              <a:t>relates</a:t>
            </a:r>
            <a:r>
              <a:rPr lang="en-GB" sz="3600" b="1" dirty="0" smtClean="0">
                <a:latin typeface="+mj-lt"/>
                <a:ea typeface="+mj-ea"/>
                <a:cs typeface="+mj-cs"/>
              </a:rPr>
              <a:t> to the Natural </a:t>
            </a:r>
            <a:r>
              <a:rPr lang="en-GB" sz="3600" b="1" dirty="0">
                <a:latin typeface="+mj-lt"/>
                <a:ea typeface="+mj-ea"/>
                <a:cs typeface="+mj-cs"/>
              </a:rPr>
              <a:t>World </a:t>
            </a:r>
            <a:r>
              <a:rPr lang="en-GB" sz="3600" b="1" dirty="0" smtClean="0">
                <a:latin typeface="+mj-lt"/>
                <a:ea typeface="+mj-ea"/>
                <a:cs typeface="+mj-cs"/>
              </a:rPr>
              <a:t>as a mother who gives us</a:t>
            </a:r>
            <a:r>
              <a:rPr lang="en-GB" sz="3600" b="1" dirty="0">
                <a:latin typeface="+mj-lt"/>
                <a:ea typeface="+mj-ea"/>
                <a:cs typeface="+mj-cs"/>
              </a:rPr>
              <a:t>....</a:t>
            </a:r>
          </a:p>
        </p:txBody>
      </p:sp>
    </p:spTree>
    <p:extLst>
      <p:ext uri="{BB962C8B-B14F-4D97-AF65-F5344CB8AC3E}">
        <p14:creationId xmlns="" xmlns:p14="http://schemas.microsoft.com/office/powerpoint/2010/main" val="3034211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23528" y="260648"/>
            <a:ext cx="8229600" cy="1800300"/>
          </a:xfrm>
        </p:spPr>
        <p:txBody>
          <a:bodyPr>
            <a:normAutofit fontScale="90000"/>
          </a:bodyPr>
          <a:lstStyle/>
          <a:p>
            <a:pPr algn="ctr"/>
            <a:r>
              <a:rPr lang="en-GB" sz="4400" b="1" dirty="0" smtClean="0">
                <a:solidFill>
                  <a:schemeClr val="tx1"/>
                </a:solidFill>
                <a:latin typeface="Arabic Typesetting" pitchFamily="66" charset="-78"/>
                <a:cs typeface="Arabic Typesetting" pitchFamily="66" charset="-78"/>
              </a:rPr>
              <a:t>Way of Behaving: </a:t>
            </a:r>
            <a:r>
              <a:rPr lang="en-GB" sz="4400" b="1" dirty="0" smtClean="0">
                <a:solidFill>
                  <a:srgbClr val="FF0000"/>
                </a:solidFill>
                <a:latin typeface="Arabic Typesetting" pitchFamily="66" charset="-78"/>
                <a:cs typeface="Arabic Typesetting" pitchFamily="66" charset="-78"/>
              </a:rPr>
              <a:t>Activity</a:t>
            </a:r>
            <a:r>
              <a:rPr lang="en-GB" sz="6000" b="1" dirty="0" smtClean="0"/>
              <a:t/>
            </a:r>
            <a:br>
              <a:rPr lang="en-GB" sz="6000" b="1" dirty="0" smtClean="0"/>
            </a:br>
            <a:r>
              <a:rPr lang="en-GB" b="1" dirty="0" smtClean="0"/>
              <a:t>Karma is not good or bad – it generates consequences </a:t>
            </a:r>
            <a:endParaRPr lang="en-GB" b="1" dirty="0" smtClean="0">
              <a:solidFill>
                <a:srgbClr val="FF0000"/>
              </a:solidFill>
            </a:endParaRPr>
          </a:p>
        </p:txBody>
      </p:sp>
      <p:pic>
        <p:nvPicPr>
          <p:cNvPr id="7171" name="Picture 3" descr="snakes &amp; ladders1.jpg"/>
          <p:cNvPicPr>
            <a:picLocks noChangeAspect="1"/>
          </p:cNvPicPr>
          <p:nvPr/>
        </p:nvPicPr>
        <p:blipFill>
          <a:blip r:embed="rId3" cstate="print"/>
          <a:srcRect/>
          <a:stretch>
            <a:fillRect/>
          </a:stretch>
        </p:blipFill>
        <p:spPr bwMode="auto">
          <a:xfrm>
            <a:off x="2051720" y="2083593"/>
            <a:ext cx="4865688" cy="3649663"/>
          </a:xfrm>
          <a:prstGeom prst="rect">
            <a:avLst/>
          </a:prstGeom>
          <a:noFill/>
          <a:ln w="9525">
            <a:noFill/>
            <a:miter lim="800000"/>
            <a:headEnd/>
            <a:tailEnd/>
          </a:ln>
        </p:spPr>
      </p:pic>
      <p:sp>
        <p:nvSpPr>
          <p:cNvPr id="4" name="Title 1"/>
          <p:cNvSpPr txBox="1">
            <a:spLocks/>
          </p:cNvSpPr>
          <p:nvPr/>
        </p:nvSpPr>
        <p:spPr>
          <a:xfrm>
            <a:off x="395536" y="5777880"/>
            <a:ext cx="8229600" cy="1080120"/>
          </a:xfrm>
          <a:prstGeom prst="rect">
            <a:avLst/>
          </a:prstGeom>
        </p:spPr>
        <p:txBody>
          <a:bodyPr vert="horz" anchor="b">
            <a:normAutofit fontScale="97500"/>
          </a:bodyPr>
          <a:lstStyle/>
          <a:p>
            <a:pPr algn="ctr">
              <a:spcBef>
                <a:spcPct val="0"/>
              </a:spcBef>
              <a:defRPr/>
            </a:pPr>
            <a:r>
              <a:rPr kumimoji="0" lang="en-GB" sz="3000" b="1" i="0" u="none" strike="noStrike" kern="1200" cap="small" spc="0" normalizeH="0" baseline="0" noProof="0" dirty="0" smtClean="0">
                <a:ln>
                  <a:noFill/>
                </a:ln>
                <a:solidFill>
                  <a:schemeClr val="tx2"/>
                </a:solidFill>
                <a:effectLst/>
                <a:uLnTx/>
                <a:uFillTx/>
                <a:latin typeface="+mj-lt"/>
                <a:ea typeface="+mj-ea"/>
                <a:cs typeface="+mj-cs"/>
              </a:rPr>
              <a:t> it takes us </a:t>
            </a:r>
            <a:r>
              <a:rPr kumimoji="0" lang="en-GB" sz="3000" b="1" i="0" u="none" strike="noStrike" kern="1200" cap="small" spc="0" normalizeH="0" baseline="0" noProof="0" dirty="0" smtClean="0">
                <a:ln>
                  <a:noFill/>
                </a:ln>
                <a:solidFill>
                  <a:srgbClr val="00B050"/>
                </a:solidFill>
                <a:effectLst/>
                <a:uLnTx/>
                <a:uFillTx/>
                <a:latin typeface="+mj-lt"/>
                <a:ea typeface="+mj-ea"/>
                <a:cs typeface="+mj-cs"/>
              </a:rPr>
              <a:t>towards </a:t>
            </a:r>
            <a:r>
              <a:rPr lang="en-GB" sz="3000" b="1" cap="small" dirty="0" err="1" smtClean="0">
                <a:solidFill>
                  <a:schemeClr val="tx2"/>
                </a:solidFill>
              </a:rPr>
              <a:t>dharmic</a:t>
            </a:r>
            <a:r>
              <a:rPr lang="en-GB" sz="3000" b="1" cap="small" dirty="0" smtClean="0">
                <a:solidFill>
                  <a:schemeClr val="tx2"/>
                </a:solidFill>
              </a:rPr>
              <a:t> flow</a:t>
            </a:r>
            <a:r>
              <a:rPr kumimoji="0" lang="en-GB" sz="3000" b="1" i="0" u="none" strike="noStrike" kern="1200" cap="small" spc="0" normalizeH="0" baseline="0" noProof="0" dirty="0" smtClean="0">
                <a:ln>
                  <a:noFill/>
                </a:ln>
                <a:solidFill>
                  <a:schemeClr val="tx2"/>
                </a:solidFill>
                <a:effectLst/>
                <a:uLnTx/>
                <a:uFillTx/>
                <a:latin typeface="+mj-lt"/>
                <a:ea typeface="+mj-ea"/>
                <a:cs typeface="+mj-cs"/>
              </a:rPr>
              <a:t> (Greater Good) </a:t>
            </a:r>
          </a:p>
          <a:p>
            <a:pPr algn="ctr">
              <a:spcBef>
                <a:spcPct val="0"/>
              </a:spcBef>
              <a:defRPr/>
            </a:pPr>
            <a:r>
              <a:rPr kumimoji="0" lang="en-GB" sz="3000" b="1" i="0" u="none" strike="noStrike" kern="1200" cap="small" spc="0" normalizeH="0" baseline="0" noProof="0" dirty="0" smtClean="0">
                <a:ln>
                  <a:noFill/>
                </a:ln>
                <a:solidFill>
                  <a:schemeClr val="tx2"/>
                </a:solidFill>
                <a:effectLst/>
                <a:uLnTx/>
                <a:uFillTx/>
                <a:latin typeface="+mj-lt"/>
                <a:ea typeface="+mj-ea"/>
                <a:cs typeface="+mj-cs"/>
              </a:rPr>
              <a:t>or </a:t>
            </a:r>
            <a:r>
              <a:rPr kumimoji="0" lang="en-GB" sz="3000" b="1" i="0" u="none" strike="noStrike" kern="1200" cap="small" spc="0" normalizeH="0" baseline="0" noProof="0" dirty="0" smtClean="0">
                <a:ln>
                  <a:noFill/>
                </a:ln>
                <a:solidFill>
                  <a:srgbClr val="FF0000"/>
                </a:solidFill>
                <a:effectLst/>
                <a:uLnTx/>
                <a:uFillTx/>
                <a:latin typeface="+mj-lt"/>
                <a:ea typeface="+mj-ea"/>
                <a:cs typeface="+mj-cs"/>
              </a:rPr>
              <a:t>away </a:t>
            </a:r>
            <a:r>
              <a:rPr kumimoji="0" lang="en-GB" sz="3000" b="1" i="0" u="none" strike="noStrike" kern="1200" cap="small" spc="0" normalizeH="0" baseline="0" noProof="0" dirty="0" smtClean="0">
                <a:ln>
                  <a:noFill/>
                </a:ln>
                <a:solidFill>
                  <a:schemeClr val="tx2"/>
                </a:solidFill>
                <a:effectLst/>
                <a:uLnTx/>
                <a:uFillTx/>
                <a:latin typeface="+mj-lt"/>
                <a:ea typeface="+mj-ea"/>
                <a:cs typeface="+mj-cs"/>
              </a:rPr>
              <a:t>from IT </a:t>
            </a:r>
            <a:r>
              <a:rPr lang="en-GB" sz="3000" b="1" cap="small" dirty="0">
                <a:solidFill>
                  <a:srgbClr val="002060"/>
                </a:solidFill>
              </a:rPr>
              <a:t>(Personal Desire)</a:t>
            </a:r>
            <a:r>
              <a:rPr lang="en-GB" sz="3000" b="1" cap="small" dirty="0">
                <a:solidFill>
                  <a:schemeClr val="tx2"/>
                </a:solidFill>
              </a:rPr>
              <a:t> </a:t>
            </a:r>
            <a:endParaRPr kumimoji="0" lang="en-GB" sz="3000" b="1" i="0" u="none" strike="noStrike" kern="1200" cap="small" spc="0" normalizeH="0" baseline="0" noProof="0" dirty="0" smtClean="0">
              <a:ln>
                <a:noFill/>
              </a:ln>
              <a:solidFill>
                <a:srgbClr val="FF0000"/>
              </a:solidFill>
              <a:effectLst/>
              <a:uLnTx/>
              <a:uFillTx/>
              <a:latin typeface="+mj-lt"/>
              <a:ea typeface="+mj-ea"/>
              <a:cs typeface="+mj-cs"/>
            </a:endParaRPr>
          </a:p>
        </p:txBody>
      </p:sp>
    </p:spTree>
    <p:extLst>
      <p:ext uri="{BB962C8B-B14F-4D97-AF65-F5344CB8AC3E}">
        <p14:creationId xmlns:p14="http://schemas.microsoft.com/office/powerpoint/2010/main" xmlns="" val="24582737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8313" y="836613"/>
            <a:ext cx="8229600" cy="1143000"/>
          </a:xfrm>
        </p:spPr>
        <p:txBody>
          <a:bodyPr>
            <a:normAutofit fontScale="90000"/>
          </a:bodyPr>
          <a:lstStyle/>
          <a:p>
            <a:pPr eaLnBrk="1" hangingPunct="1"/>
            <a:r>
              <a:rPr lang="en-GB" sz="6000" b="1" dirty="0" smtClean="0"/>
              <a:t>Principles not Rules:</a:t>
            </a:r>
            <a:br>
              <a:rPr lang="en-GB" sz="6000" b="1" dirty="0" smtClean="0"/>
            </a:br>
            <a:r>
              <a:rPr lang="en-GB" sz="6000" b="1" dirty="0" smtClean="0"/>
              <a:t>Importance of </a:t>
            </a:r>
            <a:r>
              <a:rPr lang="en-GB" sz="6000" b="1" dirty="0" smtClean="0">
                <a:solidFill>
                  <a:srgbClr val="FF0000"/>
                </a:solidFill>
              </a:rPr>
              <a:t>Wisdom</a:t>
            </a:r>
            <a:r>
              <a:rPr lang="en-GB" sz="6000" b="1" dirty="0" smtClean="0"/>
              <a:t/>
            </a:r>
            <a:br>
              <a:rPr lang="en-GB" sz="6000" b="1" dirty="0" smtClean="0"/>
            </a:br>
            <a:r>
              <a:rPr lang="en-GB" b="1" dirty="0" smtClean="0">
                <a:solidFill>
                  <a:srgbClr val="FF0000"/>
                </a:solidFill>
              </a:rPr>
              <a:t>Stories</a:t>
            </a:r>
            <a:r>
              <a:rPr lang="en-GB" b="1" dirty="0" smtClean="0"/>
              <a:t> – Bhagavad Gita</a:t>
            </a:r>
          </a:p>
        </p:txBody>
      </p:sp>
      <p:pic>
        <p:nvPicPr>
          <p:cNvPr id="9219" name="Picture 8" descr="Arjuna chooses krishna.png"/>
          <p:cNvPicPr>
            <a:picLocks noChangeAspect="1"/>
          </p:cNvPicPr>
          <p:nvPr/>
        </p:nvPicPr>
        <p:blipFill>
          <a:blip r:embed="rId3" cstate="print"/>
          <a:srcRect/>
          <a:stretch>
            <a:fillRect/>
          </a:stretch>
        </p:blipFill>
        <p:spPr bwMode="auto">
          <a:xfrm>
            <a:off x="1547813" y="2492375"/>
            <a:ext cx="5400675" cy="3706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85192" y="404664"/>
            <a:ext cx="8229600" cy="1879016"/>
          </a:xfrm>
        </p:spPr>
        <p:txBody>
          <a:bodyPr>
            <a:normAutofit fontScale="90000"/>
          </a:bodyPr>
          <a:lstStyle/>
          <a:p>
            <a:pPr eaLnBrk="1" hangingPunct="1"/>
            <a:r>
              <a:rPr lang="en-GB" sz="6000" b="1" dirty="0" smtClean="0"/>
              <a:t>How </a:t>
            </a:r>
            <a:r>
              <a:rPr lang="en-GB" sz="6000" b="1" dirty="0" err="1" smtClean="0"/>
              <a:t>Dharmics</a:t>
            </a:r>
            <a:r>
              <a:rPr lang="en-GB" sz="6000" b="1" dirty="0" smtClean="0"/>
              <a:t> ‘Tune-In’</a:t>
            </a:r>
            <a:br>
              <a:rPr lang="en-GB" sz="6000" b="1" dirty="0" smtClean="0"/>
            </a:br>
            <a:r>
              <a:rPr lang="en-GB" b="1" dirty="0" smtClean="0"/>
              <a:t>Meditation– Puja – Whole Being</a:t>
            </a:r>
            <a:br>
              <a:rPr lang="en-GB" b="1" dirty="0" smtClean="0"/>
            </a:br>
            <a:r>
              <a:rPr lang="en-GB" b="1" dirty="0" smtClean="0">
                <a:solidFill>
                  <a:srgbClr val="FF0000"/>
                </a:solidFill>
              </a:rPr>
              <a:t>Is this prayer?</a:t>
            </a:r>
          </a:p>
        </p:txBody>
      </p:sp>
      <p:pic>
        <p:nvPicPr>
          <p:cNvPr id="4" name="Picture 3" descr="puja plate.jpg"/>
          <p:cNvPicPr>
            <a:picLocks noChangeAspect="1"/>
          </p:cNvPicPr>
          <p:nvPr/>
        </p:nvPicPr>
        <p:blipFill>
          <a:blip r:embed="rId3" cstate="print"/>
          <a:stretch>
            <a:fillRect/>
          </a:stretch>
        </p:blipFill>
        <p:spPr>
          <a:xfrm>
            <a:off x="2627784" y="4221088"/>
            <a:ext cx="3560658" cy="2369456"/>
          </a:xfrm>
          <a:prstGeom prst="rect">
            <a:avLst/>
          </a:prstGeom>
        </p:spPr>
      </p:pic>
      <p:pic>
        <p:nvPicPr>
          <p:cNvPr id="8194" name="Picture 2" descr="Image result for meditation"/>
          <p:cNvPicPr>
            <a:picLocks noChangeAspect="1" noChangeArrowheads="1"/>
          </p:cNvPicPr>
          <p:nvPr/>
        </p:nvPicPr>
        <p:blipFill>
          <a:blip r:embed="rId4" cstate="print"/>
          <a:srcRect/>
          <a:stretch>
            <a:fillRect/>
          </a:stretch>
        </p:blipFill>
        <p:spPr bwMode="auto">
          <a:xfrm>
            <a:off x="323528" y="2132856"/>
            <a:ext cx="2592288" cy="2143125"/>
          </a:xfrm>
          <a:prstGeom prst="rect">
            <a:avLst/>
          </a:prstGeom>
          <a:noFill/>
        </p:spPr>
      </p:pic>
      <p:pic>
        <p:nvPicPr>
          <p:cNvPr id="8196" name="Picture 4" descr="Image result for meditation"/>
          <p:cNvPicPr>
            <a:picLocks noChangeAspect="1" noChangeArrowheads="1"/>
          </p:cNvPicPr>
          <p:nvPr/>
        </p:nvPicPr>
        <p:blipFill>
          <a:blip r:embed="rId5" cstate="print"/>
          <a:srcRect/>
          <a:stretch>
            <a:fillRect/>
          </a:stretch>
        </p:blipFill>
        <p:spPr bwMode="auto">
          <a:xfrm>
            <a:off x="6300192" y="1988840"/>
            <a:ext cx="2592288" cy="3229435"/>
          </a:xfrm>
          <a:prstGeom prst="rect">
            <a:avLst/>
          </a:prstGeom>
          <a:noFill/>
        </p:spPr>
      </p:pic>
      <p:sp>
        <p:nvSpPr>
          <p:cNvPr id="6" name="TextBox 5"/>
          <p:cNvSpPr txBox="1"/>
          <p:nvPr/>
        </p:nvSpPr>
        <p:spPr>
          <a:xfrm>
            <a:off x="3131840" y="2708920"/>
            <a:ext cx="2808312" cy="1077218"/>
          </a:xfrm>
          <a:prstGeom prst="rect">
            <a:avLst/>
          </a:prstGeom>
          <a:noFill/>
        </p:spPr>
        <p:txBody>
          <a:bodyPr wrap="square" rtlCol="0">
            <a:spAutoFit/>
          </a:bodyPr>
          <a:lstStyle/>
          <a:p>
            <a:r>
              <a:rPr lang="en-GB" sz="3200" dirty="0" smtClean="0"/>
              <a:t>What does </a:t>
            </a:r>
            <a:r>
              <a:rPr lang="en-GB" sz="3200" b="1" dirty="0" smtClean="0">
                <a:solidFill>
                  <a:srgbClr val="00B050"/>
                </a:solidFill>
              </a:rPr>
              <a:t>Mandir</a:t>
            </a:r>
            <a:r>
              <a:rPr lang="en-GB" sz="3200" dirty="0" smtClean="0"/>
              <a:t> mean?</a:t>
            </a:r>
            <a:endParaRPr lang="en-GB" sz="3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51520" y="6021388"/>
            <a:ext cx="8892480" cy="575964"/>
          </a:xfrm>
        </p:spPr>
        <p:txBody>
          <a:bodyPr>
            <a:normAutofit fontScale="90000"/>
          </a:bodyPr>
          <a:lstStyle/>
          <a:p>
            <a:pPr eaLnBrk="1" hangingPunct="1"/>
            <a:r>
              <a:rPr lang="en-GB" altLang="en-US" sz="2800" dirty="0" smtClean="0"/>
              <a:t>Dharma= Guru, Philosophy, Principles, Practice (Disciplines-slider)</a:t>
            </a:r>
          </a:p>
        </p:txBody>
      </p:sp>
      <p:sp>
        <p:nvSpPr>
          <p:cNvPr id="22" name="Oval 21"/>
          <p:cNvSpPr/>
          <p:nvPr/>
        </p:nvSpPr>
        <p:spPr>
          <a:xfrm>
            <a:off x="2771800" y="908720"/>
            <a:ext cx="2376264" cy="20882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smtClean="0"/>
              <a:t>Philosopy</a:t>
            </a:r>
            <a:endParaRPr lang="en-GB" dirty="0" smtClean="0"/>
          </a:p>
          <a:p>
            <a:pPr algn="ctr"/>
            <a:r>
              <a:rPr lang="en-GB" dirty="0" err="1" smtClean="0"/>
              <a:t>Eg</a:t>
            </a:r>
            <a:r>
              <a:rPr lang="en-GB" dirty="0" smtClean="0"/>
              <a:t> Oneness</a:t>
            </a:r>
            <a:endParaRPr lang="en-GB" dirty="0"/>
          </a:p>
        </p:txBody>
      </p:sp>
      <p:sp>
        <p:nvSpPr>
          <p:cNvPr id="23" name="Oval 22"/>
          <p:cNvSpPr/>
          <p:nvPr/>
        </p:nvSpPr>
        <p:spPr>
          <a:xfrm>
            <a:off x="467544" y="260648"/>
            <a:ext cx="2376264" cy="20882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Being it!</a:t>
            </a:r>
          </a:p>
          <a:p>
            <a:pPr algn="ctr"/>
            <a:r>
              <a:rPr lang="en-GB" dirty="0" smtClean="0"/>
              <a:t>Intuition</a:t>
            </a:r>
          </a:p>
          <a:p>
            <a:pPr algn="ctr"/>
            <a:r>
              <a:rPr lang="en-GB" dirty="0" smtClean="0"/>
              <a:t>/Consciousness</a:t>
            </a:r>
          </a:p>
          <a:p>
            <a:pPr algn="ctr"/>
            <a:r>
              <a:rPr lang="en-GB" dirty="0" smtClean="0"/>
              <a:t>Deity Intervention</a:t>
            </a:r>
            <a:endParaRPr lang="en-GB" dirty="0"/>
          </a:p>
        </p:txBody>
      </p:sp>
      <p:sp>
        <p:nvSpPr>
          <p:cNvPr id="24" name="Oval 23"/>
          <p:cNvSpPr/>
          <p:nvPr/>
        </p:nvSpPr>
        <p:spPr>
          <a:xfrm>
            <a:off x="4716016" y="2204864"/>
            <a:ext cx="2376264" cy="20882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Principles</a:t>
            </a:r>
          </a:p>
          <a:p>
            <a:pPr algn="ctr"/>
            <a:r>
              <a:rPr lang="en-GB" dirty="0" err="1" smtClean="0"/>
              <a:t>Eg</a:t>
            </a:r>
            <a:r>
              <a:rPr lang="en-GB" dirty="0" smtClean="0"/>
              <a:t> Ahimsa</a:t>
            </a:r>
            <a:endParaRPr lang="en-GB" dirty="0"/>
          </a:p>
        </p:txBody>
      </p:sp>
      <p:sp>
        <p:nvSpPr>
          <p:cNvPr id="26" name="Oval 25"/>
          <p:cNvSpPr/>
          <p:nvPr/>
        </p:nvSpPr>
        <p:spPr>
          <a:xfrm>
            <a:off x="6300192" y="3789040"/>
            <a:ext cx="2376264" cy="20882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Practices</a:t>
            </a:r>
          </a:p>
          <a:p>
            <a:pPr algn="ctr"/>
            <a:r>
              <a:rPr lang="en-GB" dirty="0" err="1" smtClean="0"/>
              <a:t>Eg</a:t>
            </a:r>
            <a:r>
              <a:rPr lang="en-GB" dirty="0" smtClean="0"/>
              <a:t> Vegan</a:t>
            </a:r>
            <a:endParaRPr lang="en-GB" dirty="0"/>
          </a:p>
        </p:txBody>
      </p:sp>
      <p:sp>
        <p:nvSpPr>
          <p:cNvPr id="28" name="Rectangle 27"/>
          <p:cNvSpPr/>
          <p:nvPr/>
        </p:nvSpPr>
        <p:spPr>
          <a:xfrm>
            <a:off x="971600" y="3429000"/>
            <a:ext cx="3384376" cy="1872208"/>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GB" dirty="0" smtClean="0"/>
              <a:t>The many meanings of the Word Dharma</a:t>
            </a:r>
            <a:endParaRPr lang="en-GB"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7544" y="1268760"/>
            <a:ext cx="8280920" cy="4462760"/>
          </a:xfrm>
          <a:prstGeom prst="rect">
            <a:avLst/>
          </a:prstGeom>
        </p:spPr>
        <p:txBody>
          <a:bodyPr wrap="square">
            <a:spAutoFit/>
          </a:bodyPr>
          <a:lstStyle/>
          <a:p>
            <a:pPr marL="0" lvl="1" indent="0">
              <a:spcBef>
                <a:spcPts val="600"/>
              </a:spcBef>
              <a:buSzPct val="70000"/>
              <a:buNone/>
              <a:tabLst>
                <a:tab pos="804863" algn="l"/>
              </a:tabLst>
              <a:defRPr/>
            </a:pPr>
            <a:r>
              <a:rPr lang="en-GB" sz="2800" b="1" i="1" dirty="0">
                <a:solidFill>
                  <a:srgbClr val="00B050"/>
                </a:solidFill>
              </a:rPr>
              <a:t>Truth is One, though the sages know it variously</a:t>
            </a:r>
            <a:r>
              <a:rPr lang="en-GB" sz="2800" dirty="0"/>
              <a:t> </a:t>
            </a:r>
            <a:endParaRPr lang="en-GB" sz="2800" dirty="0" smtClean="0"/>
          </a:p>
          <a:p>
            <a:pPr marL="0" lvl="1">
              <a:spcBef>
                <a:spcPts val="600"/>
              </a:spcBef>
              <a:buSzPct val="70000"/>
              <a:tabLst>
                <a:tab pos="804863" algn="l"/>
              </a:tabLst>
              <a:defRPr/>
            </a:pPr>
            <a:r>
              <a:rPr lang="en-GB" sz="2800" dirty="0" smtClean="0"/>
              <a:t>(</a:t>
            </a:r>
            <a:r>
              <a:rPr lang="en-GB" sz="2800" i="1" dirty="0" err="1"/>
              <a:t>Ékam</a:t>
            </a:r>
            <a:r>
              <a:rPr lang="en-GB" sz="2800" i="1" dirty="0"/>
              <a:t> sat </a:t>
            </a:r>
            <a:r>
              <a:rPr lang="en-GB" sz="2800" i="1" dirty="0" err="1"/>
              <a:t>vipra</a:t>
            </a:r>
            <a:r>
              <a:rPr lang="en-GB" sz="2800" i="1" dirty="0"/>
              <a:t> </a:t>
            </a:r>
            <a:r>
              <a:rPr lang="en-GB" sz="2800" i="1" dirty="0" err="1"/>
              <a:t>bahudā</a:t>
            </a:r>
            <a:r>
              <a:rPr lang="en-GB" sz="2800" i="1" dirty="0"/>
              <a:t> </a:t>
            </a:r>
            <a:r>
              <a:rPr lang="en-GB" sz="2800" i="1" dirty="0" err="1" smtClean="0"/>
              <a:t>vadanti</a:t>
            </a:r>
            <a:r>
              <a:rPr lang="en-GB" sz="2800" i="1" dirty="0" smtClean="0"/>
              <a:t>)</a:t>
            </a:r>
          </a:p>
          <a:p>
            <a:pPr marL="0" lvl="1">
              <a:spcBef>
                <a:spcPts val="600"/>
              </a:spcBef>
              <a:buSzPct val="70000"/>
              <a:tabLst>
                <a:tab pos="804863" algn="l"/>
              </a:tabLst>
              <a:defRPr/>
            </a:pPr>
            <a:r>
              <a:rPr lang="en-GB" sz="3200" b="1" i="1" dirty="0" smtClean="0">
                <a:solidFill>
                  <a:srgbClr val="FF0000"/>
                </a:solidFill>
              </a:rPr>
              <a:t>Rig </a:t>
            </a:r>
            <a:r>
              <a:rPr lang="en-GB" sz="3200" b="1" i="1" dirty="0">
                <a:solidFill>
                  <a:srgbClr val="FF0000"/>
                </a:solidFill>
              </a:rPr>
              <a:t>Veda</a:t>
            </a:r>
          </a:p>
          <a:p>
            <a:pPr marL="0" lvl="1" indent="0">
              <a:spcBef>
                <a:spcPts val="600"/>
              </a:spcBef>
              <a:buSzPct val="70000"/>
              <a:buNone/>
              <a:tabLst>
                <a:tab pos="804863" algn="l"/>
              </a:tabLst>
              <a:defRPr/>
            </a:pPr>
            <a:r>
              <a:rPr lang="en-GB" sz="3600" b="1" i="1" dirty="0" smtClean="0">
                <a:solidFill>
                  <a:srgbClr val="00B050"/>
                </a:solidFill>
              </a:rPr>
              <a:t>“Whenever &amp; wherever Dharma becomes weak and </a:t>
            </a:r>
            <a:r>
              <a:rPr lang="en-GB" sz="3600" b="1" i="1" dirty="0" err="1" smtClean="0">
                <a:solidFill>
                  <a:srgbClr val="00B050"/>
                </a:solidFill>
              </a:rPr>
              <a:t>Adharma</a:t>
            </a:r>
            <a:r>
              <a:rPr lang="en-GB" sz="3600" b="1" i="1" dirty="0" smtClean="0">
                <a:solidFill>
                  <a:srgbClr val="00B050"/>
                </a:solidFill>
              </a:rPr>
              <a:t> becomes strong, I (Spirit) will manifest in every age”  - Sri Krishna</a:t>
            </a:r>
          </a:p>
          <a:p>
            <a:pPr marL="0" lvl="1" indent="0">
              <a:spcBef>
                <a:spcPts val="600"/>
              </a:spcBef>
              <a:buSzPct val="70000"/>
              <a:buNone/>
              <a:tabLst>
                <a:tab pos="804863" algn="l"/>
              </a:tabLst>
              <a:defRPr/>
            </a:pPr>
            <a:r>
              <a:rPr lang="en-GB" sz="3200" b="1" i="1" dirty="0" smtClean="0">
                <a:solidFill>
                  <a:srgbClr val="FF0000"/>
                </a:solidFill>
              </a:rPr>
              <a:t>Bhagavad Gita</a:t>
            </a:r>
            <a:endParaRPr lang="en-GB" sz="2800" dirty="0">
              <a:solidFill>
                <a:srgbClr val="FF0000"/>
              </a:solidFill>
            </a:endParaRPr>
          </a:p>
        </p:txBody>
      </p:sp>
      <p:sp>
        <p:nvSpPr>
          <p:cNvPr id="6" name="Rectangle 5"/>
          <p:cNvSpPr/>
          <p:nvPr/>
        </p:nvSpPr>
        <p:spPr>
          <a:xfrm>
            <a:off x="323528" y="5817458"/>
            <a:ext cx="7992888" cy="707886"/>
          </a:xfrm>
          <a:prstGeom prst="rect">
            <a:avLst/>
          </a:prstGeom>
        </p:spPr>
        <p:txBody>
          <a:bodyPr wrap="square">
            <a:spAutoFit/>
          </a:bodyPr>
          <a:lstStyle/>
          <a:p>
            <a:pPr marL="0" lvl="1" indent="0">
              <a:spcBef>
                <a:spcPts val="600"/>
              </a:spcBef>
              <a:buSzPct val="70000"/>
              <a:buNone/>
              <a:tabLst>
                <a:tab pos="804863" algn="l"/>
              </a:tabLst>
              <a:defRPr/>
            </a:pPr>
            <a:r>
              <a:rPr lang="en-GB" sz="2000" b="1" i="1" dirty="0" smtClean="0">
                <a:solidFill>
                  <a:srgbClr val="00B050"/>
                </a:solidFill>
              </a:rPr>
              <a:t>Not just in India or Bethlehem or Jerusalem BUT wherever a </a:t>
            </a:r>
            <a:r>
              <a:rPr lang="en-GB" sz="2000" b="1" i="1" dirty="0" smtClean="0">
                <a:solidFill>
                  <a:srgbClr val="0070C0"/>
                </a:solidFill>
              </a:rPr>
              <a:t>correcting interventio</a:t>
            </a:r>
            <a:r>
              <a:rPr lang="en-GB" sz="2000" b="1" i="1" dirty="0" smtClean="0">
                <a:solidFill>
                  <a:srgbClr val="00B050"/>
                </a:solidFill>
              </a:rPr>
              <a:t>n is needed. </a:t>
            </a:r>
            <a:r>
              <a:rPr lang="en-GB" sz="2000" b="1" i="1" dirty="0" smtClean="0">
                <a:solidFill>
                  <a:srgbClr val="FF0000"/>
                </a:solidFill>
              </a:rPr>
              <a:t>What would it look like??</a:t>
            </a:r>
            <a:endParaRPr lang="en-GB" dirty="0">
              <a:solidFill>
                <a:srgbClr val="FF0000"/>
              </a:solidFill>
            </a:endParaRPr>
          </a:p>
        </p:txBody>
      </p:sp>
      <p:sp>
        <p:nvSpPr>
          <p:cNvPr id="8" name="Title 1"/>
          <p:cNvSpPr>
            <a:spLocks noGrp="1"/>
          </p:cNvSpPr>
          <p:nvPr>
            <p:ph type="title"/>
          </p:nvPr>
        </p:nvSpPr>
        <p:spPr>
          <a:xfrm>
            <a:off x="457200" y="274638"/>
            <a:ext cx="7467600" cy="562074"/>
          </a:xfrm>
        </p:spPr>
        <p:txBody>
          <a:bodyPr>
            <a:normAutofit fontScale="90000"/>
          </a:bodyPr>
          <a:lstStyle/>
          <a:p>
            <a:pPr algn="ctr"/>
            <a:r>
              <a:rPr lang="en-GB" b="1" dirty="0" smtClean="0"/>
              <a:t/>
            </a:r>
            <a:br>
              <a:rPr lang="en-GB" b="1" dirty="0" smtClean="0"/>
            </a:br>
            <a:r>
              <a:rPr lang="en-GB" b="1" dirty="0" smtClean="0"/>
              <a:t>Key Concept: </a:t>
            </a:r>
            <a:r>
              <a:rPr lang="en-GB" b="1" dirty="0" smtClean="0">
                <a:solidFill>
                  <a:srgbClr val="FF0000"/>
                </a:solidFill>
              </a:rPr>
              <a:t>Pluralism</a:t>
            </a:r>
            <a:endParaRPr lang="en-GB" dirty="0"/>
          </a:p>
        </p:txBody>
      </p:sp>
    </p:spTree>
    <p:extLst>
      <p:ext uri="{BB962C8B-B14F-4D97-AF65-F5344CB8AC3E}">
        <p14:creationId xmlns:p14="http://schemas.microsoft.com/office/powerpoint/2010/main" xmlns="" val="25632925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395536" y="0"/>
            <a:ext cx="7467600" cy="1035496"/>
          </a:xfrm>
        </p:spPr>
        <p:txBody>
          <a:bodyPr>
            <a:normAutofit fontScale="90000"/>
          </a:bodyPr>
          <a:lstStyle/>
          <a:p>
            <a:pPr algn="ctr"/>
            <a:r>
              <a:rPr lang="en-GB" b="1" dirty="0" smtClean="0"/>
              <a:t>Religious revelation Events:</a:t>
            </a:r>
            <a:br>
              <a:rPr lang="en-GB" b="1" dirty="0" smtClean="0"/>
            </a:br>
            <a:r>
              <a:rPr lang="en-GB" b="1" dirty="0" smtClean="0"/>
              <a:t>Prophets, Saints &amp; Avatars</a:t>
            </a:r>
            <a:endParaRPr lang="en-GB" dirty="0"/>
          </a:p>
        </p:txBody>
      </p:sp>
      <p:sp>
        <p:nvSpPr>
          <p:cNvPr id="7" name="Content Placeholder 2"/>
          <p:cNvSpPr>
            <a:spLocks noGrp="1"/>
          </p:cNvSpPr>
          <p:nvPr>
            <p:ph sz="quarter" idx="1"/>
          </p:nvPr>
        </p:nvSpPr>
        <p:spPr>
          <a:xfrm>
            <a:off x="611560" y="1628800"/>
            <a:ext cx="7632848" cy="4104456"/>
          </a:xfrm>
        </p:spPr>
        <p:txBody>
          <a:bodyPr>
            <a:normAutofit fontScale="62500" lnSpcReduction="20000"/>
          </a:bodyPr>
          <a:lstStyle/>
          <a:p>
            <a:r>
              <a:rPr lang="en-GB" sz="4000" dirty="0" smtClean="0"/>
              <a:t> Depending on what imbalance was being restored in </a:t>
            </a:r>
            <a:r>
              <a:rPr lang="en-GB" sz="4000" u="sng" dirty="0" smtClean="0"/>
              <a:t>that</a:t>
            </a:r>
            <a:r>
              <a:rPr lang="en-GB" sz="4000" dirty="0" smtClean="0"/>
              <a:t> time &amp; place</a:t>
            </a:r>
            <a:endParaRPr lang="en-GB" sz="3700" dirty="0" smtClean="0"/>
          </a:p>
          <a:p>
            <a:pPr lvl="1"/>
            <a:r>
              <a:rPr lang="en-GB" sz="3700" dirty="0" smtClean="0">
                <a:solidFill>
                  <a:schemeClr val="accent2">
                    <a:lumMod val="75000"/>
                  </a:schemeClr>
                </a:solidFill>
              </a:rPr>
              <a:t>Those who overturn temples (Jesus)</a:t>
            </a:r>
          </a:p>
          <a:p>
            <a:pPr lvl="1"/>
            <a:r>
              <a:rPr lang="en-GB" sz="3700" dirty="0" smtClean="0">
                <a:solidFill>
                  <a:schemeClr val="accent2">
                    <a:lumMod val="75000"/>
                  </a:schemeClr>
                </a:solidFill>
              </a:rPr>
              <a:t>Those who build temples (King Solomon)</a:t>
            </a:r>
          </a:p>
          <a:p>
            <a:pPr lvl="1"/>
            <a:r>
              <a:rPr lang="en-GB" sz="3700" dirty="0" smtClean="0">
                <a:solidFill>
                  <a:schemeClr val="accent4">
                    <a:lumMod val="75000"/>
                  </a:schemeClr>
                </a:solidFill>
              </a:rPr>
              <a:t>Those who denounce ritual (Guru Nanak)</a:t>
            </a:r>
          </a:p>
          <a:p>
            <a:pPr lvl="1"/>
            <a:r>
              <a:rPr lang="en-GB" sz="3700" dirty="0" smtClean="0">
                <a:solidFill>
                  <a:schemeClr val="accent4">
                    <a:lumMod val="75000"/>
                  </a:schemeClr>
                </a:solidFill>
              </a:rPr>
              <a:t>Those who bring new rituals (Guru </a:t>
            </a:r>
            <a:r>
              <a:rPr lang="en-GB" sz="3700" dirty="0" err="1" smtClean="0">
                <a:solidFill>
                  <a:schemeClr val="accent4">
                    <a:lumMod val="75000"/>
                  </a:schemeClr>
                </a:solidFill>
              </a:rPr>
              <a:t>Gobind</a:t>
            </a:r>
            <a:r>
              <a:rPr lang="en-GB" sz="3700" dirty="0" smtClean="0">
                <a:solidFill>
                  <a:schemeClr val="accent4">
                    <a:lumMod val="75000"/>
                  </a:schemeClr>
                </a:solidFill>
              </a:rPr>
              <a:t> Singh)</a:t>
            </a:r>
          </a:p>
          <a:p>
            <a:pPr lvl="1"/>
            <a:r>
              <a:rPr lang="en-GB" sz="3700" dirty="0" smtClean="0">
                <a:solidFill>
                  <a:srgbClr val="92D050"/>
                </a:solidFill>
              </a:rPr>
              <a:t>Those who preach peace (Dalai Lama)</a:t>
            </a:r>
          </a:p>
          <a:p>
            <a:pPr lvl="1"/>
            <a:r>
              <a:rPr lang="en-GB" sz="3700" dirty="0" smtClean="0">
                <a:solidFill>
                  <a:srgbClr val="92D050"/>
                </a:solidFill>
              </a:rPr>
              <a:t>Those who lead conflicts (St Joan of Arc)</a:t>
            </a:r>
          </a:p>
          <a:p>
            <a:pPr lvl="1"/>
            <a:r>
              <a:rPr lang="en-GB" sz="3700" dirty="0" smtClean="0">
                <a:solidFill>
                  <a:srgbClr val="FF0000"/>
                </a:solidFill>
              </a:rPr>
              <a:t>E.g. Rama who brought peace &amp; rule of law</a:t>
            </a:r>
          </a:p>
          <a:p>
            <a:pPr lvl="1"/>
            <a:r>
              <a:rPr lang="en-GB" sz="3700" dirty="0" smtClean="0">
                <a:solidFill>
                  <a:srgbClr val="FF0000"/>
                </a:solidFill>
              </a:rPr>
              <a:t>E.g. Krishna facilitated an epic war &amp; the dismantling of hypocritical laws</a:t>
            </a:r>
          </a:p>
          <a:p>
            <a:pPr lvl="1">
              <a:buNone/>
            </a:pPr>
            <a:endParaRPr lang="en-GB" sz="3700" dirty="0"/>
          </a:p>
        </p:txBody>
      </p:sp>
      <p:sp>
        <p:nvSpPr>
          <p:cNvPr id="5" name="Rectangle 4"/>
          <p:cNvSpPr/>
          <p:nvPr/>
        </p:nvSpPr>
        <p:spPr>
          <a:xfrm>
            <a:off x="251520" y="5589240"/>
            <a:ext cx="8496944" cy="907941"/>
          </a:xfrm>
          <a:prstGeom prst="rect">
            <a:avLst/>
          </a:prstGeom>
        </p:spPr>
        <p:txBody>
          <a:bodyPr wrap="square">
            <a:spAutoFit/>
          </a:bodyPr>
          <a:lstStyle/>
          <a:p>
            <a:pPr marL="0" lvl="1" indent="0">
              <a:spcBef>
                <a:spcPts val="600"/>
              </a:spcBef>
              <a:buSzPct val="70000"/>
              <a:buNone/>
              <a:tabLst>
                <a:tab pos="804863" algn="l"/>
              </a:tabLst>
              <a:defRPr/>
            </a:pPr>
            <a:r>
              <a:rPr lang="en-GB" sz="2400" b="1" i="1" dirty="0" smtClean="0">
                <a:solidFill>
                  <a:srgbClr val="00B050"/>
                </a:solidFill>
              </a:rPr>
              <a:t>Dharmic intervention is </a:t>
            </a:r>
            <a:r>
              <a:rPr lang="en-GB" sz="2400" b="1" i="1" dirty="0" smtClean="0">
                <a:solidFill>
                  <a:srgbClr val="FF0000"/>
                </a:solidFill>
              </a:rPr>
              <a:t>benign</a:t>
            </a:r>
            <a:r>
              <a:rPr lang="en-GB" sz="2400" b="1" i="1" dirty="0" smtClean="0">
                <a:solidFill>
                  <a:srgbClr val="00B050"/>
                </a:solidFill>
              </a:rPr>
              <a:t>, fluid, responsive, </a:t>
            </a:r>
          </a:p>
          <a:p>
            <a:pPr marL="0" lvl="1" indent="0">
              <a:spcBef>
                <a:spcPts val="600"/>
              </a:spcBef>
              <a:buSzPct val="70000"/>
              <a:buNone/>
              <a:tabLst>
                <a:tab pos="804863" algn="l"/>
              </a:tabLst>
              <a:defRPr/>
            </a:pPr>
            <a:r>
              <a:rPr lang="en-GB" sz="2400" b="1" i="1" u="sng" dirty="0" smtClean="0">
                <a:solidFill>
                  <a:srgbClr val="00B050"/>
                </a:solidFill>
              </a:rPr>
              <a:t>fit for purpose </a:t>
            </a:r>
            <a:r>
              <a:rPr lang="en-GB" sz="2400" b="1" i="1" dirty="0" smtClean="0">
                <a:solidFill>
                  <a:srgbClr val="00B050"/>
                </a:solidFill>
              </a:rPr>
              <a:t>and brings much-needed societal </a:t>
            </a:r>
            <a:r>
              <a:rPr lang="en-GB" sz="2400" b="1" i="1" u="sng" dirty="0" smtClean="0">
                <a:solidFill>
                  <a:srgbClr val="00B050"/>
                </a:solidFill>
              </a:rPr>
              <a:t>change</a:t>
            </a:r>
            <a:r>
              <a:rPr lang="en-GB" sz="2400" b="1" i="1" dirty="0" smtClean="0">
                <a:solidFill>
                  <a:srgbClr val="00B050"/>
                </a:solidFill>
              </a:rPr>
              <a:t>.</a:t>
            </a:r>
            <a:endParaRPr lang="en-GB" sz="2400" dirty="0">
              <a:solidFill>
                <a:srgbClr val="00B050"/>
              </a:solidFill>
            </a:endParaRPr>
          </a:p>
        </p:txBody>
      </p:sp>
      <p:sp>
        <p:nvSpPr>
          <p:cNvPr id="9" name="Rectangle 8"/>
          <p:cNvSpPr/>
          <p:nvPr/>
        </p:nvSpPr>
        <p:spPr>
          <a:xfrm>
            <a:off x="323528" y="1124744"/>
            <a:ext cx="7992888" cy="400110"/>
          </a:xfrm>
          <a:prstGeom prst="rect">
            <a:avLst/>
          </a:prstGeom>
        </p:spPr>
        <p:txBody>
          <a:bodyPr wrap="square">
            <a:spAutoFit/>
          </a:bodyPr>
          <a:lstStyle/>
          <a:p>
            <a:pPr marL="0" lvl="1" indent="0">
              <a:spcBef>
                <a:spcPts val="600"/>
              </a:spcBef>
              <a:buSzPct val="70000"/>
              <a:buNone/>
              <a:tabLst>
                <a:tab pos="804863" algn="l"/>
              </a:tabLst>
              <a:defRPr/>
            </a:pPr>
            <a:r>
              <a:rPr lang="en-GB" sz="2000" b="1" i="1" dirty="0" smtClean="0">
                <a:solidFill>
                  <a:srgbClr val="FF0000"/>
                </a:solidFill>
              </a:rPr>
              <a:t>What would a correcting intervention look like??</a:t>
            </a:r>
            <a:endParaRPr lang="en-GB" dirty="0">
              <a:solidFill>
                <a:srgbClr val="FF0000"/>
              </a:solidFill>
            </a:endParaRPr>
          </a:p>
        </p:txBody>
      </p:sp>
    </p:spTree>
    <p:extLst>
      <p:ext uri="{BB962C8B-B14F-4D97-AF65-F5344CB8AC3E}">
        <p14:creationId xmlns:p14="http://schemas.microsoft.com/office/powerpoint/2010/main" xmlns="" val="16013120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79512" y="404664"/>
            <a:ext cx="8784975" cy="1512168"/>
          </a:xfrm>
        </p:spPr>
        <p:txBody>
          <a:bodyPr>
            <a:normAutofit fontScale="90000"/>
          </a:bodyPr>
          <a:lstStyle/>
          <a:p>
            <a:pPr eaLnBrk="1" hangingPunct="1"/>
            <a:r>
              <a:rPr lang="en-GB" sz="6000" b="1" dirty="0" smtClean="0"/>
              <a:t>Many Paths up the Mountain</a:t>
            </a:r>
            <a:br>
              <a:rPr lang="en-GB" sz="6000" b="1" dirty="0" smtClean="0"/>
            </a:br>
            <a:r>
              <a:rPr lang="en-GB" b="1" dirty="0" smtClean="0"/>
              <a:t>The Mountain is for all not only ‘Hindus’</a:t>
            </a:r>
          </a:p>
        </p:txBody>
      </p:sp>
      <p:pic>
        <p:nvPicPr>
          <p:cNvPr id="4" name="Picture 3" descr="Image result for paths up the mountain quote"/>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59632" y="1916832"/>
            <a:ext cx="6768752" cy="4032448"/>
          </a:xfrm>
          <a:prstGeom prst="rect">
            <a:avLst/>
          </a:prstGeom>
          <a:noFill/>
          <a:ln>
            <a:noFill/>
          </a:ln>
        </p:spPr>
      </p:pic>
    </p:spTree>
    <p:extLst>
      <p:ext uri="{BB962C8B-B14F-4D97-AF65-F5344CB8AC3E}">
        <p14:creationId xmlns:p14="http://schemas.microsoft.com/office/powerpoint/2010/main" xmlns="" val="246967064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otalTime>935</TotalTime>
  <Words>1441</Words>
  <Application>Microsoft Office PowerPoint</Application>
  <PresentationFormat>On-screen Show (4:3)</PresentationFormat>
  <Paragraphs>183</Paragraphs>
  <Slides>26</Slides>
  <Notes>19</Notes>
  <HiddenSlides>0</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Office Theme</vt:lpstr>
      <vt:lpstr>Oriel</vt:lpstr>
      <vt:lpstr>Unlocking Dharmic concepts</vt:lpstr>
      <vt:lpstr>Understanding Dharmic Religions</vt:lpstr>
      <vt:lpstr>Unlocking Dharmic Traditions</vt:lpstr>
      <vt:lpstr>Unlocking Dharmic Traditions</vt:lpstr>
      <vt:lpstr>Unlocking Dharmic Traditions</vt:lpstr>
      <vt:lpstr>Unlocking Dharmic Traditions</vt:lpstr>
      <vt:lpstr>Dharma= Philosophy, Principles  &amp; Practice (Disciplines-slider)</vt:lpstr>
      <vt:lpstr>Understanding Dharmas</vt:lpstr>
      <vt:lpstr>Dharmic Philosophies  as Living Traditions</vt:lpstr>
      <vt:lpstr>Understanding Hindu ways of ‘Being &amp; Behaving’</vt:lpstr>
      <vt:lpstr>Hindu Philosophy: Brahman</vt:lpstr>
      <vt:lpstr>Philosophy: MATERIAL WORLDS COME &amp; GO</vt:lpstr>
      <vt:lpstr>Lord Brahma (Who?)</vt:lpstr>
      <vt:lpstr>Lord Vishnu(Who?)</vt:lpstr>
      <vt:lpstr>Lord Shiva (Who?)</vt:lpstr>
      <vt:lpstr>Dharma – Flourishing Blueprint</vt:lpstr>
      <vt:lpstr>Karma – Choices &amp; Consequences</vt:lpstr>
      <vt:lpstr>Namaste</vt:lpstr>
      <vt:lpstr>...Nourishment, Nurture &amp; Spiritual Health considered as Conscious as we are  (eg. Dancers/my family/Indigenous traditions around the world)</vt:lpstr>
      <vt:lpstr>Way of Behaving: Activity Karma is not good or bad – it generates consequences </vt:lpstr>
      <vt:lpstr>Principles not Rules: Importance of Wisdom Stories – Bhagavad Gita</vt:lpstr>
      <vt:lpstr>How Dharmics ‘Tune-In’ Meditation– Puja – Whole Being Is this prayer?</vt:lpstr>
      <vt:lpstr>Dharma= Guru, Philosophy, Principles, Practice (Disciplines-slider)</vt:lpstr>
      <vt:lpstr> Key Concept: Pluralism</vt:lpstr>
      <vt:lpstr>Religious revelation Events: Prophets, Saints &amp; Avatars</vt:lpstr>
      <vt:lpstr>Many Paths up the Mountain The Mountain is for all not only ‘Hindus’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Dharma &amp; Karma</dc:title>
  <dc:creator>Sahajpal</dc:creator>
  <cp:lastModifiedBy>Microsoft</cp:lastModifiedBy>
  <cp:revision>77</cp:revision>
  <dcterms:created xsi:type="dcterms:W3CDTF">2014-02-06T22:36:53Z</dcterms:created>
  <dcterms:modified xsi:type="dcterms:W3CDTF">2018-06-29T07:15:09Z</dcterms:modified>
</cp:coreProperties>
</file>