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76" r:id="rId5"/>
    <p:sldId id="257" r:id="rId6"/>
    <p:sldId id="303" r:id="rId7"/>
    <p:sldId id="272" r:id="rId8"/>
    <p:sldId id="277" r:id="rId9"/>
    <p:sldId id="264" r:id="rId10"/>
    <p:sldId id="260" r:id="rId11"/>
    <p:sldId id="261" r:id="rId12"/>
    <p:sldId id="262" r:id="rId13"/>
    <p:sldId id="299" r:id="rId14"/>
    <p:sldId id="263" r:id="rId15"/>
    <p:sldId id="309" r:id="rId16"/>
    <p:sldId id="265" r:id="rId17"/>
    <p:sldId id="271" r:id="rId18"/>
    <p:sldId id="266" r:id="rId19"/>
    <p:sldId id="267" r:id="rId20"/>
    <p:sldId id="268" r:id="rId21"/>
    <p:sldId id="269" r:id="rId22"/>
    <p:sldId id="270" r:id="rId23"/>
    <p:sldId id="296" r:id="rId24"/>
    <p:sldId id="281" r:id="rId25"/>
    <p:sldId id="282" r:id="rId26"/>
    <p:sldId id="283" r:id="rId27"/>
    <p:sldId id="284" r:id="rId28"/>
    <p:sldId id="285" r:id="rId29"/>
    <p:sldId id="286" r:id="rId30"/>
    <p:sldId id="287" r:id="rId31"/>
    <p:sldId id="288" r:id="rId32"/>
    <p:sldId id="289" r:id="rId33"/>
    <p:sldId id="292" r:id="rId34"/>
    <p:sldId id="293" r:id="rId35"/>
    <p:sldId id="294" r:id="rId36"/>
    <p:sldId id="300" r:id="rId37"/>
    <p:sldId id="301" r:id="rId38"/>
    <p:sldId id="302" r:id="rId39"/>
    <p:sldId id="310" r:id="rId40"/>
    <p:sldId id="273" r:id="rId41"/>
    <p:sldId id="278" r:id="rId42"/>
    <p:sldId id="279" r:id="rId43"/>
    <p:sldId id="280" r:id="rId44"/>
    <p:sldId id="274" r:id="rId45"/>
    <p:sldId id="275" r:id="rId46"/>
    <p:sldId id="298" r:id="rId47"/>
    <p:sldId id="297" r:id="rId48"/>
    <p:sldId id="295" r:id="rId49"/>
    <p:sldId id="304" r:id="rId50"/>
    <p:sldId id="305" r:id="rId51"/>
    <p:sldId id="306" r:id="rId52"/>
    <p:sldId id="307"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771D68C-EC9D-431F-860C-7B2F58EEFAB5}" type="datetimeFigureOut">
              <a:rPr lang="en-GB" smtClean="0"/>
              <a:t>25/07/2018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A5DEA-5570-4705-9DD6-62C8A627E92A}"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71D68C-EC9D-431F-860C-7B2F58EEFAB5}" type="datetimeFigureOut">
              <a:rPr lang="en-GB" smtClean="0"/>
              <a:t>25/07/2018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A5DEA-5570-4705-9DD6-62C8A627E92A}" type="slidenum">
              <a:rPr lang="en-GB" smtClean="0"/>
              <a:t>‹#›</a:t>
            </a:fld>
            <a:endParaRPr lang="en-GB"/>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71D68C-EC9D-431F-860C-7B2F58EEFAB5}" type="datetimeFigureOut">
              <a:rPr lang="en-GB" smtClean="0"/>
              <a:t>25/07/2018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A5DEA-5570-4705-9DD6-62C8A627E92A}"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771D68C-EC9D-431F-860C-7B2F58EEFAB5}" type="datetimeFigureOut">
              <a:rPr lang="en-GB" smtClean="0"/>
              <a:t>25/07/2018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A5DEA-5570-4705-9DD6-62C8A627E92A}" type="slidenum">
              <a:rPr lang="en-GB" smtClean="0"/>
              <a:t>‹#›</a:t>
            </a:fld>
            <a:endParaRPr lang="en-GB"/>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71D68C-EC9D-431F-860C-7B2F58EEFAB5}" type="datetimeFigureOut">
              <a:rPr lang="en-GB" smtClean="0"/>
              <a:t>25/07/2018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3A5DEA-5570-4705-9DD6-62C8A627E92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71D68C-EC9D-431F-860C-7B2F58EEFAB5}" type="datetimeFigureOut">
              <a:rPr lang="en-GB" smtClean="0"/>
              <a:t>25/07/2018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3A5DEA-5570-4705-9DD6-62C8A627E92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771D68C-EC9D-431F-860C-7B2F58EEFAB5}" type="datetimeFigureOut">
              <a:rPr lang="en-GB" smtClean="0"/>
              <a:t>25/07/2018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3A5DEA-5570-4705-9DD6-62C8A627E92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771D68C-EC9D-431F-860C-7B2F58EEFAB5}" type="datetimeFigureOut">
              <a:rPr lang="en-GB" smtClean="0"/>
              <a:t>25/07/2018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A5DEA-5570-4705-9DD6-62C8A627E92A}" type="slidenum">
              <a:rPr lang="en-GB" smtClean="0"/>
              <a:t>‹#›</a:t>
            </a:fld>
            <a:endParaRPr lang="en-GB"/>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71D68C-EC9D-431F-860C-7B2F58EEFAB5}" type="datetimeFigureOut">
              <a:rPr lang="en-GB" smtClean="0"/>
              <a:t>25/07/2018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A5DEA-5570-4705-9DD6-62C8A627E92A}" type="slidenum">
              <a:rPr lang="en-GB" smtClean="0"/>
              <a:t>‹#›</a:t>
            </a:fld>
            <a:endParaRPr lang="en-GB"/>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71D68C-EC9D-431F-860C-7B2F58EEFAB5}" type="datetimeFigureOut">
              <a:rPr lang="en-GB" smtClean="0"/>
              <a:t>25/07/2018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A5DEA-5570-4705-9DD6-62C8A627E92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771D68C-EC9D-431F-860C-7B2F58EEFAB5}" type="datetimeFigureOut">
              <a:rPr lang="en-GB" smtClean="0"/>
              <a:t>25/07/2018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A5DEA-5570-4705-9DD6-62C8A627E92A}" type="slidenum">
              <a:rPr lang="en-GB" smtClean="0"/>
              <a:t>‹#›</a:t>
            </a:fld>
            <a:endParaRPr lang="en-GB"/>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Media Placeholder 3"/>
          <p:cNvSpPr>
            <a:spLocks noGrp="1"/>
          </p:cNvSpPr>
          <p:nvPr>
            <p:ph type="media" sz="half" idx="2"/>
          </p:nvPr>
        </p:nvSpPr>
        <p:spPr>
          <a:xfrm>
            <a:off x="4610100" y="1828800"/>
            <a:ext cx="3771900" cy="3657600"/>
          </a:xfrm>
        </p:spPr>
        <p:txBody>
          <a:bodyPr/>
          <a:lstStyle/>
          <a:p>
            <a:pPr lvl="0"/>
            <a:endParaRPr lang="en-GB" noProof="0" smtClean="0"/>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7"/>
          <p:cNvSpPr>
            <a:spLocks noGrp="1" noChangeArrowheads="1"/>
          </p:cNvSpPr>
          <p:nvPr>
            <p:ph type="sldNum" sz="quarter" idx="12"/>
          </p:nvPr>
        </p:nvSpPr>
        <p:spPr>
          <a:ln/>
        </p:spPr>
        <p:txBody>
          <a:bodyPr/>
          <a:lstStyle>
            <a:lvl1pPr>
              <a:defRPr/>
            </a:lvl1pPr>
          </a:lstStyle>
          <a:p>
            <a:pPr>
              <a:defRPr/>
            </a:pPr>
            <a:fld id="{BAE9ACD4-9D6F-4041-A285-DF32F8B1F4D9}" type="slidenum">
              <a:rPr lang="en-GB" altLang="en-US"/>
              <a:pPr>
                <a:defRPr/>
              </a:pPr>
              <a:t>‹#›</a:t>
            </a:fld>
            <a:endParaRPr lang="en-GB" altLang="en-US"/>
          </a:p>
        </p:txBody>
      </p:sp>
    </p:spTree>
    <p:extLst>
      <p:ext uri="{BB962C8B-B14F-4D97-AF65-F5344CB8AC3E}">
        <p14:creationId xmlns:p14="http://schemas.microsoft.com/office/powerpoint/2010/main" val="1199098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771D68C-EC9D-431F-860C-7B2F58EEFAB5}" type="datetimeFigureOut">
              <a:rPr lang="en-GB" smtClean="0"/>
              <a:t>25/07/2018</a:t>
            </a:fld>
            <a:endParaRPr lang="en-GB"/>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5D3A5DEA-5570-4705-9DD6-62C8A627E92A}" type="slidenum">
              <a:rPr lang="en-GB" smtClean="0"/>
              <a:t>‹#›</a:t>
            </a:fld>
            <a:endParaRPr lang="en-GB"/>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Katie.freeman@stmatthewsstcmat.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reonline.org.uk/charlie-and-blue/"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www.biblegateway.com/passage/?search=Genesis%201:26-31#fen-NIV-26a"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audio" Target="file:///C:\Users\kfreeman\Desktop\Hope_of_all_creation.wav"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www.youtube.com/watch?v=gXLr919uBbI"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google.co.uk/url?sa=i&amp;rct=j&amp;q=david+is+anointed+by+samuel&amp;source=images&amp;cd=&amp;cad=rja&amp;docid=ibPi-fswKmO7GM&amp;tbnid=gDPHQhv8N2Zq6M:&amp;ved=0CAUQjRw&amp;url=http://philnamy.com/2010/06/&amp;ei=dvoQUazBJ9C1hAfCsICoDg&amp;psig=AFQjCNHZkMMuWtq7wuX7saoRWsZc7ESscw&amp;ust=1360153577732541"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google.co.uk/url?sa=i&amp;rct=j&amp;q=david+is+anointed+by+samuel&amp;source=images&amp;cd=&amp;cad=rja&amp;docid=ibPi-fswKmO7GM&amp;tbnid=gDPHQhv8N2Zq6M:&amp;ved=0CAUQjRw&amp;url=http://philnamy.com/2010/06/&amp;ei=dvoQUazBJ9C1hAfCsICoDg&amp;psig=AFQjCNHZkMMuWtq7wuX7saoRWsZc7ESscw&amp;ust=1360153577732541"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hyperlink" Target="https://www.youtube.com/watch?v=XYUFq8azCw4" TargetMode="External"/><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Exploring Religious and Non-religious Worldviews with Foundation and Key Stage 1</a:t>
            </a:r>
            <a:endParaRPr lang="en-GB" dirty="0"/>
          </a:p>
        </p:txBody>
      </p:sp>
      <p:sp>
        <p:nvSpPr>
          <p:cNvPr id="3" name="Subtitle 2"/>
          <p:cNvSpPr>
            <a:spLocks noGrp="1"/>
          </p:cNvSpPr>
          <p:nvPr>
            <p:ph type="subTitle" idx="1"/>
          </p:nvPr>
        </p:nvSpPr>
        <p:spPr/>
        <p:txBody>
          <a:bodyPr>
            <a:normAutofit fontScale="85000" lnSpcReduction="10000"/>
          </a:bodyPr>
          <a:lstStyle/>
          <a:p>
            <a:r>
              <a:rPr lang="en-GB" dirty="0" smtClean="0"/>
              <a:t>Katie Freeman</a:t>
            </a:r>
          </a:p>
          <a:p>
            <a:r>
              <a:rPr lang="en-GB" dirty="0" smtClean="0"/>
              <a:t>St Matthew’s C of E Primary and Nursery Academy</a:t>
            </a:r>
          </a:p>
          <a:p>
            <a:r>
              <a:rPr lang="en-GB" dirty="0" smtClean="0"/>
              <a:t>SLE, PLRE with LTLRE area 1 and  NATRE Primary Vice Chair</a:t>
            </a:r>
          </a:p>
          <a:p>
            <a:r>
              <a:rPr lang="en-GB" dirty="0" smtClean="0"/>
              <a:t>@Katie_Kates84</a:t>
            </a:r>
          </a:p>
          <a:p>
            <a:r>
              <a:rPr lang="en-GB" dirty="0" smtClean="0">
                <a:hlinkClick r:id="rId2"/>
              </a:rPr>
              <a:t>Katie.freeman@stmatthewsstcmat.org</a:t>
            </a:r>
            <a:r>
              <a:rPr lang="en-GB" dirty="0" smtClean="0"/>
              <a:t> </a:t>
            </a:r>
            <a:endParaRPr lang="en-GB" dirty="0"/>
          </a:p>
        </p:txBody>
      </p:sp>
    </p:spTree>
    <p:extLst>
      <p:ext uri="{BB962C8B-B14F-4D97-AF65-F5344CB8AC3E}">
        <p14:creationId xmlns:p14="http://schemas.microsoft.com/office/powerpoint/2010/main" val="35488413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GB"/>
          </a:p>
        </p:txBody>
      </p:sp>
      <p:sp>
        <p:nvSpPr>
          <p:cNvPr id="3" name="Title 2"/>
          <p:cNvSpPr>
            <a:spLocks noGrp="1"/>
          </p:cNvSpPr>
          <p:nvPr>
            <p:ph type="title"/>
          </p:nvPr>
        </p:nvSpPr>
        <p:spPr/>
        <p:txBody>
          <a:bodyPr>
            <a:noAutofit/>
          </a:bodyPr>
          <a:lstStyle/>
          <a:p>
            <a:r>
              <a:rPr lang="en-GB" dirty="0" smtClean="0"/>
              <a:t>Why do we teach RE in Foundation and Key Stage One?</a:t>
            </a:r>
            <a:endParaRPr lang="en-GB" dirty="0"/>
          </a:p>
        </p:txBody>
      </p:sp>
      <p:pic>
        <p:nvPicPr>
          <p:cNvPr id="1027" name="Picture 3" descr="C:\Users\Katie.Freeman\AppData\Local\Microsoft\Windows\Temporary Internet Files\Content.IE5\1FMTOBRE\ملل[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552" y="2348880"/>
            <a:ext cx="3657600" cy="2933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Katie.Freeman\AppData\Local\Microsoft\Windows\Temporary Internet Files\Content.IE5\SX7725XE\2014_excited[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95553" y="2185137"/>
            <a:ext cx="2940149" cy="392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22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Children having a firm understanding of religious and non-religious worldviews.</a:t>
            </a:r>
          </a:p>
          <a:p>
            <a:r>
              <a:rPr lang="en-GB" dirty="0" smtClean="0"/>
              <a:t>Children being able to use a range of technical vocabulary when talking about religious and non-religious worldviews.</a:t>
            </a:r>
          </a:p>
          <a:p>
            <a:r>
              <a:rPr lang="en-GB" dirty="0" smtClean="0"/>
              <a:t>A sense of fun through learning.</a:t>
            </a:r>
            <a:endParaRPr lang="en-GB" dirty="0"/>
          </a:p>
        </p:txBody>
      </p:sp>
      <p:sp>
        <p:nvSpPr>
          <p:cNvPr id="2" name="Title 1"/>
          <p:cNvSpPr>
            <a:spLocks noGrp="1"/>
          </p:cNvSpPr>
          <p:nvPr>
            <p:ph type="title"/>
          </p:nvPr>
        </p:nvSpPr>
        <p:spPr/>
        <p:txBody>
          <a:bodyPr/>
          <a:lstStyle/>
          <a:p>
            <a:r>
              <a:rPr lang="en-GB" dirty="0" smtClean="0"/>
              <a:t>What do we want to achieve?</a:t>
            </a:r>
            <a:endParaRPr lang="en-GB" dirty="0"/>
          </a:p>
        </p:txBody>
      </p:sp>
    </p:spTree>
    <p:extLst>
      <p:ext uri="{BB962C8B-B14F-4D97-AF65-F5344CB8AC3E}">
        <p14:creationId xmlns:p14="http://schemas.microsoft.com/office/powerpoint/2010/main" val="321336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dirty="0" smtClean="0"/>
              <a:t>Salvation means ‘save us’ (Millie)</a:t>
            </a:r>
          </a:p>
          <a:p>
            <a:r>
              <a:rPr lang="en-GB" dirty="0" smtClean="0"/>
              <a:t>Ramadan means fasting, Muslims fast all day during Ramadan (Amelia)</a:t>
            </a:r>
          </a:p>
          <a:p>
            <a:r>
              <a:rPr lang="en-GB" dirty="0" smtClean="0"/>
              <a:t>At Easter, Jesus died and they put him in a tomb with a big boulder in front of it. (Charlie)</a:t>
            </a:r>
          </a:p>
          <a:p>
            <a:r>
              <a:rPr lang="en-GB" dirty="0" smtClean="0"/>
              <a:t>God’s plan was to make the world good but people made mistakes. (Ruben)</a:t>
            </a:r>
          </a:p>
          <a:p>
            <a:r>
              <a:rPr lang="en-GB" dirty="0" smtClean="0"/>
              <a:t>The synagogue is a special place to worship and Jews go there to pray. (Mason)</a:t>
            </a:r>
          </a:p>
          <a:p>
            <a:r>
              <a:rPr lang="en-GB" dirty="0" smtClean="0"/>
              <a:t>The Torah is a special text for Jews and it is a scroll. (William)</a:t>
            </a:r>
            <a:endParaRPr lang="en-GB" dirty="0"/>
          </a:p>
        </p:txBody>
      </p:sp>
      <p:sp>
        <p:nvSpPr>
          <p:cNvPr id="3" name="Title 2"/>
          <p:cNvSpPr>
            <a:spLocks noGrp="1"/>
          </p:cNvSpPr>
          <p:nvPr>
            <p:ph type="title"/>
          </p:nvPr>
        </p:nvSpPr>
        <p:spPr/>
        <p:txBody>
          <a:bodyPr/>
          <a:lstStyle/>
          <a:p>
            <a:r>
              <a:rPr lang="en-GB" dirty="0" smtClean="0"/>
              <a:t>What does it lead to?</a:t>
            </a:r>
            <a:endParaRPr lang="en-GB" dirty="0"/>
          </a:p>
        </p:txBody>
      </p:sp>
    </p:spTree>
    <p:extLst>
      <p:ext uri="{BB962C8B-B14F-4D97-AF65-F5344CB8AC3E}">
        <p14:creationId xmlns:p14="http://schemas.microsoft.com/office/powerpoint/2010/main" val="361109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do we start?</a:t>
            </a:r>
            <a:endParaRPr lang="en-GB" dirty="0"/>
          </a:p>
        </p:txBody>
      </p:sp>
      <p:sp>
        <p:nvSpPr>
          <p:cNvPr id="4" name="Content Placeholder 3"/>
          <p:cNvSpPr>
            <a:spLocks noGrp="1"/>
          </p:cNvSpPr>
          <p:nvPr>
            <p:ph sz="quarter" idx="13"/>
          </p:nvPr>
        </p:nvSpPr>
        <p:spPr/>
        <p:txBody>
          <a:bodyPr/>
          <a:lstStyle/>
          <a:p>
            <a:r>
              <a:rPr lang="en-GB" dirty="0" smtClean="0"/>
              <a:t>Resources</a:t>
            </a:r>
          </a:p>
          <a:p>
            <a:r>
              <a:rPr lang="en-GB" dirty="0" smtClean="0"/>
              <a:t>Vocabulary</a:t>
            </a:r>
          </a:p>
          <a:p>
            <a:r>
              <a:rPr lang="en-GB" dirty="0" smtClean="0"/>
              <a:t>Artefacts</a:t>
            </a:r>
          </a:p>
          <a:p>
            <a:r>
              <a:rPr lang="en-GB" dirty="0" smtClean="0"/>
              <a:t>Video clips </a:t>
            </a:r>
          </a:p>
          <a:p>
            <a:r>
              <a:rPr lang="en-GB" dirty="0" smtClean="0"/>
              <a:t>Web resources</a:t>
            </a:r>
          </a:p>
          <a:p>
            <a:r>
              <a:rPr lang="en-GB" dirty="0" smtClean="0"/>
              <a:t>Visitors </a:t>
            </a:r>
            <a:endParaRPr lang="en-GB" dirty="0"/>
          </a:p>
        </p:txBody>
      </p:sp>
      <p:sp>
        <p:nvSpPr>
          <p:cNvPr id="5" name="Content Placeholder 4"/>
          <p:cNvSpPr>
            <a:spLocks noGrp="1"/>
          </p:cNvSpPr>
          <p:nvPr>
            <p:ph sz="quarter" idx="14"/>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38880" y="1436242"/>
            <a:ext cx="1975701" cy="2763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5856" y="3645024"/>
            <a:ext cx="3652879" cy="303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1840" y="1436242"/>
            <a:ext cx="3384376" cy="2234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908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barn(inVertical)">
                                      <p:cBhvr>
                                        <p:cTn id="37" dur="500"/>
                                        <p:tgtEl>
                                          <p:spTgt spid="102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fade">
                                      <p:cBhvr>
                                        <p:cTn id="42" dur="1000"/>
                                        <p:tgtEl>
                                          <p:spTgt spid="1026"/>
                                        </p:tgtEl>
                                      </p:cBhvr>
                                    </p:animEffect>
                                    <p:anim calcmode="lin" valueType="num">
                                      <p:cBhvr>
                                        <p:cTn id="43" dur="1000" fill="hold"/>
                                        <p:tgtEl>
                                          <p:spTgt spid="1026"/>
                                        </p:tgtEl>
                                        <p:attrNameLst>
                                          <p:attrName>ppt_x</p:attrName>
                                        </p:attrNameLst>
                                      </p:cBhvr>
                                      <p:tavLst>
                                        <p:tav tm="0">
                                          <p:val>
                                            <p:strVal val="#ppt_x"/>
                                          </p:val>
                                        </p:tav>
                                        <p:tav tm="100000">
                                          <p:val>
                                            <p:strVal val="#ppt_x"/>
                                          </p:val>
                                        </p:tav>
                                      </p:tavLst>
                                    </p:anim>
                                    <p:anim calcmode="lin" valueType="num">
                                      <p:cBhvr>
                                        <p:cTn id="4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55650" y="333375"/>
            <a:ext cx="6870700" cy="771525"/>
          </a:xfrm>
        </p:spPr>
        <p:txBody>
          <a:bodyPr/>
          <a:lstStyle/>
          <a:p>
            <a:pPr eaLnBrk="1" hangingPunct="1"/>
            <a:r>
              <a:rPr lang="en-GB" altLang="en-US" smtClean="0"/>
              <a:t>Benchmark Assessment</a:t>
            </a:r>
          </a:p>
        </p:txBody>
      </p:sp>
      <p:sp>
        <p:nvSpPr>
          <p:cNvPr id="36867" name="Rectangle 3"/>
          <p:cNvSpPr>
            <a:spLocks noGrp="1" noChangeArrowheads="1"/>
          </p:cNvSpPr>
          <p:nvPr>
            <p:ph type="body" idx="1"/>
          </p:nvPr>
        </p:nvSpPr>
        <p:spPr/>
        <p:txBody>
          <a:bodyPr/>
          <a:lstStyle/>
          <a:p>
            <a:pPr eaLnBrk="1" hangingPunct="1"/>
            <a:endParaRPr lang="en-US" altLang="en-US" smtClean="0"/>
          </a:p>
        </p:txBody>
      </p:sp>
      <p:pic>
        <p:nvPicPr>
          <p:cNvPr id="36868"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0825" y="1412875"/>
            <a:ext cx="5314950" cy="378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76525" y="3409950"/>
            <a:ext cx="6467475"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326203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Walls</a:t>
            </a:r>
            <a:endParaRPr lang="en-GB" dirty="0"/>
          </a:p>
        </p:txBody>
      </p:sp>
      <p:sp>
        <p:nvSpPr>
          <p:cNvPr id="3" name="Content Placeholder 2"/>
          <p:cNvSpPr>
            <a:spLocks noGrp="1"/>
          </p:cNvSpPr>
          <p:nvPr>
            <p:ph sz="quarter" idx="13"/>
          </p:nvPr>
        </p:nvSpPr>
        <p:spPr/>
        <p:txBody>
          <a:bodyPr/>
          <a:lstStyle/>
          <a:p>
            <a:r>
              <a:rPr lang="en-GB" dirty="0" smtClean="0"/>
              <a:t>Promoting the use of technical vocabulary.</a:t>
            </a:r>
          </a:p>
          <a:p>
            <a:r>
              <a:rPr lang="en-GB" dirty="0" smtClean="0"/>
              <a:t>Helping children to sequence their learning.</a:t>
            </a:r>
          </a:p>
          <a:p>
            <a:r>
              <a:rPr lang="en-GB" dirty="0" smtClean="0"/>
              <a:t>Child friendly reference point for future learning.</a:t>
            </a:r>
            <a:endParaRPr lang="en-GB" dirty="0"/>
          </a:p>
        </p:txBody>
      </p:sp>
      <p:sp>
        <p:nvSpPr>
          <p:cNvPr id="4" name="Content Placeholder 3"/>
          <p:cNvSpPr>
            <a:spLocks noGrp="1"/>
          </p:cNvSpPr>
          <p:nvPr>
            <p:ph sz="quarter" idx="14"/>
          </p:nvPr>
        </p:nvSpPr>
        <p:spPr/>
        <p:txBody>
          <a:bodyPr/>
          <a:lstStyle/>
          <a:p>
            <a:r>
              <a:rPr lang="en-GB" dirty="0" smtClean="0"/>
              <a:t>PHOTOS</a:t>
            </a:r>
            <a:endParaRPr lang="en-GB" dirty="0"/>
          </a:p>
        </p:txBody>
      </p:sp>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4253075" y="2091741"/>
            <a:ext cx="5152678" cy="3938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8067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What did we want to achieve?</a:t>
            </a:r>
          </a:p>
          <a:p>
            <a:r>
              <a:rPr lang="en-GB" dirty="0" smtClean="0"/>
              <a:t>Large school with many children who have BIG questions.</a:t>
            </a:r>
          </a:p>
          <a:p>
            <a:r>
              <a:rPr lang="en-GB" dirty="0" smtClean="0"/>
              <a:t>Younger children interested in what the older children are learning about.</a:t>
            </a:r>
          </a:p>
          <a:p>
            <a:r>
              <a:rPr lang="en-GB" dirty="0" smtClean="0"/>
              <a:t>A diverse and developing community</a:t>
            </a:r>
          </a:p>
          <a:p>
            <a:r>
              <a:rPr lang="en-GB" dirty="0" smtClean="0"/>
              <a:t>Wanting to ensure that our C of E school was focusing on a range of religions and non-religious worldviews.</a:t>
            </a:r>
          </a:p>
        </p:txBody>
      </p:sp>
      <p:sp>
        <p:nvSpPr>
          <p:cNvPr id="3" name="Title 2"/>
          <p:cNvSpPr>
            <a:spLocks noGrp="1"/>
          </p:cNvSpPr>
          <p:nvPr>
            <p:ph type="title"/>
          </p:nvPr>
        </p:nvSpPr>
        <p:spPr/>
        <p:txBody>
          <a:bodyPr/>
          <a:lstStyle/>
          <a:p>
            <a:r>
              <a:rPr lang="en-GB" dirty="0" smtClean="0"/>
              <a:t>RE and Arts Week</a:t>
            </a:r>
            <a:endParaRPr lang="en-GB" dirty="0"/>
          </a:p>
        </p:txBody>
      </p:sp>
    </p:spTree>
    <p:extLst>
      <p:ext uri="{BB962C8B-B14F-4D97-AF65-F5344CB8AC3E}">
        <p14:creationId xmlns:p14="http://schemas.microsoft.com/office/powerpoint/2010/main" val="150678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Buddhism</a:t>
            </a:r>
            <a:endParaRPr lang="en-GB" dirty="0"/>
          </a:p>
        </p:txBody>
      </p:sp>
      <p:sp>
        <p:nvSpPr>
          <p:cNvPr id="6" name="Subtitle 5"/>
          <p:cNvSpPr>
            <a:spLocks noGrp="1"/>
          </p:cNvSpPr>
          <p:nvPr>
            <p:ph type="subTitle" idx="1"/>
          </p:nvPr>
        </p:nvSpPr>
        <p:spPr/>
        <p:txBody>
          <a:bodyPr/>
          <a:lstStyle/>
          <a:p>
            <a:r>
              <a:rPr lang="en-GB" dirty="0" smtClean="0"/>
              <a:t>Enlightenment </a:t>
            </a:r>
            <a:endParaRPr lang="en-GB" dirty="0"/>
          </a:p>
        </p:txBody>
      </p:sp>
    </p:spTree>
    <p:extLst>
      <p:ext uri="{BB962C8B-B14F-4D97-AF65-F5344CB8AC3E}">
        <p14:creationId xmlns:p14="http://schemas.microsoft.com/office/powerpoint/2010/main" val="2273860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Looking at Buddhism with KS1 and Foundation…</a:t>
            </a:r>
            <a:endParaRPr lang="en-GB" dirty="0"/>
          </a:p>
        </p:txBody>
      </p:sp>
      <p:sp>
        <p:nvSpPr>
          <p:cNvPr id="3" name="Content Placeholder 2"/>
          <p:cNvSpPr>
            <a:spLocks noGrp="1"/>
          </p:cNvSpPr>
          <p:nvPr>
            <p:ph sz="quarter" idx="13"/>
          </p:nvPr>
        </p:nvSpPr>
        <p:spPr/>
        <p:txBody>
          <a:bodyPr/>
          <a:lstStyle/>
          <a:p>
            <a:r>
              <a:rPr lang="en-GB" dirty="0" smtClean="0"/>
              <a:t>How did we do it?</a:t>
            </a:r>
          </a:p>
          <a:p>
            <a:r>
              <a:rPr lang="en-GB" dirty="0" smtClean="0"/>
              <a:t>Why did we do it?</a:t>
            </a:r>
          </a:p>
          <a:p>
            <a:r>
              <a:rPr lang="en-GB" dirty="0" smtClean="0"/>
              <a:t>What did the children get from it?</a:t>
            </a:r>
          </a:p>
          <a:p>
            <a:r>
              <a:rPr lang="en-GB" dirty="0" smtClean="0"/>
              <a:t>How did they share their learning?</a:t>
            </a:r>
          </a:p>
          <a:p>
            <a:r>
              <a:rPr lang="en-GB" dirty="0" smtClean="0"/>
              <a:t>Vocabulary </a:t>
            </a:r>
            <a:endParaRPr lang="en-GB" dirty="0"/>
          </a:p>
        </p:txBody>
      </p:sp>
      <p:sp>
        <p:nvSpPr>
          <p:cNvPr id="4" name="Content Placeholder 3"/>
          <p:cNvSpPr>
            <a:spLocks noGrp="1"/>
          </p:cNvSpPr>
          <p:nvPr>
            <p:ph sz="quarter" idx="14"/>
          </p:nvPr>
        </p:nvSpPr>
        <p:spPr/>
        <p:txBody>
          <a:bodyPr/>
          <a:lstStyle/>
          <a:p>
            <a:r>
              <a:rPr lang="en-GB" dirty="0" smtClean="0">
                <a:hlinkClick r:id="rId2"/>
              </a:rPr>
              <a:t>http://www.reonline.org.uk/charlie-and-blue/</a:t>
            </a:r>
            <a:r>
              <a:rPr lang="en-GB" dirty="0" smtClean="0"/>
              <a:t> </a:t>
            </a: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83968" y="3717032"/>
            <a:ext cx="46482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80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Photos from Arts Week</a:t>
            </a:r>
            <a:endParaRPr lang="en-GB" dirty="0"/>
          </a:p>
        </p:txBody>
      </p:sp>
      <p:sp>
        <p:nvSpPr>
          <p:cNvPr id="3" name="Content Placeholder 2"/>
          <p:cNvSpPr>
            <a:spLocks noGrp="1"/>
          </p:cNvSpPr>
          <p:nvPr>
            <p:ph sz="quarter" idx="13"/>
          </p:nvPr>
        </p:nvSpPr>
        <p:spPr/>
        <p:txBody>
          <a:bodyPr/>
          <a:lstStyle/>
          <a:p>
            <a:endParaRPr lang="en-GB"/>
          </a:p>
        </p:txBody>
      </p:sp>
      <p:sp>
        <p:nvSpPr>
          <p:cNvPr id="4" name="Content Placeholder 3"/>
          <p:cNvSpPr>
            <a:spLocks noGrp="1"/>
          </p:cNvSpPr>
          <p:nvPr>
            <p:ph sz="quarter" idx="14"/>
          </p:nvPr>
        </p:nvSpPr>
        <p:spPr/>
        <p:txBody>
          <a:bodyPr/>
          <a:lstStyle/>
          <a:p>
            <a:endParaRPr lang="en-GB"/>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11960" y="1628800"/>
            <a:ext cx="4642284" cy="3094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409169" y="2190692"/>
            <a:ext cx="4431457" cy="325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51393" y="3832160"/>
            <a:ext cx="5015067" cy="3018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13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1000"/>
                                        <p:tgtEl>
                                          <p:spTgt spid="5122"/>
                                        </p:tgtEl>
                                      </p:cBhvr>
                                    </p:animEffect>
                                    <p:anim calcmode="lin" valueType="num">
                                      <p:cBhvr>
                                        <p:cTn id="14" dur="1000" fill="hold"/>
                                        <p:tgtEl>
                                          <p:spTgt spid="5122"/>
                                        </p:tgtEl>
                                        <p:attrNameLst>
                                          <p:attrName>ppt_x</p:attrName>
                                        </p:attrNameLst>
                                      </p:cBhvr>
                                      <p:tavLst>
                                        <p:tav tm="0">
                                          <p:val>
                                            <p:strVal val="#ppt_x"/>
                                          </p:val>
                                        </p:tav>
                                        <p:tav tm="100000">
                                          <p:val>
                                            <p:strVal val="#ppt_x"/>
                                          </p:val>
                                        </p:tav>
                                      </p:tavLst>
                                    </p:anim>
                                    <p:anim calcmode="lin" valueType="num">
                                      <p:cBhvr>
                                        <p:cTn id="15"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fade">
                                      <p:cBhvr>
                                        <p:cTn id="20" dur="1000"/>
                                        <p:tgtEl>
                                          <p:spTgt spid="5124"/>
                                        </p:tgtEl>
                                      </p:cBhvr>
                                    </p:animEffect>
                                    <p:anim calcmode="lin" valueType="num">
                                      <p:cBhvr>
                                        <p:cTn id="21" dur="1000" fill="hold"/>
                                        <p:tgtEl>
                                          <p:spTgt spid="5124"/>
                                        </p:tgtEl>
                                        <p:attrNameLst>
                                          <p:attrName>ppt_x</p:attrName>
                                        </p:attrNameLst>
                                      </p:cBhvr>
                                      <p:tavLst>
                                        <p:tav tm="0">
                                          <p:val>
                                            <p:strVal val="#ppt_x"/>
                                          </p:val>
                                        </p:tav>
                                        <p:tav tm="100000">
                                          <p:val>
                                            <p:strVal val="#ppt_x"/>
                                          </p:val>
                                        </p:tav>
                                      </p:tavLst>
                                    </p:anim>
                                    <p:anim calcmode="lin" valueType="num">
                                      <p:cBhvr>
                                        <p:cTn id="22" dur="1000" fill="hold"/>
                                        <p:tgtEl>
                                          <p:spTgt spid="5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do we reflect?  What is meditation?</a:t>
            </a:r>
            <a:endParaRPr lang="en-GB" dirty="0"/>
          </a:p>
        </p:txBody>
      </p:sp>
      <p:sp>
        <p:nvSpPr>
          <p:cNvPr id="3" name="Content Placeholder 2"/>
          <p:cNvSpPr>
            <a:spLocks noGrp="1"/>
          </p:cNvSpPr>
          <p:nvPr>
            <p:ph sz="quarter" idx="13"/>
          </p:nvPr>
        </p:nvSpPr>
        <p:spPr/>
        <p:txBody>
          <a:bodyPr/>
          <a:lstStyle/>
          <a:p>
            <a:r>
              <a:rPr lang="en-GB" dirty="0" smtClean="0"/>
              <a:t>Year 5- meditation</a:t>
            </a:r>
          </a:p>
          <a:p>
            <a:r>
              <a:rPr lang="en-GB" dirty="0" smtClean="0"/>
              <a:t>Use older children to share their knowledge with younger children</a:t>
            </a:r>
          </a:p>
          <a:p>
            <a:r>
              <a:rPr lang="en-GB" dirty="0" smtClean="0"/>
              <a:t>Finding out about meditation with Jonathan Marshall.</a:t>
            </a:r>
            <a:endParaRPr lang="en-GB" dirty="0"/>
          </a:p>
        </p:txBody>
      </p:sp>
      <p:sp>
        <p:nvSpPr>
          <p:cNvPr id="4" name="Content Placeholder 3"/>
          <p:cNvSpPr>
            <a:spLocks noGrp="1"/>
          </p:cNvSpPr>
          <p:nvPr>
            <p:ph sz="quarter" idx="14"/>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0" y="2780928"/>
            <a:ext cx="3676650"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71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did we do?</a:t>
            </a:r>
            <a:endParaRPr lang="en-GB" dirty="0"/>
          </a:p>
        </p:txBody>
      </p:sp>
      <p:sp>
        <p:nvSpPr>
          <p:cNvPr id="3" name="Content Placeholder 2"/>
          <p:cNvSpPr>
            <a:spLocks noGrp="1"/>
          </p:cNvSpPr>
          <p:nvPr>
            <p:ph sz="quarter" idx="13"/>
          </p:nvPr>
        </p:nvSpPr>
        <p:spPr/>
        <p:txBody>
          <a:bodyPr/>
          <a:lstStyle/>
          <a:p>
            <a:endParaRPr lang="en-GB"/>
          </a:p>
        </p:txBody>
      </p:sp>
      <p:sp>
        <p:nvSpPr>
          <p:cNvPr id="4" name="Content Placeholder 3"/>
          <p:cNvSpPr>
            <a:spLocks noGrp="1"/>
          </p:cNvSpPr>
          <p:nvPr>
            <p:ph sz="quarter" idx="14"/>
          </p:nvPr>
        </p:nvSpPr>
        <p:spPr/>
        <p:txBody>
          <a:bodyPr/>
          <a:lstStyle/>
          <a:p>
            <a:endParaRPr lang="en-GB"/>
          </a:p>
        </p:txBody>
      </p:sp>
      <p:pic>
        <p:nvPicPr>
          <p:cNvPr id="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124803" y="2245050"/>
            <a:ext cx="5001118"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58926" y="2571804"/>
            <a:ext cx="5015067" cy="3018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8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Christianity</a:t>
            </a:r>
            <a:endParaRPr lang="en-GB" dirty="0"/>
          </a:p>
        </p:txBody>
      </p:sp>
      <p:sp>
        <p:nvSpPr>
          <p:cNvPr id="6" name="Subtitle 5"/>
          <p:cNvSpPr>
            <a:spLocks noGrp="1"/>
          </p:cNvSpPr>
          <p:nvPr>
            <p:ph type="subTitle" idx="1"/>
          </p:nvPr>
        </p:nvSpPr>
        <p:spPr/>
        <p:txBody>
          <a:bodyPr/>
          <a:lstStyle/>
          <a:p>
            <a:r>
              <a:rPr lang="en-GB" dirty="0" smtClean="0"/>
              <a:t>Using Scripture</a:t>
            </a:r>
            <a:endParaRPr lang="en-GB" dirty="0"/>
          </a:p>
        </p:txBody>
      </p:sp>
    </p:spTree>
    <p:extLst>
      <p:ext uri="{BB962C8B-B14F-4D97-AF65-F5344CB8AC3E}">
        <p14:creationId xmlns:p14="http://schemas.microsoft.com/office/powerpoint/2010/main" val="3219733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Using Texts with KS1</a:t>
            </a:r>
            <a:endParaRPr lang="en-GB"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528" y="1732292"/>
            <a:ext cx="4457114" cy="4361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08104" y="1707221"/>
            <a:ext cx="3024336" cy="474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59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Creation</a:t>
            </a:r>
            <a:endParaRPr lang="en-GB" dirty="0"/>
          </a:p>
        </p:txBody>
      </p:sp>
      <p:sp>
        <p:nvSpPr>
          <p:cNvPr id="3" name="Content Placeholder 2"/>
          <p:cNvSpPr>
            <a:spLocks noGrp="1"/>
          </p:cNvSpPr>
          <p:nvPr>
            <p:ph sz="quarter" idx="13"/>
          </p:nvPr>
        </p:nvSpPr>
        <p:spPr/>
        <p:txBody>
          <a:bodyPr/>
          <a:lstStyle/>
          <a:p>
            <a:r>
              <a:rPr lang="en-GB" dirty="0" smtClean="0"/>
              <a:t>How do we create awe and wonder?</a:t>
            </a:r>
          </a:p>
          <a:p>
            <a:r>
              <a:rPr lang="en-GB" dirty="0" smtClean="0"/>
              <a:t>How do we use scripture and make our lessons engaging?</a:t>
            </a:r>
          </a:p>
          <a:p>
            <a:endParaRPr lang="en-GB" dirty="0"/>
          </a:p>
        </p:txBody>
      </p:sp>
      <p:sp>
        <p:nvSpPr>
          <p:cNvPr id="4" name="Content Placeholder 3"/>
          <p:cNvSpPr>
            <a:spLocks noGrp="1"/>
          </p:cNvSpPr>
          <p:nvPr>
            <p:ph sz="quarter" idx="14"/>
          </p:nvPr>
        </p:nvSpPr>
        <p:spPr/>
        <p:txBody>
          <a:bodyPr/>
          <a:lstStyle/>
          <a:p>
            <a:endParaRPr lang="en-GB"/>
          </a:p>
        </p:txBody>
      </p:sp>
      <p:pic>
        <p:nvPicPr>
          <p:cNvPr id="5122" name="Picture 2" descr="C:\Users\Katie.Freeman\AppData\Local\Microsoft\Windows\Temporary Internet Files\Content.IE5\SX7725XE\creation-743097[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55976" y="3068960"/>
            <a:ext cx="4487522" cy="2616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83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Outside learning</a:t>
            </a:r>
            <a:endParaRPr lang="en-GB" dirty="0"/>
          </a:p>
        </p:txBody>
      </p:sp>
      <p:sp>
        <p:nvSpPr>
          <p:cNvPr id="4" name="Content Placeholder 3"/>
          <p:cNvSpPr>
            <a:spLocks noGrp="1"/>
          </p:cNvSpPr>
          <p:nvPr>
            <p:ph sz="quarter" idx="13"/>
          </p:nvPr>
        </p:nvSpPr>
        <p:spPr/>
        <p:txBody>
          <a:bodyPr/>
          <a:lstStyle/>
          <a:p>
            <a:r>
              <a:rPr lang="en-GB" dirty="0" smtClean="0"/>
              <a:t>How do children experience being the creator?</a:t>
            </a:r>
          </a:p>
          <a:p>
            <a:r>
              <a:rPr lang="en-GB" dirty="0" smtClean="0"/>
              <a:t>How do we make text relevant to them?</a:t>
            </a:r>
          </a:p>
          <a:p>
            <a:r>
              <a:rPr lang="en-GB" dirty="0" smtClean="0"/>
              <a:t>Comparing the Beginner’s Bible to the NIV.</a:t>
            </a:r>
            <a:endParaRPr lang="en-GB" dirty="0"/>
          </a:p>
        </p:txBody>
      </p:sp>
      <p:sp>
        <p:nvSpPr>
          <p:cNvPr id="5" name="Content Placeholder 4"/>
          <p:cNvSpPr>
            <a:spLocks noGrp="1"/>
          </p:cNvSpPr>
          <p:nvPr>
            <p:ph sz="quarter" idx="14"/>
          </p:nvPr>
        </p:nvSpPr>
        <p:spPr/>
        <p:txBody>
          <a:bodyPr/>
          <a:lstStyle/>
          <a:p>
            <a:endParaRPr lang="en-GB"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6043311" y="1808435"/>
            <a:ext cx="3371355" cy="2436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3825728" y="2807120"/>
            <a:ext cx="3543198" cy="2338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6478768" y="4254311"/>
            <a:ext cx="3077518" cy="1858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598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Creating awe and wonder…</a:t>
            </a:r>
            <a:endParaRPr lang="en-GB" dirty="0"/>
          </a:p>
        </p:txBody>
      </p:sp>
      <p:sp>
        <p:nvSpPr>
          <p:cNvPr id="3" name="Content Placeholder 2"/>
          <p:cNvSpPr>
            <a:spLocks noGrp="1"/>
          </p:cNvSpPr>
          <p:nvPr>
            <p:ph sz="quarter" idx="13"/>
          </p:nvPr>
        </p:nvSpPr>
        <p:spPr>
          <a:xfrm>
            <a:off x="611560" y="1988840"/>
            <a:ext cx="3822192" cy="4176464"/>
          </a:xfrm>
        </p:spPr>
        <p:txBody>
          <a:bodyPr>
            <a:normAutofit/>
          </a:bodyPr>
          <a:lstStyle/>
          <a:p>
            <a:r>
              <a:rPr lang="en-GB" dirty="0" smtClean="0"/>
              <a:t>Big questions, what do they want to know?</a:t>
            </a:r>
          </a:p>
          <a:p>
            <a:r>
              <a:rPr lang="en-GB" dirty="0" smtClean="0"/>
              <a:t>Encouraging children to lead their own learning.</a:t>
            </a:r>
          </a:p>
          <a:p>
            <a:r>
              <a:rPr lang="en-GB" dirty="0" smtClean="0"/>
              <a:t>Going outside and giving the children time to ‘drink in their surroundings.</a:t>
            </a:r>
          </a:p>
          <a:p>
            <a:r>
              <a:rPr lang="en-GB" dirty="0" smtClean="0"/>
              <a:t>How did everything get there?</a:t>
            </a:r>
          </a:p>
          <a:p>
            <a:r>
              <a:rPr lang="en-GB" dirty="0" smtClean="0"/>
              <a:t>Den building</a:t>
            </a:r>
            <a:endParaRPr lang="en-GB" dirty="0"/>
          </a:p>
        </p:txBody>
      </p:sp>
      <p:pic>
        <p:nvPicPr>
          <p:cNvPr id="5" name="Content Placeholder 4"/>
          <p:cNvPicPr>
            <a:picLocks noGrp="1" noChangeAspect="1" noChangeArrowheads="1"/>
          </p:cNvPicPr>
          <p:nvPr>
            <p:ph sz="quarter" idx="14"/>
          </p:nvPr>
        </p:nvPicPr>
        <p:blipFill>
          <a:blip r:embed="rId2">
            <a:extLst>
              <a:ext uri="{28A0092B-C50C-407E-A947-70E740481C1C}">
                <a14:useLocalDpi xmlns:a14="http://schemas.microsoft.com/office/drawing/2010/main"/>
              </a:ext>
            </a:extLst>
          </a:blip>
          <a:srcRect/>
          <a:stretch>
            <a:fillRect/>
          </a:stretch>
        </p:blipFill>
        <p:spPr bwMode="auto">
          <a:xfrm rot="5400000">
            <a:off x="4252119" y="2353841"/>
            <a:ext cx="4608510" cy="344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015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67544" y="1484784"/>
            <a:ext cx="8208912" cy="4896544"/>
          </a:xfrm>
        </p:spPr>
        <p:txBody>
          <a:bodyPr>
            <a:normAutofit fontScale="77500" lnSpcReduction="20000"/>
          </a:bodyPr>
          <a:lstStyle/>
          <a:p>
            <a:r>
              <a:rPr lang="en-GB" dirty="0"/>
              <a:t>Genesis 1:26-31New International Version (NIV)</a:t>
            </a:r>
          </a:p>
          <a:p>
            <a:r>
              <a:rPr lang="en-GB" b="1" baseline="30000" dirty="0"/>
              <a:t>26 </a:t>
            </a:r>
            <a:r>
              <a:rPr lang="en-GB" dirty="0"/>
              <a:t>Then God said, “Let us make mankind in our image, in our likeness, so that they may rule over the fish in the sea and the birds in the sky, over the livestock and all the wild animals,</a:t>
            </a:r>
            <a:r>
              <a:rPr lang="en-GB" baseline="30000" dirty="0"/>
              <a:t>[</a:t>
            </a:r>
            <a:r>
              <a:rPr lang="en-GB" baseline="30000" dirty="0">
                <a:hlinkClick r:id="rId2" tooltip="See footnote a"/>
              </a:rPr>
              <a:t>a</a:t>
            </a:r>
            <a:r>
              <a:rPr lang="en-GB" baseline="30000" dirty="0"/>
              <a:t>]</a:t>
            </a:r>
            <a:r>
              <a:rPr lang="en-GB" dirty="0"/>
              <a:t> and over all the creatures that move along the ground.”</a:t>
            </a:r>
          </a:p>
          <a:p>
            <a:r>
              <a:rPr lang="en-GB" b="1" baseline="30000" dirty="0"/>
              <a:t>27 </a:t>
            </a:r>
            <a:r>
              <a:rPr lang="en-GB" dirty="0"/>
              <a:t>So God created mankind in his own image,</a:t>
            </a:r>
            <a:br>
              <a:rPr lang="en-GB" dirty="0"/>
            </a:br>
            <a:r>
              <a:rPr lang="en-GB" dirty="0"/>
              <a:t>    in the image of God he created them;</a:t>
            </a:r>
            <a:br>
              <a:rPr lang="en-GB" dirty="0"/>
            </a:br>
            <a:r>
              <a:rPr lang="en-GB" dirty="0"/>
              <a:t>    male and female he created them.</a:t>
            </a:r>
          </a:p>
          <a:p>
            <a:r>
              <a:rPr lang="en-GB" b="1" baseline="30000" dirty="0"/>
              <a:t>28 </a:t>
            </a:r>
            <a:r>
              <a:rPr lang="en-GB" dirty="0"/>
              <a:t>God blessed them and said to them, “Be fruitful and increase in number; fill the earth and subdue it. Rule over the fish in the sea and the birds in the sky and over every living creature that moves on the ground.”</a:t>
            </a:r>
          </a:p>
          <a:p>
            <a:r>
              <a:rPr lang="en-GB" b="1" baseline="30000" dirty="0"/>
              <a:t>29 </a:t>
            </a:r>
            <a:r>
              <a:rPr lang="en-GB" dirty="0"/>
              <a:t>Then God said, “I give you every seed-bearing plant on the face of the whole earth and every tree that has fruit with seed in it. They will be yours for food. </a:t>
            </a:r>
            <a:r>
              <a:rPr lang="en-GB" b="1" baseline="30000" dirty="0"/>
              <a:t>30 </a:t>
            </a:r>
            <a:r>
              <a:rPr lang="en-GB" dirty="0"/>
              <a:t>And to all the beasts of the earth and all the birds in the sky and all the creatures that move along the ground—everything that has the breath of life in it—I give every green plant for food.” And it was so.</a:t>
            </a:r>
          </a:p>
          <a:p>
            <a:r>
              <a:rPr lang="en-GB" b="1" baseline="30000" dirty="0"/>
              <a:t>31 </a:t>
            </a:r>
            <a:r>
              <a:rPr lang="en-GB" dirty="0"/>
              <a:t>God saw all that he had made, and it was very good. And there was evening, and there was morning—the sixth day.</a:t>
            </a:r>
          </a:p>
          <a:p>
            <a:pPr marL="0" indent="0">
              <a:buNone/>
            </a:pPr>
            <a:endParaRPr lang="en-GB" dirty="0"/>
          </a:p>
        </p:txBody>
      </p:sp>
      <p:sp>
        <p:nvSpPr>
          <p:cNvPr id="2" name="Title 1"/>
          <p:cNvSpPr>
            <a:spLocks noGrp="1"/>
          </p:cNvSpPr>
          <p:nvPr>
            <p:ph type="title"/>
          </p:nvPr>
        </p:nvSpPr>
        <p:spPr/>
        <p:txBody>
          <a:bodyPr/>
          <a:lstStyle/>
          <a:p>
            <a:r>
              <a:rPr lang="en-GB" dirty="0" smtClean="0"/>
              <a:t>Reading…</a:t>
            </a:r>
            <a:endParaRPr lang="en-GB" dirty="0"/>
          </a:p>
        </p:txBody>
      </p:sp>
    </p:spTree>
    <p:extLst>
      <p:ext uri="{BB962C8B-B14F-4D97-AF65-F5344CB8AC3E}">
        <p14:creationId xmlns:p14="http://schemas.microsoft.com/office/powerpoint/2010/main" val="10167057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Discuss time times God uses ‘good’ or ‘very good’ to describe his creation.  Why does he do this?</a:t>
            </a:r>
          </a:p>
          <a:p>
            <a:r>
              <a:rPr lang="en-GB" dirty="0" smtClean="0"/>
              <a:t>Children to think about a time when they have created something. How would they have described it?</a:t>
            </a:r>
            <a:endParaRPr lang="en-GB" dirty="0"/>
          </a:p>
        </p:txBody>
      </p:sp>
      <p:sp>
        <p:nvSpPr>
          <p:cNvPr id="3" name="Title 2"/>
          <p:cNvSpPr>
            <a:spLocks noGrp="1"/>
          </p:cNvSpPr>
          <p:nvPr>
            <p:ph type="title"/>
          </p:nvPr>
        </p:nvSpPr>
        <p:spPr/>
        <p:txBody>
          <a:bodyPr/>
          <a:lstStyle/>
          <a:p>
            <a:r>
              <a:rPr lang="en-GB" dirty="0" smtClean="0"/>
              <a:t>What does it mean?</a:t>
            </a:r>
            <a:endParaRPr lang="en-GB" dirty="0"/>
          </a:p>
        </p:txBody>
      </p:sp>
    </p:spTree>
    <p:extLst>
      <p:ext uri="{BB962C8B-B14F-4D97-AF65-F5344CB8AC3E}">
        <p14:creationId xmlns:p14="http://schemas.microsoft.com/office/powerpoint/2010/main" val="158786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GB" dirty="0"/>
          </a:p>
        </p:txBody>
      </p:sp>
      <p:sp>
        <p:nvSpPr>
          <p:cNvPr id="3" name="Title 2"/>
          <p:cNvSpPr>
            <a:spLocks noGrp="1"/>
          </p:cNvSpPr>
          <p:nvPr>
            <p:ph type="title"/>
          </p:nvPr>
        </p:nvSpPr>
        <p:spPr/>
        <p:txBody>
          <a:bodyPr/>
          <a:lstStyle/>
          <a:p>
            <a:r>
              <a:rPr lang="en-GB" dirty="0" smtClean="0"/>
              <a:t>Being the Creator…</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95736" y="1556792"/>
            <a:ext cx="5060813" cy="5014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4084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Stewardship </a:t>
            </a:r>
            <a:endParaRPr lang="en-GB" dirty="0"/>
          </a:p>
        </p:txBody>
      </p:sp>
      <p:sp>
        <p:nvSpPr>
          <p:cNvPr id="4" name="Content Placeholder 3"/>
          <p:cNvSpPr>
            <a:spLocks noGrp="1"/>
          </p:cNvSpPr>
          <p:nvPr>
            <p:ph sz="quarter" idx="13"/>
          </p:nvPr>
        </p:nvSpPr>
        <p:spPr/>
        <p:txBody>
          <a:bodyPr/>
          <a:lstStyle/>
          <a:p>
            <a:endParaRPr lang="en-GB"/>
          </a:p>
        </p:txBody>
      </p:sp>
      <p:sp>
        <p:nvSpPr>
          <p:cNvPr id="5" name="Content Placeholder 4"/>
          <p:cNvSpPr>
            <a:spLocks noGrp="1"/>
          </p:cNvSpPr>
          <p:nvPr>
            <p:ph sz="quarter" idx="14"/>
          </p:nvPr>
        </p:nvSpPr>
        <p:spPr/>
        <p:txBody>
          <a:bodyPr/>
          <a:lstStyle/>
          <a:p>
            <a:r>
              <a:rPr lang="en-GB" dirty="0" smtClean="0"/>
              <a:t>Read the text again, how would a Christian feed about creation looking like this?</a:t>
            </a:r>
          </a:p>
          <a:p>
            <a:r>
              <a:rPr lang="en-GB" dirty="0" smtClean="0"/>
              <a:t>Why do they feel that stewardship is important?</a:t>
            </a:r>
          </a:p>
          <a:p>
            <a:r>
              <a:rPr lang="en-GB" dirty="0" smtClean="0"/>
              <a:t>What could they do about it?</a:t>
            </a:r>
            <a:endParaRPr lang="en-GB" dirty="0"/>
          </a:p>
        </p:txBody>
      </p:sp>
      <p:pic>
        <p:nvPicPr>
          <p:cNvPr id="819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1484784"/>
            <a:ext cx="3526593" cy="262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7584" y="3789040"/>
            <a:ext cx="3603675" cy="2638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646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Nativity Storytelling…</a:t>
            </a:r>
            <a:endParaRPr lang="en-GB" dirty="0"/>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0800000">
            <a:off x="179512" y="1628800"/>
            <a:ext cx="4008161"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a:off x="4187673" y="1462459"/>
            <a:ext cx="4300241" cy="3118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3684" y="3933056"/>
            <a:ext cx="3867150" cy="279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7742" y="3768564"/>
            <a:ext cx="4957254" cy="3124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396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gtEl>
                                        <p:attrNameLst>
                                          <p:attrName>style.visibility</p:attrName>
                                        </p:attrNameLst>
                                      </p:cBhvr>
                                      <p:to>
                                        <p:strVal val="visible"/>
                                      </p:to>
                                    </p:set>
                                    <p:anim calcmode="lin" valueType="num">
                                      <p:cBhvr additive="base">
                                        <p:cTn id="19" dur="500" fill="hold"/>
                                        <p:tgtEl>
                                          <p:spTgt spid="4099"/>
                                        </p:tgtEl>
                                        <p:attrNameLst>
                                          <p:attrName>ppt_x</p:attrName>
                                        </p:attrNameLst>
                                      </p:cBhvr>
                                      <p:tavLst>
                                        <p:tav tm="0">
                                          <p:val>
                                            <p:strVal val="#ppt_x"/>
                                          </p:val>
                                        </p:tav>
                                        <p:tav tm="100000">
                                          <p:val>
                                            <p:strVal val="#ppt_x"/>
                                          </p:val>
                                        </p:tav>
                                      </p:tavLst>
                                    </p:anim>
                                    <p:anim calcmode="lin" valueType="num">
                                      <p:cBhvr additive="base">
                                        <p:cTn id="20"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101"/>
                                        </p:tgtEl>
                                        <p:attrNameLst>
                                          <p:attrName>style.visibility</p:attrName>
                                        </p:attrNameLst>
                                      </p:cBhvr>
                                      <p:to>
                                        <p:strVal val="visible"/>
                                      </p:to>
                                    </p:set>
                                    <p:animEffect transition="in" filter="fade">
                                      <p:cBhvr>
                                        <p:cTn id="25" dur="1000"/>
                                        <p:tgtEl>
                                          <p:spTgt spid="4101"/>
                                        </p:tgtEl>
                                      </p:cBhvr>
                                    </p:animEffect>
                                    <p:anim calcmode="lin" valueType="num">
                                      <p:cBhvr>
                                        <p:cTn id="26" dur="1000" fill="hold"/>
                                        <p:tgtEl>
                                          <p:spTgt spid="4101"/>
                                        </p:tgtEl>
                                        <p:attrNameLst>
                                          <p:attrName>ppt_x</p:attrName>
                                        </p:attrNameLst>
                                      </p:cBhvr>
                                      <p:tavLst>
                                        <p:tav tm="0">
                                          <p:val>
                                            <p:strVal val="#ppt_x"/>
                                          </p:val>
                                        </p:tav>
                                        <p:tav tm="100000">
                                          <p:val>
                                            <p:strVal val="#ppt_x"/>
                                          </p:val>
                                        </p:tav>
                                      </p:tavLst>
                                    </p:anim>
                                    <p:anim calcmode="lin" valueType="num">
                                      <p:cBhvr>
                                        <p:cTn id="27" dur="1000" fill="hold"/>
                                        <p:tgtEl>
                                          <p:spTgt spid="4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The Psalms</a:t>
            </a:r>
            <a:endParaRPr lang="en-GB" dirty="0"/>
          </a:p>
        </p:txBody>
      </p:sp>
      <p:sp>
        <p:nvSpPr>
          <p:cNvPr id="5" name="Subtitle 4"/>
          <p:cNvSpPr>
            <a:spLocks noGrp="1"/>
          </p:cNvSpPr>
          <p:nvPr>
            <p:ph type="subTitle" idx="1"/>
          </p:nvPr>
        </p:nvSpPr>
        <p:spPr/>
        <p:txBody>
          <a:bodyPr/>
          <a:lstStyle/>
          <a:p>
            <a:r>
              <a:rPr lang="en-GB" dirty="0" smtClean="0"/>
              <a:t>A cross-curricular RE project</a:t>
            </a:r>
            <a:endParaRPr lang="en-GB" dirty="0"/>
          </a:p>
        </p:txBody>
      </p:sp>
    </p:spTree>
    <p:extLst>
      <p:ext uri="{BB962C8B-B14F-4D97-AF65-F5344CB8AC3E}">
        <p14:creationId xmlns:p14="http://schemas.microsoft.com/office/powerpoint/2010/main" val="1717611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en-US" smtClean="0"/>
              <a:t>Looking at AT1 and AT2</a:t>
            </a:r>
          </a:p>
        </p:txBody>
      </p:sp>
      <p:sp>
        <p:nvSpPr>
          <p:cNvPr id="7171" name="Rectangle 3"/>
          <p:cNvSpPr>
            <a:spLocks noGrp="1" noChangeArrowheads="1"/>
          </p:cNvSpPr>
          <p:nvPr>
            <p:ph type="body" idx="1"/>
          </p:nvPr>
        </p:nvSpPr>
        <p:spPr/>
        <p:txBody>
          <a:bodyPr/>
          <a:lstStyle/>
          <a:p>
            <a:pPr eaLnBrk="1" hangingPunct="1"/>
            <a:r>
              <a:rPr lang="en-GB" altLang="en-US" dirty="0" smtClean="0"/>
              <a:t>Find out how art can express key beliefs (AT1)</a:t>
            </a:r>
          </a:p>
          <a:p>
            <a:pPr eaLnBrk="1" hangingPunct="1"/>
            <a:r>
              <a:rPr lang="en-GB" altLang="en-US" dirty="0" smtClean="0"/>
              <a:t>Relate key Jewish stories to their feelings and experiences (AT2)</a:t>
            </a:r>
          </a:p>
        </p:txBody>
      </p:sp>
    </p:spTree>
    <p:extLst>
      <p:ext uri="{BB962C8B-B14F-4D97-AF65-F5344CB8AC3E}">
        <p14:creationId xmlns:p14="http://schemas.microsoft.com/office/powerpoint/2010/main" val="119584208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323850" y="404813"/>
            <a:ext cx="8229600" cy="1655762"/>
          </a:xfrm>
        </p:spPr>
        <p:txBody>
          <a:bodyPr/>
          <a:lstStyle/>
          <a:p>
            <a:pPr eaLnBrk="1" hangingPunct="1"/>
            <a:r>
              <a:rPr lang="en-GB" altLang="en-US" smtClean="0"/>
              <a:t>The children spent time looking at the Psalms and reading them in different translations.</a:t>
            </a:r>
          </a:p>
          <a:p>
            <a:pPr eaLnBrk="1" hangingPunct="1">
              <a:buFontTx/>
              <a:buNone/>
            </a:pPr>
            <a:endParaRPr lang="en-GB" altLang="en-US" smtClean="0"/>
          </a:p>
        </p:txBody>
      </p:sp>
      <p:pic>
        <p:nvPicPr>
          <p:cNvPr id="819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31913" y="1916113"/>
            <a:ext cx="6324600" cy="450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3368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body" sz="half" idx="4294967295"/>
          </p:nvPr>
        </p:nvSpPr>
        <p:spPr>
          <a:xfrm>
            <a:off x="685800" y="1828800"/>
            <a:ext cx="3778250" cy="4552528"/>
          </a:xfrm>
          <a:prstGeom prst="rect">
            <a:avLst/>
          </a:prstGeom>
        </p:spPr>
        <p:txBody>
          <a:bodyPr>
            <a:noAutofit/>
          </a:bodyPr>
          <a:lstStyle/>
          <a:p>
            <a:pPr marL="0" indent="0" eaLnBrk="1" hangingPunct="1">
              <a:lnSpc>
                <a:spcPct val="80000"/>
              </a:lnSpc>
              <a:buNone/>
            </a:pPr>
            <a:r>
              <a:rPr lang="en-GB" altLang="en-US" sz="1600" b="1" dirty="0" smtClean="0"/>
              <a:t>Psalm 121</a:t>
            </a:r>
          </a:p>
          <a:p>
            <a:pPr marL="0" indent="0" eaLnBrk="1" hangingPunct="1">
              <a:lnSpc>
                <a:spcPct val="80000"/>
              </a:lnSpc>
              <a:buNone/>
            </a:pPr>
            <a:r>
              <a:rPr lang="en-GB" altLang="en-US" sz="1600" b="1" dirty="0" smtClean="0"/>
              <a:t>A song of ascents.</a:t>
            </a:r>
          </a:p>
          <a:p>
            <a:pPr marL="0" indent="0" eaLnBrk="1" hangingPunct="1">
              <a:lnSpc>
                <a:spcPct val="80000"/>
              </a:lnSpc>
              <a:buNone/>
            </a:pPr>
            <a:r>
              <a:rPr lang="en-GB" altLang="en-US" sz="1600" dirty="0" smtClean="0"/>
              <a:t>1 I lift up my eyes to the mountains—</a:t>
            </a:r>
            <a:br>
              <a:rPr lang="en-GB" altLang="en-US" sz="1600" dirty="0" smtClean="0"/>
            </a:br>
            <a:r>
              <a:rPr lang="en-GB" altLang="en-US" sz="1600" dirty="0" smtClean="0"/>
              <a:t>    where does my help come from?</a:t>
            </a:r>
            <a:br>
              <a:rPr lang="en-GB" altLang="en-US" sz="1600" dirty="0" smtClean="0"/>
            </a:br>
            <a:r>
              <a:rPr lang="en-GB" altLang="en-US" sz="1600" dirty="0" smtClean="0"/>
              <a:t>2 My help comes from the Lord,</a:t>
            </a:r>
            <a:br>
              <a:rPr lang="en-GB" altLang="en-US" sz="1600" dirty="0" smtClean="0"/>
            </a:br>
            <a:r>
              <a:rPr lang="en-GB" altLang="en-US" sz="1600" dirty="0" smtClean="0"/>
              <a:t>    the Maker of heaven and earth.</a:t>
            </a:r>
          </a:p>
          <a:p>
            <a:pPr marL="0" indent="0" eaLnBrk="1" hangingPunct="1">
              <a:lnSpc>
                <a:spcPct val="80000"/>
              </a:lnSpc>
              <a:buNone/>
            </a:pPr>
            <a:r>
              <a:rPr lang="en-GB" altLang="en-US" sz="1600" dirty="0" smtClean="0"/>
              <a:t>3 He will not let your foot slip—</a:t>
            </a:r>
            <a:br>
              <a:rPr lang="en-GB" altLang="en-US" sz="1600" dirty="0" smtClean="0"/>
            </a:br>
            <a:r>
              <a:rPr lang="en-GB" altLang="en-US" sz="1600" dirty="0" smtClean="0"/>
              <a:t>    he who watches over you will not slumber;</a:t>
            </a:r>
            <a:br>
              <a:rPr lang="en-GB" altLang="en-US" sz="1600" dirty="0" smtClean="0"/>
            </a:br>
            <a:r>
              <a:rPr lang="en-GB" altLang="en-US" sz="1600" dirty="0" smtClean="0"/>
              <a:t>4 indeed, he who watches over Israel</a:t>
            </a:r>
            <a:br>
              <a:rPr lang="en-GB" altLang="en-US" sz="1600" dirty="0" smtClean="0"/>
            </a:br>
            <a:r>
              <a:rPr lang="en-GB" altLang="en-US" sz="1600" dirty="0" smtClean="0"/>
              <a:t>    will neither slumber nor sleep.</a:t>
            </a:r>
          </a:p>
          <a:p>
            <a:pPr marL="0" indent="0" eaLnBrk="1" hangingPunct="1">
              <a:lnSpc>
                <a:spcPct val="80000"/>
              </a:lnSpc>
              <a:buNone/>
            </a:pPr>
            <a:r>
              <a:rPr lang="en-GB" altLang="en-US" sz="1600" dirty="0" smtClean="0"/>
              <a:t>5 The Lord watches over you—</a:t>
            </a:r>
            <a:br>
              <a:rPr lang="en-GB" altLang="en-US" sz="1600" dirty="0" smtClean="0"/>
            </a:br>
            <a:r>
              <a:rPr lang="en-GB" altLang="en-US" sz="1600" dirty="0" smtClean="0"/>
              <a:t>    the Lord is your shade at your right hand;</a:t>
            </a:r>
            <a:br>
              <a:rPr lang="en-GB" altLang="en-US" sz="1600" dirty="0" smtClean="0"/>
            </a:br>
            <a:r>
              <a:rPr lang="en-GB" altLang="en-US" sz="1600" dirty="0" smtClean="0"/>
              <a:t>6 the sun will not harm you by day,</a:t>
            </a:r>
            <a:br>
              <a:rPr lang="en-GB" altLang="en-US" sz="1600" dirty="0" smtClean="0"/>
            </a:br>
            <a:r>
              <a:rPr lang="en-GB" altLang="en-US" sz="1600" dirty="0" smtClean="0"/>
              <a:t>    nor the moon by night.</a:t>
            </a:r>
          </a:p>
          <a:p>
            <a:pPr marL="0" indent="0" eaLnBrk="1" hangingPunct="1">
              <a:lnSpc>
                <a:spcPct val="80000"/>
              </a:lnSpc>
              <a:buNone/>
            </a:pPr>
            <a:r>
              <a:rPr lang="en-GB" altLang="en-US" sz="1600" dirty="0" smtClean="0"/>
              <a:t>7 The Lord will keep you from all harm—</a:t>
            </a:r>
            <a:br>
              <a:rPr lang="en-GB" altLang="en-US" sz="1600" dirty="0" smtClean="0"/>
            </a:br>
            <a:r>
              <a:rPr lang="en-GB" altLang="en-US" sz="1600" dirty="0" smtClean="0"/>
              <a:t>    he will watch over your life;</a:t>
            </a:r>
            <a:br>
              <a:rPr lang="en-GB" altLang="en-US" sz="1600" dirty="0" smtClean="0"/>
            </a:br>
            <a:r>
              <a:rPr lang="en-GB" altLang="en-US" sz="1600" dirty="0" smtClean="0"/>
              <a:t>8 the Lord will watch over your coming and going</a:t>
            </a:r>
            <a:br>
              <a:rPr lang="en-GB" altLang="en-US" sz="1600" dirty="0" smtClean="0"/>
            </a:br>
            <a:r>
              <a:rPr lang="en-GB" altLang="en-US" sz="1600" dirty="0" smtClean="0"/>
              <a:t>    both now and forevermore.</a:t>
            </a:r>
          </a:p>
          <a:p>
            <a:pPr marL="0" indent="0" eaLnBrk="1" hangingPunct="1">
              <a:lnSpc>
                <a:spcPct val="80000"/>
              </a:lnSpc>
              <a:buNone/>
            </a:pPr>
            <a:endParaRPr lang="en-GB" altLang="en-US" sz="1600" dirty="0" smtClean="0"/>
          </a:p>
          <a:p>
            <a:pPr marL="0" indent="0">
              <a:lnSpc>
                <a:spcPct val="80000"/>
              </a:lnSpc>
              <a:buNone/>
            </a:pPr>
            <a:r>
              <a:rPr lang="en-GB" altLang="en-US" sz="1600" dirty="0" smtClean="0"/>
              <a:t>New international Version</a:t>
            </a:r>
          </a:p>
        </p:txBody>
      </p:sp>
      <p:sp>
        <p:nvSpPr>
          <p:cNvPr id="9219" name="Rectangle 6"/>
          <p:cNvSpPr>
            <a:spLocks noGrp="1" noChangeArrowheads="1"/>
          </p:cNvSpPr>
          <p:nvPr>
            <p:ph type="body" sz="half" idx="4294967295"/>
          </p:nvPr>
        </p:nvSpPr>
        <p:spPr>
          <a:xfrm>
            <a:off x="4603750" y="1828800"/>
            <a:ext cx="3778250" cy="4552528"/>
          </a:xfrm>
          <a:prstGeom prst="rect">
            <a:avLst/>
          </a:prstGeom>
        </p:spPr>
        <p:txBody>
          <a:bodyPr>
            <a:noAutofit/>
          </a:bodyPr>
          <a:lstStyle/>
          <a:p>
            <a:pPr marL="0" indent="0" eaLnBrk="1" hangingPunct="1">
              <a:lnSpc>
                <a:spcPct val="80000"/>
              </a:lnSpc>
              <a:buNone/>
            </a:pPr>
            <a:r>
              <a:rPr lang="en-GB" altLang="en-US" sz="1600" b="1" dirty="0" smtClean="0"/>
              <a:t>God the Help of Those Who Seek Him</a:t>
            </a:r>
          </a:p>
          <a:p>
            <a:pPr marL="0" indent="0" eaLnBrk="1" hangingPunct="1">
              <a:lnSpc>
                <a:spcPct val="80000"/>
              </a:lnSpc>
              <a:buNone/>
            </a:pPr>
            <a:r>
              <a:rPr lang="en-GB" altLang="en-US" sz="1600" b="1" dirty="0" smtClean="0"/>
              <a:t>A Song of Ascents.</a:t>
            </a:r>
          </a:p>
          <a:p>
            <a:pPr marL="0" indent="0" eaLnBrk="1" hangingPunct="1">
              <a:lnSpc>
                <a:spcPct val="80000"/>
              </a:lnSpc>
              <a:buNone/>
            </a:pPr>
            <a:r>
              <a:rPr lang="en-GB" altLang="en-US" sz="1600" dirty="0" smtClean="0"/>
              <a:t>121 I will lift up my eyes to the hills—</a:t>
            </a:r>
            <a:br>
              <a:rPr lang="en-GB" altLang="en-US" sz="1600" dirty="0" smtClean="0"/>
            </a:br>
            <a:r>
              <a:rPr lang="en-GB" altLang="en-US" sz="1600" dirty="0" smtClean="0"/>
              <a:t>From whence comes my help?</a:t>
            </a:r>
            <a:br>
              <a:rPr lang="en-GB" altLang="en-US" sz="1600" dirty="0" smtClean="0"/>
            </a:br>
            <a:r>
              <a:rPr lang="en-GB" altLang="en-US" sz="1600" dirty="0" smtClean="0"/>
              <a:t>2 My help </a:t>
            </a:r>
            <a:r>
              <a:rPr lang="en-GB" altLang="en-US" sz="1600" i="1" dirty="0" smtClean="0"/>
              <a:t>comes</a:t>
            </a:r>
            <a:r>
              <a:rPr lang="en-GB" altLang="en-US" sz="1600" dirty="0" smtClean="0"/>
              <a:t> from the Lord,</a:t>
            </a:r>
            <a:br>
              <a:rPr lang="en-GB" altLang="en-US" sz="1600" dirty="0" smtClean="0"/>
            </a:br>
            <a:r>
              <a:rPr lang="en-GB" altLang="en-US" sz="1600" dirty="0" smtClean="0"/>
              <a:t>Who made heaven and earth.</a:t>
            </a:r>
          </a:p>
          <a:p>
            <a:pPr marL="0" indent="0" eaLnBrk="1" hangingPunct="1">
              <a:lnSpc>
                <a:spcPct val="80000"/>
              </a:lnSpc>
              <a:buNone/>
            </a:pPr>
            <a:r>
              <a:rPr lang="en-GB" altLang="en-US" sz="1600" dirty="0" smtClean="0"/>
              <a:t>3 He will not allow your foot to be moved;</a:t>
            </a:r>
            <a:br>
              <a:rPr lang="en-GB" altLang="en-US" sz="1600" dirty="0" smtClean="0"/>
            </a:br>
            <a:r>
              <a:rPr lang="en-GB" altLang="en-US" sz="1600" dirty="0" smtClean="0"/>
              <a:t>He who keeps you will not slumber.</a:t>
            </a:r>
            <a:br>
              <a:rPr lang="en-GB" altLang="en-US" sz="1600" dirty="0" smtClean="0"/>
            </a:br>
            <a:r>
              <a:rPr lang="en-GB" altLang="en-US" sz="1600" dirty="0" smtClean="0"/>
              <a:t>4 Behold, He who keeps Israel</a:t>
            </a:r>
            <a:br>
              <a:rPr lang="en-GB" altLang="en-US" sz="1600" dirty="0" smtClean="0"/>
            </a:br>
            <a:r>
              <a:rPr lang="en-GB" altLang="en-US" sz="1600" dirty="0" smtClean="0"/>
              <a:t>Shall neither slumber nor sleep.</a:t>
            </a:r>
          </a:p>
          <a:p>
            <a:pPr marL="0" indent="0" eaLnBrk="1" hangingPunct="1">
              <a:lnSpc>
                <a:spcPct val="80000"/>
              </a:lnSpc>
              <a:buNone/>
            </a:pPr>
            <a:r>
              <a:rPr lang="en-GB" altLang="en-US" sz="1600" dirty="0" smtClean="0"/>
              <a:t>5 The Lord </a:t>
            </a:r>
            <a:r>
              <a:rPr lang="en-GB" altLang="en-US" sz="1600" i="1" dirty="0" smtClean="0"/>
              <a:t>is</a:t>
            </a:r>
            <a:r>
              <a:rPr lang="en-GB" altLang="en-US" sz="1600" dirty="0" smtClean="0"/>
              <a:t> your keeper;</a:t>
            </a:r>
            <a:br>
              <a:rPr lang="en-GB" altLang="en-US" sz="1600" dirty="0" smtClean="0"/>
            </a:br>
            <a:r>
              <a:rPr lang="en-GB" altLang="en-US" sz="1600" dirty="0" smtClean="0"/>
              <a:t>The Lord </a:t>
            </a:r>
            <a:r>
              <a:rPr lang="en-GB" altLang="en-US" sz="1600" i="1" dirty="0" smtClean="0"/>
              <a:t>is</a:t>
            </a:r>
            <a:r>
              <a:rPr lang="en-GB" altLang="en-US" sz="1600" dirty="0" smtClean="0"/>
              <a:t> your shade at your right hand.</a:t>
            </a:r>
            <a:br>
              <a:rPr lang="en-GB" altLang="en-US" sz="1600" dirty="0" smtClean="0"/>
            </a:br>
            <a:r>
              <a:rPr lang="en-GB" altLang="en-US" sz="1600" dirty="0" smtClean="0"/>
              <a:t>6 The sun shall not strike you by day,</a:t>
            </a:r>
            <a:br>
              <a:rPr lang="en-GB" altLang="en-US" sz="1600" dirty="0" smtClean="0"/>
            </a:br>
            <a:r>
              <a:rPr lang="en-GB" altLang="en-US" sz="1600" dirty="0" smtClean="0"/>
              <a:t>Nor the moon by night.</a:t>
            </a:r>
          </a:p>
          <a:p>
            <a:pPr marL="0" indent="0" eaLnBrk="1" hangingPunct="1">
              <a:lnSpc>
                <a:spcPct val="80000"/>
              </a:lnSpc>
              <a:buNone/>
            </a:pPr>
            <a:r>
              <a:rPr lang="en-GB" altLang="en-US" sz="1600" dirty="0" smtClean="0"/>
              <a:t>7 The Lord shall preserve you from all evil;</a:t>
            </a:r>
            <a:br>
              <a:rPr lang="en-GB" altLang="en-US" sz="1600" dirty="0" smtClean="0"/>
            </a:br>
            <a:r>
              <a:rPr lang="en-GB" altLang="en-US" sz="1600" dirty="0" smtClean="0"/>
              <a:t>He shall preserve your soul.</a:t>
            </a:r>
            <a:br>
              <a:rPr lang="en-GB" altLang="en-US" sz="1600" dirty="0" smtClean="0"/>
            </a:br>
            <a:r>
              <a:rPr lang="en-GB" altLang="en-US" sz="1600" dirty="0" smtClean="0"/>
              <a:t>8 The Lord shall preserve your going out and your coming in</a:t>
            </a:r>
            <a:br>
              <a:rPr lang="en-GB" altLang="en-US" sz="1600" dirty="0" smtClean="0"/>
            </a:br>
            <a:r>
              <a:rPr lang="en-GB" altLang="en-US" sz="1600" dirty="0" smtClean="0"/>
              <a:t>From this time forth, and even forevermore.</a:t>
            </a:r>
          </a:p>
          <a:p>
            <a:pPr marL="0" indent="0" eaLnBrk="1" hangingPunct="1">
              <a:lnSpc>
                <a:spcPct val="80000"/>
              </a:lnSpc>
              <a:buNone/>
            </a:pPr>
            <a:endParaRPr lang="en-GB" altLang="en-US" sz="1600" dirty="0" smtClean="0"/>
          </a:p>
          <a:p>
            <a:pPr marL="0" indent="0">
              <a:lnSpc>
                <a:spcPct val="80000"/>
              </a:lnSpc>
              <a:buNone/>
            </a:pPr>
            <a:r>
              <a:rPr lang="en-GB" altLang="en-US" sz="1600" dirty="0" smtClean="0"/>
              <a:t>King James Version</a:t>
            </a:r>
          </a:p>
        </p:txBody>
      </p:sp>
      <p:sp>
        <p:nvSpPr>
          <p:cNvPr id="9220" name="Rectangle 7"/>
          <p:cNvSpPr>
            <a:spLocks noGrp="1" noChangeArrowheads="1"/>
          </p:cNvSpPr>
          <p:nvPr>
            <p:ph type="title"/>
          </p:nvPr>
        </p:nvSpPr>
        <p:spPr/>
        <p:txBody>
          <a:bodyPr>
            <a:normAutofit fontScale="90000"/>
          </a:bodyPr>
          <a:lstStyle/>
          <a:p>
            <a:pPr eaLnBrk="1" hangingPunct="1"/>
            <a:r>
              <a:rPr lang="en-GB" altLang="en-US" smtClean="0"/>
              <a:t>Looking at different translations…</a:t>
            </a:r>
          </a:p>
        </p:txBody>
      </p:sp>
    </p:spTree>
    <p:extLst>
      <p:ext uri="{BB962C8B-B14F-4D97-AF65-F5344CB8AC3E}">
        <p14:creationId xmlns:p14="http://schemas.microsoft.com/office/powerpoint/2010/main" val="218302901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Investigating scripture…</a:t>
            </a:r>
            <a:endParaRPr lang="en-GB" dirty="0"/>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1484784"/>
            <a:ext cx="3834700" cy="2739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29050" y="2996952"/>
            <a:ext cx="531495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21792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en-GB" altLang="en-US" smtClean="0"/>
              <a:t>Listening to music based on The Psalms</a:t>
            </a:r>
          </a:p>
        </p:txBody>
      </p:sp>
      <p:sp>
        <p:nvSpPr>
          <p:cNvPr id="10243" name="Rectangle 3"/>
          <p:cNvSpPr>
            <a:spLocks noGrp="1" noChangeArrowheads="1"/>
          </p:cNvSpPr>
          <p:nvPr>
            <p:ph type="body" idx="1"/>
          </p:nvPr>
        </p:nvSpPr>
        <p:spPr/>
        <p:txBody>
          <a:bodyPr/>
          <a:lstStyle/>
          <a:p>
            <a:pPr eaLnBrk="1" hangingPunct="1"/>
            <a:r>
              <a:rPr lang="en-GB" altLang="en-US" smtClean="0"/>
              <a:t>What does it make you think of?</a:t>
            </a:r>
          </a:p>
          <a:p>
            <a:pPr eaLnBrk="1" hangingPunct="1"/>
            <a:r>
              <a:rPr lang="en-GB" altLang="en-US" smtClean="0"/>
              <a:t>Why do you think it was written? </a:t>
            </a:r>
          </a:p>
          <a:p>
            <a:pPr eaLnBrk="1" hangingPunct="1"/>
            <a:r>
              <a:rPr lang="en-GB" altLang="en-US" smtClean="0"/>
              <a:t>Which Parts of the Psalm does it remind you of?</a:t>
            </a:r>
          </a:p>
        </p:txBody>
      </p:sp>
      <p:pic>
        <p:nvPicPr>
          <p:cNvPr id="17412" name="Hope_of_all_creation.wav">
            <a:hlinkClick r:id="" action="ppaction://media"/>
          </p:cNvPr>
          <p:cNvPicPr>
            <a:picLocks noRot="1" noChangeAspect="1" noChangeArrowheads="1"/>
          </p:cNvPicPr>
          <p:nvPr>
            <a:audioFile r:link="rId1"/>
          </p:nvPr>
        </p:nvPicPr>
        <p:blipFill>
          <a:blip r:embed="rId3">
            <a:extLst>
              <a:ext uri="{28A0092B-C50C-407E-A947-70E740481C1C}">
                <a14:useLocalDpi xmlns:a14="http://schemas.microsoft.com/office/drawing/2010/main" val="0"/>
              </a:ext>
            </a:extLst>
          </a:blip>
          <a:srcRect/>
          <a:stretch>
            <a:fillRect/>
          </a:stretch>
        </p:blipFill>
        <p:spPr bwMode="auto">
          <a:xfrm>
            <a:off x="6804025" y="5157788"/>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4566969"/>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741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54606" fill="hold"/>
                                        <p:tgtEl>
                                          <p:spTgt spid="17412"/>
                                        </p:tgtEl>
                                      </p:cBhvr>
                                    </p:cmd>
                                  </p:childTnLst>
                                </p:cTn>
                              </p:par>
                            </p:childTnLst>
                          </p:cTn>
                        </p:par>
                      </p:childTnLst>
                    </p:cTn>
                  </p:par>
                </p:childTnLst>
              </p:cTn>
              <p:nextCondLst>
                <p:cond evt="onClick" delay="0">
                  <p:tgtEl>
                    <p:spTgt spid="17412"/>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741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GB" altLang="en-US" smtClean="0"/>
              <a:t>The Museum of The Psalms</a:t>
            </a:r>
          </a:p>
        </p:txBody>
      </p:sp>
      <p:sp>
        <p:nvSpPr>
          <p:cNvPr id="11267" name="Rectangle 3"/>
          <p:cNvSpPr>
            <a:spLocks noGrp="1" noChangeArrowheads="1"/>
          </p:cNvSpPr>
          <p:nvPr>
            <p:ph type="body" sz="half" idx="1"/>
          </p:nvPr>
        </p:nvSpPr>
        <p:spPr>
          <a:xfrm>
            <a:off x="2123728" y="3933056"/>
            <a:ext cx="3771900" cy="592137"/>
          </a:xfrm>
        </p:spPr>
        <p:txBody>
          <a:bodyPr/>
          <a:lstStyle/>
          <a:p>
            <a:pPr eaLnBrk="1" hangingPunct="1"/>
            <a:r>
              <a:rPr lang="en-GB" altLang="en-US" sz="1600" dirty="0" smtClean="0">
                <a:hlinkClick r:id="rId2"/>
              </a:rPr>
              <a:t>http://www.youtube.com/watch?v=gXLr919uBbI</a:t>
            </a:r>
            <a:r>
              <a:rPr lang="en-GB" altLang="en-US" sz="1600" dirty="0" smtClean="0"/>
              <a:t> </a:t>
            </a:r>
          </a:p>
          <a:p>
            <a:pPr eaLnBrk="1" hangingPunct="1"/>
            <a:endParaRPr lang="en-GB" altLang="en-US" sz="1600" dirty="0" smtClean="0"/>
          </a:p>
          <a:p>
            <a:pPr eaLnBrk="1" hangingPunct="1"/>
            <a:endParaRPr lang="en-GB" altLang="en-US" sz="1600" dirty="0" smtClean="0"/>
          </a:p>
        </p:txBody>
      </p:sp>
    </p:spTree>
    <p:extLst>
      <p:ext uri="{BB962C8B-B14F-4D97-AF65-F5344CB8AC3E}">
        <p14:creationId xmlns:p14="http://schemas.microsoft.com/office/powerpoint/2010/main" val="356647938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9" descr="untitled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427538"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10" descr="untitl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83188" y="3797300"/>
            <a:ext cx="3960812"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11" descr="untitled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46563" y="0"/>
            <a:ext cx="4897437"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2" descr="untitled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0975" y="3062288"/>
            <a:ext cx="5724525" cy="379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3" descr="imagesOFYTXGOL"/>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203575" y="1628775"/>
            <a:ext cx="2732088"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3109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55650" y="260350"/>
            <a:ext cx="6870700" cy="987425"/>
          </a:xfrm>
        </p:spPr>
        <p:txBody>
          <a:bodyPr/>
          <a:lstStyle/>
          <a:p>
            <a:pPr eaLnBrk="1" hangingPunct="1"/>
            <a:r>
              <a:rPr lang="en-GB" altLang="en-US" smtClean="0"/>
              <a:t>Looking at colours…</a:t>
            </a:r>
          </a:p>
        </p:txBody>
      </p:sp>
      <p:sp>
        <p:nvSpPr>
          <p:cNvPr id="13315" name="Rectangle 3"/>
          <p:cNvSpPr>
            <a:spLocks noGrp="1" noChangeArrowheads="1"/>
          </p:cNvSpPr>
          <p:nvPr>
            <p:ph type="body" idx="1"/>
          </p:nvPr>
        </p:nvSpPr>
        <p:spPr/>
        <p:txBody>
          <a:bodyPr/>
          <a:lstStyle/>
          <a:p>
            <a:pPr eaLnBrk="1" hangingPunct="1"/>
            <a:r>
              <a:rPr lang="en-GB" altLang="en-US" smtClean="0"/>
              <a:t>Blue – mercy</a:t>
            </a:r>
          </a:p>
          <a:p>
            <a:pPr eaLnBrk="1" hangingPunct="1"/>
            <a:r>
              <a:rPr lang="en-GB" altLang="en-US" smtClean="0"/>
              <a:t>White – loving kindness</a:t>
            </a:r>
          </a:p>
          <a:p>
            <a:pPr eaLnBrk="1" hangingPunct="1"/>
            <a:r>
              <a:rPr lang="en-GB" altLang="en-US" smtClean="0"/>
              <a:t>Purple – wisdom</a:t>
            </a:r>
          </a:p>
          <a:p>
            <a:pPr eaLnBrk="1" hangingPunct="1"/>
            <a:r>
              <a:rPr lang="en-GB" altLang="en-US" smtClean="0"/>
              <a:t>Green - beauty</a:t>
            </a:r>
          </a:p>
        </p:txBody>
      </p:sp>
    </p:spTree>
    <p:extLst>
      <p:ext uri="{BB962C8B-B14F-4D97-AF65-F5344CB8AC3E}">
        <p14:creationId xmlns:p14="http://schemas.microsoft.com/office/powerpoint/2010/main" val="7471551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8313" y="476250"/>
            <a:ext cx="8353425" cy="594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624086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GB" altLang="en-US" smtClean="0"/>
              <a:t>Reflections on The Psalms</a:t>
            </a:r>
          </a:p>
        </p:txBody>
      </p:sp>
      <p:sp>
        <p:nvSpPr>
          <p:cNvPr id="17411" name="Rectangle 3"/>
          <p:cNvSpPr>
            <a:spLocks noGrp="1" noChangeArrowheads="1"/>
          </p:cNvSpPr>
          <p:nvPr>
            <p:ph type="body" idx="1"/>
          </p:nvPr>
        </p:nvSpPr>
        <p:spPr/>
        <p:txBody>
          <a:bodyPr/>
          <a:lstStyle/>
          <a:p>
            <a:pPr eaLnBrk="1" hangingPunct="1">
              <a:lnSpc>
                <a:spcPct val="90000"/>
              </a:lnSpc>
            </a:pPr>
            <a:r>
              <a:rPr lang="en-GB" altLang="en-US" sz="2400" dirty="0" smtClean="0"/>
              <a:t>I drew the light because God is always looking down on David.  I also drew a path because I think David walked with God.  I drew the mountains because David said about them in The Psalms.</a:t>
            </a:r>
          </a:p>
          <a:p>
            <a:pPr eaLnBrk="1" hangingPunct="1">
              <a:lnSpc>
                <a:spcPct val="90000"/>
              </a:lnSpc>
            </a:pPr>
            <a:r>
              <a:rPr lang="en-GB" altLang="en-US" sz="2400" dirty="0" smtClean="0"/>
              <a:t>I drew the mountains because David said ‘when I look up to the mountains’.  I drew the light because God is watching over David.</a:t>
            </a:r>
          </a:p>
          <a:p>
            <a:pPr eaLnBrk="1" hangingPunct="1">
              <a:lnSpc>
                <a:spcPct val="90000"/>
              </a:lnSpc>
            </a:pPr>
            <a:r>
              <a:rPr lang="en-GB" altLang="en-US" sz="2400" dirty="0" smtClean="0"/>
              <a:t>I drew the path because God is walking with David.</a:t>
            </a:r>
          </a:p>
        </p:txBody>
      </p:sp>
    </p:spTree>
    <p:extLst>
      <p:ext uri="{BB962C8B-B14F-4D97-AF65-F5344CB8AC3E}">
        <p14:creationId xmlns:p14="http://schemas.microsoft.com/office/powerpoint/2010/main" val="21695737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Effect transition="in" filter="fade">
                                      <p:cBhvr>
                                        <p:cTn id="13" dur="1000"/>
                                        <p:tgtEl>
                                          <p:spTgt spid="17411">
                                            <p:txEl>
                                              <p:pRg st="1" end="1"/>
                                            </p:txEl>
                                          </p:spTgt>
                                        </p:tgtEl>
                                      </p:cBhvr>
                                    </p:animEffect>
                                    <p:anim calcmode="lin" valueType="num">
                                      <p:cBhvr>
                                        <p:cTn id="14"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7411">
                                            <p:txEl>
                                              <p:pRg st="2" end="2"/>
                                            </p:txEl>
                                          </p:spTgt>
                                        </p:tgtEl>
                                        <p:attrNameLst>
                                          <p:attrName>style.visibility</p:attrName>
                                        </p:attrNameLst>
                                      </p:cBhvr>
                                      <p:to>
                                        <p:strVal val="visible"/>
                                      </p:to>
                                    </p:set>
                                    <p:animEffect transition="in" filter="fade">
                                      <p:cBhvr>
                                        <p:cTn id="20" dur="1000"/>
                                        <p:tgtEl>
                                          <p:spTgt spid="17411">
                                            <p:txEl>
                                              <p:pRg st="2" end="2"/>
                                            </p:txEl>
                                          </p:spTgt>
                                        </p:tgtEl>
                                      </p:cBhvr>
                                    </p:animEffect>
                                    <p:anim calcmode="lin" valueType="num">
                                      <p:cBhvr>
                                        <p:cTn id="21"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r>
              <a:rPr lang="en-GB" altLang="en-US" smtClean="0"/>
              <a:t>What did the children think about the project?</a:t>
            </a:r>
          </a:p>
        </p:txBody>
      </p:sp>
      <p:sp>
        <p:nvSpPr>
          <p:cNvPr id="18435" name="Rectangle 3"/>
          <p:cNvSpPr>
            <a:spLocks noGrp="1" noChangeArrowheads="1"/>
          </p:cNvSpPr>
          <p:nvPr>
            <p:ph type="body" idx="1"/>
          </p:nvPr>
        </p:nvSpPr>
        <p:spPr/>
        <p:txBody>
          <a:bodyPr>
            <a:normAutofit lnSpcReduction="10000"/>
          </a:bodyPr>
          <a:lstStyle/>
          <a:p>
            <a:pPr eaLnBrk="1" hangingPunct="1">
              <a:lnSpc>
                <a:spcPct val="90000"/>
              </a:lnSpc>
            </a:pPr>
            <a:r>
              <a:rPr lang="en-GB" altLang="en-US" sz="2800" dirty="0" smtClean="0"/>
              <a:t>I like learning about The Bible through art. </a:t>
            </a:r>
          </a:p>
          <a:p>
            <a:pPr marL="0" indent="0" eaLnBrk="1" hangingPunct="1">
              <a:lnSpc>
                <a:spcPct val="90000"/>
              </a:lnSpc>
              <a:buNone/>
            </a:pPr>
            <a:endParaRPr lang="en-GB" altLang="en-US" sz="2800" dirty="0" smtClean="0"/>
          </a:p>
          <a:p>
            <a:pPr eaLnBrk="1" hangingPunct="1">
              <a:lnSpc>
                <a:spcPct val="90000"/>
              </a:lnSpc>
            </a:pPr>
            <a:r>
              <a:rPr lang="en-GB" altLang="en-US" sz="2800" dirty="0" smtClean="0"/>
              <a:t>I enjoyed learning about The Psalms and using oil pastels to draw what it made me think of. </a:t>
            </a:r>
          </a:p>
          <a:p>
            <a:pPr marL="0" indent="0" eaLnBrk="1" hangingPunct="1">
              <a:lnSpc>
                <a:spcPct val="90000"/>
              </a:lnSpc>
              <a:buNone/>
            </a:pPr>
            <a:endParaRPr lang="en-GB" altLang="en-US" sz="2800" dirty="0"/>
          </a:p>
          <a:p>
            <a:pPr eaLnBrk="1" hangingPunct="1">
              <a:lnSpc>
                <a:spcPct val="90000"/>
              </a:lnSpc>
            </a:pPr>
            <a:r>
              <a:rPr lang="en-GB" altLang="en-US" sz="2800" dirty="0" smtClean="0"/>
              <a:t>I enjoyed finding out about God and David.  We watched a video that told us lots of information. </a:t>
            </a:r>
          </a:p>
        </p:txBody>
      </p:sp>
    </p:spTree>
    <p:extLst>
      <p:ext uri="{BB962C8B-B14F-4D97-AF65-F5344CB8AC3E}">
        <p14:creationId xmlns:p14="http://schemas.microsoft.com/office/powerpoint/2010/main" val="1948464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1000"/>
                                        <p:tgtEl>
                                          <p:spTgt spid="18435">
                                            <p:txEl>
                                              <p:pRg st="0" end="0"/>
                                            </p:txEl>
                                          </p:spTgt>
                                        </p:tgtEl>
                                      </p:cBhvr>
                                    </p:animEffect>
                                    <p:anim calcmode="lin" valueType="num">
                                      <p:cBhvr>
                                        <p:cTn id="8" dur="10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435">
                                            <p:txEl>
                                              <p:pRg st="2" end="2"/>
                                            </p:txEl>
                                          </p:spTgt>
                                        </p:tgtEl>
                                        <p:attrNameLst>
                                          <p:attrName>style.visibility</p:attrName>
                                        </p:attrNameLst>
                                      </p:cBhvr>
                                      <p:to>
                                        <p:strVal val="visible"/>
                                      </p:to>
                                    </p:set>
                                    <p:animEffect transition="in" filter="fade">
                                      <p:cBhvr>
                                        <p:cTn id="14" dur="1000"/>
                                        <p:tgtEl>
                                          <p:spTgt spid="18435">
                                            <p:txEl>
                                              <p:pRg st="2" end="2"/>
                                            </p:txEl>
                                          </p:spTgt>
                                        </p:tgtEl>
                                      </p:cBhvr>
                                    </p:animEffect>
                                    <p:anim calcmode="lin" valueType="num">
                                      <p:cBhvr>
                                        <p:cTn id="15" dur="10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843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435">
                                            <p:txEl>
                                              <p:pRg st="4" end="4"/>
                                            </p:txEl>
                                          </p:spTgt>
                                        </p:tgtEl>
                                        <p:attrNameLst>
                                          <p:attrName>style.visibility</p:attrName>
                                        </p:attrNameLst>
                                      </p:cBhvr>
                                      <p:to>
                                        <p:strVal val="visible"/>
                                      </p:to>
                                    </p:set>
                                    <p:animEffect transition="in" filter="fade">
                                      <p:cBhvr>
                                        <p:cTn id="21" dur="1000"/>
                                        <p:tgtEl>
                                          <p:spTgt spid="18435">
                                            <p:txEl>
                                              <p:pRg st="4" end="4"/>
                                            </p:txEl>
                                          </p:spTgt>
                                        </p:tgtEl>
                                      </p:cBhvr>
                                    </p:animEffect>
                                    <p:anim calcmode="lin" valueType="num">
                                      <p:cBhvr>
                                        <p:cTn id="22" dur="10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843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altLang="en-US" smtClean="0"/>
              <a:t>Samuel anoints David</a:t>
            </a: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850" y="2060575"/>
            <a:ext cx="84105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43484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p:txBody>
          <a:bodyPr/>
          <a:lstStyle/>
          <a:p>
            <a:pPr eaLnBrk="1" hangingPunct="1">
              <a:defRPr/>
            </a:pPr>
            <a:endParaRPr lang="en-US" altLang="en-US" smtClean="0"/>
          </a:p>
        </p:txBody>
      </p:sp>
      <p:sp>
        <p:nvSpPr>
          <p:cNvPr id="26627" name="Rectangle 3"/>
          <p:cNvSpPr>
            <a:spLocks noGrp="1" noChangeArrowheads="1"/>
          </p:cNvSpPr>
          <p:nvPr>
            <p:ph type="subTitle" idx="1"/>
          </p:nvPr>
        </p:nvSpPr>
        <p:spPr/>
        <p:txBody>
          <a:bodyPr/>
          <a:lstStyle/>
          <a:p>
            <a:pPr eaLnBrk="1" hangingPunct="1">
              <a:defRPr/>
            </a:pPr>
            <a:endParaRPr lang="en-US" altLang="en-US" smtClean="0"/>
          </a:p>
        </p:txBody>
      </p:sp>
      <p:pic>
        <p:nvPicPr>
          <p:cNvPr id="14340" name="Picture 4" descr="david">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8175" y="1412875"/>
            <a:ext cx="54387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AutoShape 5"/>
          <p:cNvSpPr>
            <a:spLocks noChangeArrowheads="1"/>
          </p:cNvSpPr>
          <p:nvPr/>
        </p:nvSpPr>
        <p:spPr bwMode="auto">
          <a:xfrm>
            <a:off x="6300788" y="188913"/>
            <a:ext cx="2160587" cy="1657350"/>
          </a:xfrm>
          <a:prstGeom prst="wedgeEllipseCallout">
            <a:avLst>
              <a:gd name="adj1" fmla="val -43750"/>
              <a:gd name="adj2" fmla="val 7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Comic Sans MS" pitchFamily="66" charset="0"/>
                <a:cs typeface="Arial" pitchFamily="34" charset="0"/>
              </a:defRPr>
            </a:lvl1pPr>
            <a:lvl2pPr marL="742950" indent="-285750" eaLnBrk="0" hangingPunct="0">
              <a:spcBef>
                <a:spcPct val="20000"/>
              </a:spcBef>
              <a:buChar char="–"/>
              <a:defRPr sz="2800">
                <a:solidFill>
                  <a:schemeClr val="tx1"/>
                </a:solidFill>
                <a:latin typeface="Comic Sans MS" pitchFamily="66" charset="0"/>
                <a:cs typeface="Arial" pitchFamily="34" charset="0"/>
              </a:defRPr>
            </a:lvl2pPr>
            <a:lvl3pPr marL="1143000" indent="-228600" eaLnBrk="0" hangingPunct="0">
              <a:spcBef>
                <a:spcPct val="20000"/>
              </a:spcBef>
              <a:buChar char="•"/>
              <a:defRPr sz="2400">
                <a:solidFill>
                  <a:schemeClr val="tx1"/>
                </a:solidFill>
                <a:latin typeface="Comic Sans MS" pitchFamily="66" charset="0"/>
                <a:cs typeface="Arial" pitchFamily="34" charset="0"/>
              </a:defRPr>
            </a:lvl3pPr>
            <a:lvl4pPr marL="1600200" indent="-228600" eaLnBrk="0" hangingPunct="0">
              <a:spcBef>
                <a:spcPct val="20000"/>
              </a:spcBef>
              <a:buChar char="–"/>
              <a:defRPr sz="2000">
                <a:solidFill>
                  <a:schemeClr val="tx1"/>
                </a:solidFill>
                <a:latin typeface="Comic Sans MS" pitchFamily="66" charset="0"/>
                <a:cs typeface="Arial" pitchFamily="34" charset="0"/>
              </a:defRPr>
            </a:lvl4pPr>
            <a:lvl5pPr marL="2057400" indent="-228600" eaLnBrk="0" hangingPunct="0">
              <a:spcBef>
                <a:spcPct val="20000"/>
              </a:spcBef>
              <a:buChar char="»"/>
              <a:defRPr sz="2000">
                <a:solidFill>
                  <a:schemeClr val="tx1"/>
                </a:solidFill>
                <a:latin typeface="Comic Sans MS" pitchFamily="66"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9pPr>
          </a:lstStyle>
          <a:p>
            <a:pPr algn="ctr" eaLnBrk="1" hangingPunct="1">
              <a:spcBef>
                <a:spcPct val="0"/>
              </a:spcBef>
              <a:buFontTx/>
              <a:buNone/>
            </a:pPr>
            <a:r>
              <a:rPr lang="en-GB" altLang="en-US" sz="1800">
                <a:latin typeface="Arial" pitchFamily="34" charset="0"/>
              </a:rPr>
              <a:t>David is an unlikely hero!</a:t>
            </a:r>
          </a:p>
        </p:txBody>
      </p:sp>
      <p:sp>
        <p:nvSpPr>
          <p:cNvPr id="26630" name="AutoShape 6"/>
          <p:cNvSpPr>
            <a:spLocks noChangeArrowheads="1"/>
          </p:cNvSpPr>
          <p:nvPr/>
        </p:nvSpPr>
        <p:spPr bwMode="auto">
          <a:xfrm>
            <a:off x="3276600" y="0"/>
            <a:ext cx="2633663" cy="1508125"/>
          </a:xfrm>
          <a:prstGeom prst="wedgeEllipseCallout">
            <a:avLst>
              <a:gd name="adj1" fmla="val -28301"/>
              <a:gd name="adj2" fmla="val 85792"/>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Comic Sans MS" pitchFamily="66" charset="0"/>
                <a:cs typeface="Arial" pitchFamily="34" charset="0"/>
              </a:defRPr>
            </a:lvl1pPr>
            <a:lvl2pPr marL="742950" indent="-285750" eaLnBrk="0" hangingPunct="0">
              <a:spcBef>
                <a:spcPct val="20000"/>
              </a:spcBef>
              <a:buChar char="–"/>
              <a:defRPr sz="2800">
                <a:solidFill>
                  <a:schemeClr val="tx1"/>
                </a:solidFill>
                <a:latin typeface="Comic Sans MS" pitchFamily="66" charset="0"/>
                <a:cs typeface="Arial" pitchFamily="34" charset="0"/>
              </a:defRPr>
            </a:lvl2pPr>
            <a:lvl3pPr marL="1143000" indent="-228600" eaLnBrk="0" hangingPunct="0">
              <a:spcBef>
                <a:spcPct val="20000"/>
              </a:spcBef>
              <a:buChar char="•"/>
              <a:defRPr sz="2400">
                <a:solidFill>
                  <a:schemeClr val="tx1"/>
                </a:solidFill>
                <a:latin typeface="Comic Sans MS" pitchFamily="66" charset="0"/>
                <a:cs typeface="Arial" pitchFamily="34" charset="0"/>
              </a:defRPr>
            </a:lvl3pPr>
            <a:lvl4pPr marL="1600200" indent="-228600" eaLnBrk="0" hangingPunct="0">
              <a:spcBef>
                <a:spcPct val="20000"/>
              </a:spcBef>
              <a:buChar char="–"/>
              <a:defRPr sz="2000">
                <a:solidFill>
                  <a:schemeClr val="tx1"/>
                </a:solidFill>
                <a:latin typeface="Comic Sans MS" pitchFamily="66" charset="0"/>
                <a:cs typeface="Arial" pitchFamily="34" charset="0"/>
              </a:defRPr>
            </a:lvl4pPr>
            <a:lvl5pPr marL="2057400" indent="-228600" eaLnBrk="0" hangingPunct="0">
              <a:spcBef>
                <a:spcPct val="20000"/>
              </a:spcBef>
              <a:buChar char="»"/>
              <a:defRPr sz="2000">
                <a:solidFill>
                  <a:schemeClr val="tx1"/>
                </a:solidFill>
                <a:latin typeface="Comic Sans MS" pitchFamily="66"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9pPr>
          </a:lstStyle>
          <a:p>
            <a:pPr algn="ctr" eaLnBrk="1" hangingPunct="1">
              <a:spcBef>
                <a:spcPct val="0"/>
              </a:spcBef>
              <a:buFontTx/>
              <a:buNone/>
            </a:pPr>
            <a:r>
              <a:rPr lang="en-GB" altLang="en-US" sz="1600">
                <a:latin typeface="Arial" pitchFamily="34" charset="0"/>
              </a:rPr>
              <a:t>Yes I agree, he doesn’t look like a superhero but I’m sure God has a plan.</a:t>
            </a:r>
          </a:p>
        </p:txBody>
      </p:sp>
      <p:sp>
        <p:nvSpPr>
          <p:cNvPr id="26631" name="AutoShape 7"/>
          <p:cNvSpPr>
            <a:spLocks noChangeArrowheads="1"/>
          </p:cNvSpPr>
          <p:nvPr/>
        </p:nvSpPr>
        <p:spPr bwMode="auto">
          <a:xfrm>
            <a:off x="0" y="908050"/>
            <a:ext cx="2663825" cy="1728788"/>
          </a:xfrm>
          <a:prstGeom prst="wedgeEllipseCallout">
            <a:avLst>
              <a:gd name="adj1" fmla="val 66148"/>
              <a:gd name="adj2" fmla="val 70292"/>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Comic Sans MS" pitchFamily="66" charset="0"/>
                <a:cs typeface="Arial" pitchFamily="34" charset="0"/>
              </a:defRPr>
            </a:lvl1pPr>
            <a:lvl2pPr marL="742950" indent="-285750" eaLnBrk="0" hangingPunct="0">
              <a:spcBef>
                <a:spcPct val="20000"/>
              </a:spcBef>
              <a:buChar char="–"/>
              <a:defRPr sz="2800">
                <a:solidFill>
                  <a:schemeClr val="tx1"/>
                </a:solidFill>
                <a:latin typeface="Comic Sans MS" pitchFamily="66" charset="0"/>
                <a:cs typeface="Arial" pitchFamily="34" charset="0"/>
              </a:defRPr>
            </a:lvl2pPr>
            <a:lvl3pPr marL="1143000" indent="-228600" eaLnBrk="0" hangingPunct="0">
              <a:spcBef>
                <a:spcPct val="20000"/>
              </a:spcBef>
              <a:buChar char="•"/>
              <a:defRPr sz="2400">
                <a:solidFill>
                  <a:schemeClr val="tx1"/>
                </a:solidFill>
                <a:latin typeface="Comic Sans MS" pitchFamily="66" charset="0"/>
                <a:cs typeface="Arial" pitchFamily="34" charset="0"/>
              </a:defRPr>
            </a:lvl3pPr>
            <a:lvl4pPr marL="1600200" indent="-228600" eaLnBrk="0" hangingPunct="0">
              <a:spcBef>
                <a:spcPct val="20000"/>
              </a:spcBef>
              <a:buChar char="–"/>
              <a:defRPr sz="2000">
                <a:solidFill>
                  <a:schemeClr val="tx1"/>
                </a:solidFill>
                <a:latin typeface="Comic Sans MS" pitchFamily="66" charset="0"/>
                <a:cs typeface="Arial" pitchFamily="34" charset="0"/>
              </a:defRPr>
            </a:lvl4pPr>
            <a:lvl5pPr marL="2057400" indent="-228600" eaLnBrk="0" hangingPunct="0">
              <a:spcBef>
                <a:spcPct val="20000"/>
              </a:spcBef>
              <a:buChar char="»"/>
              <a:defRPr sz="2000">
                <a:solidFill>
                  <a:schemeClr val="tx1"/>
                </a:solidFill>
                <a:latin typeface="Comic Sans MS" pitchFamily="66"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9pPr>
          </a:lstStyle>
          <a:p>
            <a:pPr algn="ctr" eaLnBrk="1" hangingPunct="1">
              <a:spcBef>
                <a:spcPct val="0"/>
              </a:spcBef>
              <a:buFontTx/>
              <a:buNone/>
            </a:pPr>
            <a:r>
              <a:rPr lang="en-GB" altLang="en-US" sz="1800">
                <a:latin typeface="Arial" pitchFamily="34" charset="0"/>
              </a:rPr>
              <a:t>What are you talking about? Look at his good looks, he could be a film star</a:t>
            </a:r>
          </a:p>
        </p:txBody>
      </p:sp>
    </p:spTree>
    <p:extLst>
      <p:ext uri="{BB962C8B-B14F-4D97-AF65-F5344CB8AC3E}">
        <p14:creationId xmlns:p14="http://schemas.microsoft.com/office/powerpoint/2010/main" val="6628249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diamond(in)">
                                      <p:cBhvr>
                                        <p:cTn id="7" dur="2000"/>
                                        <p:tgtEl>
                                          <p:spTgt spid="266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6631"/>
                                        </p:tgtEl>
                                        <p:attrNameLst>
                                          <p:attrName>style.visibility</p:attrName>
                                        </p:attrNameLst>
                                      </p:cBhvr>
                                      <p:to>
                                        <p:strVal val="visible"/>
                                      </p:to>
                                    </p:set>
                                    <p:animEffect transition="in" filter="diamond(in)">
                                      <p:cBhvr>
                                        <p:cTn id="12" dur="2000"/>
                                        <p:tgtEl>
                                          <p:spTgt spid="2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663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pPr eaLnBrk="1" hangingPunct="1">
              <a:defRPr/>
            </a:pPr>
            <a:endParaRPr lang="en-US" altLang="en-US" smtClean="0"/>
          </a:p>
        </p:txBody>
      </p:sp>
      <p:sp>
        <p:nvSpPr>
          <p:cNvPr id="27651" name="Rectangle 3"/>
          <p:cNvSpPr>
            <a:spLocks noGrp="1" noChangeArrowheads="1"/>
          </p:cNvSpPr>
          <p:nvPr>
            <p:ph type="subTitle" idx="1"/>
          </p:nvPr>
        </p:nvSpPr>
        <p:spPr/>
        <p:txBody>
          <a:bodyPr/>
          <a:lstStyle/>
          <a:p>
            <a:pPr eaLnBrk="1" hangingPunct="1">
              <a:defRPr/>
            </a:pPr>
            <a:endParaRPr lang="en-US" altLang="en-US" smtClean="0"/>
          </a:p>
        </p:txBody>
      </p:sp>
      <p:pic>
        <p:nvPicPr>
          <p:cNvPr id="15364" name="Picture 4" descr="david">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8175" y="1412875"/>
            <a:ext cx="54387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AutoShape 5"/>
          <p:cNvSpPr>
            <a:spLocks noChangeArrowheads="1"/>
          </p:cNvSpPr>
          <p:nvPr/>
        </p:nvSpPr>
        <p:spPr bwMode="auto">
          <a:xfrm>
            <a:off x="6300788" y="188913"/>
            <a:ext cx="2160587" cy="1657350"/>
          </a:xfrm>
          <a:prstGeom prst="wedgeEllipseCallout">
            <a:avLst>
              <a:gd name="adj1" fmla="val -43750"/>
              <a:gd name="adj2" fmla="val 7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Comic Sans MS" pitchFamily="66" charset="0"/>
                <a:cs typeface="Arial" pitchFamily="34" charset="0"/>
              </a:defRPr>
            </a:lvl1pPr>
            <a:lvl2pPr marL="742950" indent="-285750" eaLnBrk="0" hangingPunct="0">
              <a:spcBef>
                <a:spcPct val="20000"/>
              </a:spcBef>
              <a:buChar char="–"/>
              <a:defRPr sz="2800">
                <a:solidFill>
                  <a:schemeClr val="tx1"/>
                </a:solidFill>
                <a:latin typeface="Comic Sans MS" pitchFamily="66" charset="0"/>
                <a:cs typeface="Arial" pitchFamily="34" charset="0"/>
              </a:defRPr>
            </a:lvl2pPr>
            <a:lvl3pPr marL="1143000" indent="-228600" eaLnBrk="0" hangingPunct="0">
              <a:spcBef>
                <a:spcPct val="20000"/>
              </a:spcBef>
              <a:buChar char="•"/>
              <a:defRPr sz="2400">
                <a:solidFill>
                  <a:schemeClr val="tx1"/>
                </a:solidFill>
                <a:latin typeface="Comic Sans MS" pitchFamily="66" charset="0"/>
                <a:cs typeface="Arial" pitchFamily="34" charset="0"/>
              </a:defRPr>
            </a:lvl3pPr>
            <a:lvl4pPr marL="1600200" indent="-228600" eaLnBrk="0" hangingPunct="0">
              <a:spcBef>
                <a:spcPct val="20000"/>
              </a:spcBef>
              <a:buChar char="–"/>
              <a:defRPr sz="2000">
                <a:solidFill>
                  <a:schemeClr val="tx1"/>
                </a:solidFill>
                <a:latin typeface="Comic Sans MS" pitchFamily="66" charset="0"/>
                <a:cs typeface="Arial" pitchFamily="34" charset="0"/>
              </a:defRPr>
            </a:lvl4pPr>
            <a:lvl5pPr marL="2057400" indent="-228600" eaLnBrk="0" hangingPunct="0">
              <a:spcBef>
                <a:spcPct val="20000"/>
              </a:spcBef>
              <a:buChar char="»"/>
              <a:defRPr sz="2000">
                <a:solidFill>
                  <a:schemeClr val="tx1"/>
                </a:solidFill>
                <a:latin typeface="Comic Sans MS" pitchFamily="66"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9pPr>
          </a:lstStyle>
          <a:p>
            <a:pPr algn="ctr" eaLnBrk="1" hangingPunct="1">
              <a:spcBef>
                <a:spcPct val="0"/>
              </a:spcBef>
              <a:buFontTx/>
              <a:buNone/>
            </a:pPr>
            <a:r>
              <a:rPr lang="en-GB" altLang="en-US" sz="1800">
                <a:latin typeface="Arial" pitchFamily="34" charset="0"/>
              </a:rPr>
              <a:t>David is the right choice to be King of Israel.</a:t>
            </a:r>
          </a:p>
        </p:txBody>
      </p:sp>
      <p:sp>
        <p:nvSpPr>
          <p:cNvPr id="27654" name="AutoShape 6"/>
          <p:cNvSpPr>
            <a:spLocks noChangeArrowheads="1"/>
          </p:cNvSpPr>
          <p:nvPr/>
        </p:nvSpPr>
        <p:spPr bwMode="auto">
          <a:xfrm>
            <a:off x="3276600" y="0"/>
            <a:ext cx="2633663" cy="1508125"/>
          </a:xfrm>
          <a:prstGeom prst="wedgeEllipseCallout">
            <a:avLst>
              <a:gd name="adj1" fmla="val -28301"/>
              <a:gd name="adj2" fmla="val 85792"/>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Comic Sans MS" pitchFamily="66" charset="0"/>
                <a:cs typeface="Arial" pitchFamily="34" charset="0"/>
              </a:defRPr>
            </a:lvl1pPr>
            <a:lvl2pPr marL="742950" indent="-285750" eaLnBrk="0" hangingPunct="0">
              <a:spcBef>
                <a:spcPct val="20000"/>
              </a:spcBef>
              <a:buChar char="–"/>
              <a:defRPr sz="2800">
                <a:solidFill>
                  <a:schemeClr val="tx1"/>
                </a:solidFill>
                <a:latin typeface="Comic Sans MS" pitchFamily="66" charset="0"/>
                <a:cs typeface="Arial" pitchFamily="34" charset="0"/>
              </a:defRPr>
            </a:lvl2pPr>
            <a:lvl3pPr marL="1143000" indent="-228600" eaLnBrk="0" hangingPunct="0">
              <a:spcBef>
                <a:spcPct val="20000"/>
              </a:spcBef>
              <a:buChar char="•"/>
              <a:defRPr sz="2400">
                <a:solidFill>
                  <a:schemeClr val="tx1"/>
                </a:solidFill>
                <a:latin typeface="Comic Sans MS" pitchFamily="66" charset="0"/>
                <a:cs typeface="Arial" pitchFamily="34" charset="0"/>
              </a:defRPr>
            </a:lvl3pPr>
            <a:lvl4pPr marL="1600200" indent="-228600" eaLnBrk="0" hangingPunct="0">
              <a:spcBef>
                <a:spcPct val="20000"/>
              </a:spcBef>
              <a:buChar char="–"/>
              <a:defRPr sz="2000">
                <a:solidFill>
                  <a:schemeClr val="tx1"/>
                </a:solidFill>
                <a:latin typeface="Comic Sans MS" pitchFamily="66" charset="0"/>
                <a:cs typeface="Arial" pitchFamily="34" charset="0"/>
              </a:defRPr>
            </a:lvl4pPr>
            <a:lvl5pPr marL="2057400" indent="-228600" eaLnBrk="0" hangingPunct="0">
              <a:spcBef>
                <a:spcPct val="20000"/>
              </a:spcBef>
              <a:buChar char="»"/>
              <a:defRPr sz="2000">
                <a:solidFill>
                  <a:schemeClr val="tx1"/>
                </a:solidFill>
                <a:latin typeface="Comic Sans MS" pitchFamily="66"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9pPr>
          </a:lstStyle>
          <a:p>
            <a:pPr algn="ctr" eaLnBrk="1" hangingPunct="1">
              <a:spcBef>
                <a:spcPct val="0"/>
              </a:spcBef>
              <a:buFontTx/>
              <a:buNone/>
            </a:pPr>
            <a:r>
              <a:rPr lang="en-GB" altLang="en-US" sz="1600" dirty="0">
                <a:latin typeface="Arial" pitchFamily="34" charset="0"/>
              </a:rPr>
              <a:t>No he </a:t>
            </a:r>
            <a:r>
              <a:rPr lang="en-GB" altLang="en-US" sz="1600" dirty="0" smtClean="0">
                <a:latin typeface="Arial" pitchFamily="34" charset="0"/>
              </a:rPr>
              <a:t>isn’t, </a:t>
            </a:r>
            <a:r>
              <a:rPr lang="en-GB" altLang="en-US" sz="1600" dirty="0">
                <a:latin typeface="Arial" pitchFamily="34" charset="0"/>
              </a:rPr>
              <a:t>he’s only a child who isn’t strong enough to fight a battle.</a:t>
            </a:r>
          </a:p>
        </p:txBody>
      </p:sp>
      <p:sp>
        <p:nvSpPr>
          <p:cNvPr id="27655" name="AutoShape 7"/>
          <p:cNvSpPr>
            <a:spLocks noChangeArrowheads="1"/>
          </p:cNvSpPr>
          <p:nvPr/>
        </p:nvSpPr>
        <p:spPr bwMode="auto">
          <a:xfrm>
            <a:off x="250825" y="1196975"/>
            <a:ext cx="2233613" cy="1368425"/>
          </a:xfrm>
          <a:prstGeom prst="wedgeEllipseCallout">
            <a:avLst>
              <a:gd name="adj1" fmla="val 53343"/>
              <a:gd name="adj2" fmla="val 58931"/>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Comic Sans MS" pitchFamily="66" charset="0"/>
                <a:cs typeface="Arial" pitchFamily="34" charset="0"/>
              </a:defRPr>
            </a:lvl1pPr>
            <a:lvl2pPr marL="742950" indent="-285750" eaLnBrk="0" hangingPunct="0">
              <a:spcBef>
                <a:spcPct val="20000"/>
              </a:spcBef>
              <a:buChar char="–"/>
              <a:defRPr sz="2800">
                <a:solidFill>
                  <a:schemeClr val="tx1"/>
                </a:solidFill>
                <a:latin typeface="Comic Sans MS" pitchFamily="66" charset="0"/>
                <a:cs typeface="Arial" pitchFamily="34" charset="0"/>
              </a:defRPr>
            </a:lvl2pPr>
            <a:lvl3pPr marL="1143000" indent="-228600" eaLnBrk="0" hangingPunct="0">
              <a:spcBef>
                <a:spcPct val="20000"/>
              </a:spcBef>
              <a:buChar char="•"/>
              <a:defRPr sz="2400">
                <a:solidFill>
                  <a:schemeClr val="tx1"/>
                </a:solidFill>
                <a:latin typeface="Comic Sans MS" pitchFamily="66" charset="0"/>
                <a:cs typeface="Arial" pitchFamily="34" charset="0"/>
              </a:defRPr>
            </a:lvl3pPr>
            <a:lvl4pPr marL="1600200" indent="-228600" eaLnBrk="0" hangingPunct="0">
              <a:spcBef>
                <a:spcPct val="20000"/>
              </a:spcBef>
              <a:buChar char="–"/>
              <a:defRPr sz="2000">
                <a:solidFill>
                  <a:schemeClr val="tx1"/>
                </a:solidFill>
                <a:latin typeface="Comic Sans MS" pitchFamily="66" charset="0"/>
                <a:cs typeface="Arial" pitchFamily="34" charset="0"/>
              </a:defRPr>
            </a:lvl4pPr>
            <a:lvl5pPr marL="2057400" indent="-228600" eaLnBrk="0" hangingPunct="0">
              <a:spcBef>
                <a:spcPct val="20000"/>
              </a:spcBef>
              <a:buChar char="»"/>
              <a:defRPr sz="2000">
                <a:solidFill>
                  <a:schemeClr val="tx1"/>
                </a:solidFill>
                <a:latin typeface="Comic Sans MS" pitchFamily="66"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cs typeface="Arial" pitchFamily="34" charset="0"/>
              </a:defRPr>
            </a:lvl9pPr>
          </a:lstStyle>
          <a:p>
            <a:pPr algn="ctr" eaLnBrk="1" hangingPunct="1">
              <a:spcBef>
                <a:spcPct val="0"/>
              </a:spcBef>
              <a:buFontTx/>
              <a:buNone/>
            </a:pPr>
            <a:r>
              <a:rPr lang="en-GB" altLang="en-US" sz="1400" dirty="0">
                <a:latin typeface="Arial" pitchFamily="34" charset="0"/>
              </a:rPr>
              <a:t>I </a:t>
            </a:r>
            <a:r>
              <a:rPr lang="en-GB" altLang="en-US" sz="1400" dirty="0" smtClean="0">
                <a:latin typeface="Arial" pitchFamily="34" charset="0"/>
              </a:rPr>
              <a:t>agree,, </a:t>
            </a:r>
            <a:r>
              <a:rPr lang="en-GB" altLang="en-US" sz="1400" dirty="0">
                <a:latin typeface="Arial" pitchFamily="34" charset="0"/>
              </a:rPr>
              <a:t>God knows what he’s doing and we have to trust his decision.</a:t>
            </a:r>
            <a:r>
              <a:rPr lang="en-GB" altLang="en-US" sz="1800" dirty="0">
                <a:latin typeface="Arial" pitchFamily="34" charset="0"/>
              </a:rPr>
              <a:t> </a:t>
            </a:r>
          </a:p>
        </p:txBody>
      </p:sp>
    </p:spTree>
    <p:extLst>
      <p:ext uri="{BB962C8B-B14F-4D97-AF65-F5344CB8AC3E}">
        <p14:creationId xmlns:p14="http://schemas.microsoft.com/office/powerpoint/2010/main" val="2727291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diamond(in)">
                                      <p:cBhvr>
                                        <p:cTn id="7" dur="2000"/>
                                        <p:tgtEl>
                                          <p:spTgt spid="276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7655"/>
                                        </p:tgtEl>
                                        <p:attrNameLst>
                                          <p:attrName>style.visibility</p:attrName>
                                        </p:attrNameLst>
                                      </p:cBhvr>
                                      <p:to>
                                        <p:strVal val="visible"/>
                                      </p:to>
                                    </p:set>
                                    <p:animEffect transition="in" filter="diamond(in)">
                                      <p:cBhvr>
                                        <p:cTn id="12" dur="20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sp>
        <p:nvSpPr>
          <p:cNvPr id="3" name="Title 2"/>
          <p:cNvSpPr>
            <a:spLocks noGrp="1"/>
          </p:cNvSpPr>
          <p:nvPr>
            <p:ph type="title"/>
          </p:nvPr>
        </p:nvSpPr>
        <p:spPr/>
        <p:txBody>
          <a:bodyPr/>
          <a:lstStyle/>
          <a:p>
            <a:r>
              <a:rPr lang="en-GB" dirty="0" smtClean="0"/>
              <a:t>Artwork and text</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9512" y="1484784"/>
            <a:ext cx="4791075"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8064" y="1484784"/>
            <a:ext cx="3554577" cy="2775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40225" y="3781425"/>
            <a:ext cx="2352675"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36296" y="4246028"/>
            <a:ext cx="1576037" cy="2586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79512" y="5539368"/>
            <a:ext cx="4572000" cy="646331"/>
          </a:xfrm>
          <a:prstGeom prst="rect">
            <a:avLst/>
          </a:prstGeom>
        </p:spPr>
        <p:txBody>
          <a:bodyPr>
            <a:spAutoFit/>
          </a:bodyPr>
          <a:lstStyle/>
          <a:p>
            <a:r>
              <a:rPr lang="en-GB" dirty="0">
                <a:hlinkClick r:id="rId6"/>
              </a:rPr>
              <a:t>https://</a:t>
            </a:r>
            <a:r>
              <a:rPr lang="en-GB" dirty="0" smtClean="0">
                <a:hlinkClick r:id="rId6"/>
              </a:rPr>
              <a:t>www.youtube.com/watch?v=XYUFq8azCw4</a:t>
            </a:r>
            <a:r>
              <a:rPr lang="en-GB" dirty="0" smtClean="0"/>
              <a:t> </a:t>
            </a:r>
            <a:endParaRPr lang="en-GB" dirty="0"/>
          </a:p>
        </p:txBody>
      </p:sp>
    </p:spTree>
    <p:extLst>
      <p:ext uri="{BB962C8B-B14F-4D97-AF65-F5344CB8AC3E}">
        <p14:creationId xmlns:p14="http://schemas.microsoft.com/office/powerpoint/2010/main" val="184114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anim calcmode="lin" valueType="num">
                                      <p:cBhvr additive="base">
                                        <p:cTn id="19" dur="500" fill="hold"/>
                                        <p:tgtEl>
                                          <p:spTgt spid="4101"/>
                                        </p:tgtEl>
                                        <p:attrNameLst>
                                          <p:attrName>ppt_x</p:attrName>
                                        </p:attrNameLst>
                                      </p:cBhvr>
                                      <p:tavLst>
                                        <p:tav tm="0">
                                          <p:val>
                                            <p:strVal val="#ppt_x"/>
                                          </p:val>
                                        </p:tav>
                                        <p:tav tm="100000">
                                          <p:val>
                                            <p:strVal val="#ppt_x"/>
                                          </p:val>
                                        </p:tav>
                                      </p:tavLst>
                                    </p:anim>
                                    <p:anim calcmode="lin" valueType="num">
                                      <p:cBhvr additive="base">
                                        <p:cTn id="20"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8"/>
                                        </p:tgtEl>
                                        <p:attrNameLst>
                                          <p:attrName>style.visibility</p:attrName>
                                        </p:attrNameLst>
                                      </p:cBhvr>
                                      <p:to>
                                        <p:strVal val="visible"/>
                                      </p:to>
                                    </p:set>
                                    <p:anim calcmode="lin" valueType="num">
                                      <p:cBhvr additive="base">
                                        <p:cTn id="25" dur="500" fill="hold"/>
                                        <p:tgtEl>
                                          <p:spTgt spid="4098"/>
                                        </p:tgtEl>
                                        <p:attrNameLst>
                                          <p:attrName>ppt_x</p:attrName>
                                        </p:attrNameLst>
                                      </p:cBhvr>
                                      <p:tavLst>
                                        <p:tav tm="0">
                                          <p:val>
                                            <p:strVal val="#ppt_x"/>
                                          </p:val>
                                        </p:tav>
                                        <p:tav tm="100000">
                                          <p:val>
                                            <p:strVal val="#ppt_x"/>
                                          </p:val>
                                        </p:tav>
                                      </p:tavLst>
                                    </p:anim>
                                    <p:anim calcmode="lin" valueType="num">
                                      <p:cBhvr additive="base">
                                        <p:cTn id="26"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Humanism</a:t>
            </a:r>
            <a:endParaRPr lang="en-GB" dirty="0"/>
          </a:p>
        </p:txBody>
      </p:sp>
      <p:sp>
        <p:nvSpPr>
          <p:cNvPr id="6" name="Subtitle 5"/>
          <p:cNvSpPr>
            <a:spLocks noGrp="1"/>
          </p:cNvSpPr>
          <p:nvPr>
            <p:ph type="subTitle" idx="1"/>
          </p:nvPr>
        </p:nvSpPr>
        <p:spPr/>
        <p:txBody>
          <a:bodyPr/>
          <a:lstStyle/>
          <a:p>
            <a:endParaRPr lang="en-GB"/>
          </a:p>
        </p:txBody>
      </p:sp>
    </p:spTree>
    <p:extLst>
      <p:ext uri="{BB962C8B-B14F-4D97-AF65-F5344CB8AC3E}">
        <p14:creationId xmlns:p14="http://schemas.microsoft.com/office/powerpoint/2010/main" val="15608489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GB" dirty="0" smtClean="0"/>
              <a:t>We cover Humanism in Year 4,5 and 6.</a:t>
            </a:r>
          </a:p>
          <a:p>
            <a:r>
              <a:rPr lang="en-GB" dirty="0" smtClean="0"/>
              <a:t>Most agreed syllabi advice that this worldview is taught in KS2.</a:t>
            </a:r>
          </a:p>
          <a:p>
            <a:r>
              <a:rPr lang="en-GB" dirty="0" smtClean="0"/>
              <a:t>We felt it was important that our children knew that not everyone is religious.</a:t>
            </a:r>
          </a:p>
          <a:p>
            <a:r>
              <a:rPr lang="en-GB" dirty="0" smtClean="0"/>
              <a:t>We linked this with many of the Understanding Christianity units.</a:t>
            </a:r>
          </a:p>
          <a:p>
            <a:pPr marL="0" indent="0">
              <a:buNone/>
            </a:pPr>
            <a:endParaRPr lang="en-GB" dirty="0"/>
          </a:p>
        </p:txBody>
      </p:sp>
      <p:sp>
        <p:nvSpPr>
          <p:cNvPr id="4" name="Title 3"/>
          <p:cNvSpPr>
            <a:spLocks noGrp="1"/>
          </p:cNvSpPr>
          <p:nvPr>
            <p:ph type="title"/>
          </p:nvPr>
        </p:nvSpPr>
        <p:spPr/>
        <p:txBody>
          <a:bodyPr/>
          <a:lstStyle/>
          <a:p>
            <a:r>
              <a:rPr lang="en-GB" dirty="0" smtClean="0"/>
              <a:t>What did we do?</a:t>
            </a:r>
            <a:endParaRPr lang="en-GB" dirty="0"/>
          </a:p>
        </p:txBody>
      </p:sp>
    </p:spTree>
    <p:extLst>
      <p:ext uri="{BB962C8B-B14F-4D97-AF65-F5344CB8AC3E}">
        <p14:creationId xmlns:p14="http://schemas.microsoft.com/office/powerpoint/2010/main" val="254030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1000"/>
                                        <p:tgtEl>
                                          <p:spTgt spid="5">
                                            <p:txEl>
                                              <p:pRg st="1" end="1"/>
                                            </p:txEl>
                                          </p:spTgt>
                                        </p:tgtEl>
                                      </p:cBhvr>
                                    </p:animEffect>
                                    <p:anim calcmode="lin" valueType="num">
                                      <p:cBhvr>
                                        <p:cTn id="1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1000"/>
                                        <p:tgtEl>
                                          <p:spTgt spid="5">
                                            <p:txEl>
                                              <p:pRg st="2" end="2"/>
                                            </p:txEl>
                                          </p:spTgt>
                                        </p:tgtEl>
                                      </p:cBhvr>
                                    </p:animEffect>
                                    <p:anim calcmode="lin" valueType="num">
                                      <p:cBhvr>
                                        <p:cTn id="21"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1000"/>
                                        <p:tgtEl>
                                          <p:spTgt spid="5">
                                            <p:txEl>
                                              <p:pRg st="3" end="3"/>
                                            </p:txEl>
                                          </p:spTgt>
                                        </p:tgtEl>
                                      </p:cBhvr>
                                    </p:animEffect>
                                    <p:anim calcmode="lin" valueType="num">
                                      <p:cBhvr>
                                        <p:cTn id="2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normAutofit fontScale="90000"/>
          </a:bodyPr>
          <a:lstStyle/>
          <a:p>
            <a:r>
              <a:rPr lang="en-GB" dirty="0" smtClean="0"/>
              <a:t>We also linked this with Collective Worship…</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528" y="2204864"/>
            <a:ext cx="5547720"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09073" y="4000500"/>
            <a:ext cx="4912378" cy="2596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12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528" y="404664"/>
            <a:ext cx="4736526"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16016" y="404664"/>
            <a:ext cx="4180547" cy="5712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124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5"/>
                                        </p:tgtEl>
                                        <p:attrNameLst>
                                          <p:attrName>style.visibility</p:attrName>
                                        </p:attrNameLst>
                                      </p:cBhvr>
                                      <p:to>
                                        <p:strVal val="visible"/>
                                      </p:to>
                                    </p:set>
                                    <p:animEffect transition="in" filter="fade">
                                      <p:cBhvr>
                                        <p:cTn id="14" dur="1000"/>
                                        <p:tgtEl>
                                          <p:spTgt spid="3075"/>
                                        </p:tgtEl>
                                      </p:cBhvr>
                                    </p:animEffect>
                                    <p:anim calcmode="lin" valueType="num">
                                      <p:cBhvr>
                                        <p:cTn id="15" dur="1000" fill="hold"/>
                                        <p:tgtEl>
                                          <p:spTgt spid="3075"/>
                                        </p:tgtEl>
                                        <p:attrNameLst>
                                          <p:attrName>ppt_x</p:attrName>
                                        </p:attrNameLst>
                                      </p:cBhvr>
                                      <p:tavLst>
                                        <p:tav tm="0">
                                          <p:val>
                                            <p:strVal val="#ppt_x"/>
                                          </p:val>
                                        </p:tav>
                                        <p:tav tm="100000">
                                          <p:val>
                                            <p:strVal val="#ppt_x"/>
                                          </p:val>
                                        </p:tav>
                                      </p:tavLst>
                                    </p:anim>
                                    <p:anim calcmode="lin" valueType="num">
                                      <p:cBhvr>
                                        <p:cTn id="16"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Islam</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6861820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Using artefact sheets…</a:t>
            </a:r>
            <a:endParaRPr lang="en-GB"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8434" y="1340768"/>
            <a:ext cx="7400925" cy="523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056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Investigating Artefacts</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5400000">
            <a:off x="1918965" y="157163"/>
            <a:ext cx="1676400" cy="486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4725838" y="2212572"/>
            <a:ext cx="4826298" cy="3658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2173930" y="2802735"/>
            <a:ext cx="2636912" cy="3889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302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076"/>
                                        </p:tgtEl>
                                        <p:attrNameLst>
                                          <p:attrName>style.visibility</p:attrName>
                                        </p:attrNameLst>
                                      </p:cBhvr>
                                      <p:to>
                                        <p:strVal val="visible"/>
                                      </p:to>
                                    </p:set>
                                    <p:anim calcmode="lin" valueType="num">
                                      <p:cBhvr additive="base">
                                        <p:cTn id="14" dur="500" fill="hold"/>
                                        <p:tgtEl>
                                          <p:spTgt spid="3076"/>
                                        </p:tgtEl>
                                        <p:attrNameLst>
                                          <p:attrName>ppt_x</p:attrName>
                                        </p:attrNameLst>
                                      </p:cBhvr>
                                      <p:tavLst>
                                        <p:tav tm="0">
                                          <p:val>
                                            <p:strVal val="#ppt_x"/>
                                          </p:val>
                                        </p:tav>
                                        <p:tav tm="100000">
                                          <p:val>
                                            <p:strVal val="#ppt_x"/>
                                          </p:val>
                                        </p:tav>
                                      </p:tavLst>
                                    </p:anim>
                                    <p:anim calcmode="lin" valueType="num">
                                      <p:cBhvr additive="base">
                                        <p:cTn id="15"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075"/>
                                        </p:tgtEl>
                                        <p:attrNameLst>
                                          <p:attrName>style.visibility</p:attrName>
                                        </p:attrNameLst>
                                      </p:cBhvr>
                                      <p:to>
                                        <p:strVal val="visible"/>
                                      </p:to>
                                    </p:set>
                                    <p:anim calcmode="lin" valueType="num">
                                      <p:cBhvr additive="base">
                                        <p:cTn id="20" dur="500" fill="hold"/>
                                        <p:tgtEl>
                                          <p:spTgt spid="3075"/>
                                        </p:tgtEl>
                                        <p:attrNameLst>
                                          <p:attrName>ppt_x</p:attrName>
                                        </p:attrNameLst>
                                      </p:cBhvr>
                                      <p:tavLst>
                                        <p:tav tm="0">
                                          <p:val>
                                            <p:strVal val="#ppt_x"/>
                                          </p:val>
                                        </p:tav>
                                        <p:tav tm="100000">
                                          <p:val>
                                            <p:strVal val="#ppt_x"/>
                                          </p:val>
                                        </p:tav>
                                      </p:tavLst>
                                    </p:anim>
                                    <p:anim calcmode="lin" valueType="num">
                                      <p:cBhvr additive="base">
                                        <p:cTn id="21"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Investigating the mosque…</a:t>
            </a:r>
            <a:endParaRPr lang="en-GB" dirty="0"/>
          </a:p>
        </p:txBody>
      </p:sp>
      <p:sp>
        <p:nvSpPr>
          <p:cNvPr id="5" name="Content Placeholder 4"/>
          <p:cNvSpPr>
            <a:spLocks noGrp="1"/>
          </p:cNvSpPr>
          <p:nvPr>
            <p:ph sz="quarter" idx="13"/>
          </p:nvPr>
        </p:nvSpPr>
        <p:spPr/>
        <p:txBody>
          <a:bodyPr>
            <a:normAutofit lnSpcReduction="10000"/>
          </a:bodyPr>
          <a:lstStyle/>
          <a:p>
            <a:r>
              <a:rPr lang="en-GB" dirty="0" smtClean="0"/>
              <a:t>Thinking of big questions</a:t>
            </a:r>
          </a:p>
          <a:p>
            <a:r>
              <a:rPr lang="en-GB" dirty="0" smtClean="0"/>
              <a:t>Looking for signs and symbols</a:t>
            </a:r>
          </a:p>
          <a:p>
            <a:r>
              <a:rPr lang="en-GB" dirty="0" smtClean="0"/>
              <a:t>What is interesting? What is exciting? What is confusing? Big questions…</a:t>
            </a:r>
          </a:p>
          <a:p>
            <a:r>
              <a:rPr lang="en-GB" dirty="0" smtClean="0"/>
              <a:t>Using </a:t>
            </a:r>
            <a:r>
              <a:rPr lang="en-GB" dirty="0" err="1" smtClean="0"/>
              <a:t>REOnline</a:t>
            </a:r>
            <a:r>
              <a:rPr lang="en-GB" dirty="0" smtClean="0"/>
              <a:t> to ask a believer</a:t>
            </a:r>
            <a:endParaRPr lang="en-GB" dirty="0"/>
          </a:p>
        </p:txBody>
      </p:sp>
      <p:sp>
        <p:nvSpPr>
          <p:cNvPr id="6" name="Content Placeholder 5"/>
          <p:cNvSpPr>
            <a:spLocks noGrp="1"/>
          </p:cNvSpPr>
          <p:nvPr>
            <p:ph sz="quarter" idx="14"/>
          </p:nvPr>
        </p:nvSpPr>
        <p:spPr/>
        <p:txBody>
          <a:bodyPr/>
          <a:lstStyle/>
          <a:p>
            <a:endParaRPr lang="en-GB"/>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6252148" y="3810477"/>
            <a:ext cx="3187300" cy="208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3942155" y="1940975"/>
            <a:ext cx="3516431" cy="2634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5293693" y="4500393"/>
            <a:ext cx="2663751" cy="1226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04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additive="base">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 calcmode="lin" valueType="num">
                                      <p:cBhvr additive="base">
                                        <p:cTn id="20"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1000"/>
                                        <p:tgtEl>
                                          <p:spTgt spid="5">
                                            <p:txEl>
                                              <p:pRg st="3" end="3"/>
                                            </p:txEl>
                                          </p:spTgt>
                                        </p:tgtEl>
                                      </p:cBhvr>
                                    </p:animEffect>
                                    <p:anim calcmode="lin" valueType="num">
                                      <p:cBhvr>
                                        <p:cTn id="2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Hajj Matrix</a:t>
            </a:r>
            <a:endParaRPr lang="en-GB" dirty="0"/>
          </a:p>
        </p:txBody>
      </p:sp>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314811" y="1637517"/>
            <a:ext cx="3591295" cy="3573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5400000">
            <a:off x="4800600" y="2514600"/>
            <a:ext cx="4886325" cy="380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99792" y="4250829"/>
            <a:ext cx="3675684" cy="2607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3527" y="5010458"/>
            <a:ext cx="2628900" cy="1694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descr="F:\Pictures\Elm 2015-2016\232_FUJI\DSCF2196.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76533" y="4857400"/>
            <a:ext cx="2667467" cy="2000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275856" y="1927427"/>
            <a:ext cx="2576270" cy="2077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665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2"/>
                                        </p:tgtEl>
                                        <p:attrNameLst>
                                          <p:attrName>style.visibility</p:attrName>
                                        </p:attrNameLst>
                                      </p:cBhvr>
                                      <p:to>
                                        <p:strVal val="visible"/>
                                      </p:to>
                                    </p:set>
                                    <p:animEffect transition="in" filter="fade">
                                      <p:cBhvr>
                                        <p:cTn id="14" dur="1000"/>
                                        <p:tgtEl>
                                          <p:spTgt spid="7172"/>
                                        </p:tgtEl>
                                      </p:cBhvr>
                                    </p:animEffect>
                                    <p:anim calcmode="lin" valueType="num">
                                      <p:cBhvr>
                                        <p:cTn id="15" dur="1000" fill="hold"/>
                                        <p:tgtEl>
                                          <p:spTgt spid="7172"/>
                                        </p:tgtEl>
                                        <p:attrNameLst>
                                          <p:attrName>ppt_x</p:attrName>
                                        </p:attrNameLst>
                                      </p:cBhvr>
                                      <p:tavLst>
                                        <p:tav tm="0">
                                          <p:val>
                                            <p:strVal val="#ppt_x"/>
                                          </p:val>
                                        </p:tav>
                                        <p:tav tm="100000">
                                          <p:val>
                                            <p:strVal val="#ppt_x"/>
                                          </p:val>
                                        </p:tav>
                                      </p:tavLst>
                                    </p:anim>
                                    <p:anim calcmode="lin" valueType="num">
                                      <p:cBhvr>
                                        <p:cTn id="16"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gtEl>
                                        <p:attrNameLst>
                                          <p:attrName>style.visibility</p:attrName>
                                        </p:attrNameLst>
                                      </p:cBhvr>
                                      <p:to>
                                        <p:strVal val="visible"/>
                                      </p:to>
                                    </p:set>
                                    <p:animEffect transition="in" filter="fade">
                                      <p:cBhvr>
                                        <p:cTn id="21" dur="1000"/>
                                        <p:tgtEl>
                                          <p:spTgt spid="7171"/>
                                        </p:tgtEl>
                                      </p:cBhvr>
                                    </p:animEffect>
                                    <p:anim calcmode="lin" valueType="num">
                                      <p:cBhvr>
                                        <p:cTn id="22" dur="1000" fill="hold"/>
                                        <p:tgtEl>
                                          <p:spTgt spid="7171"/>
                                        </p:tgtEl>
                                        <p:attrNameLst>
                                          <p:attrName>ppt_x</p:attrName>
                                        </p:attrNameLst>
                                      </p:cBhvr>
                                      <p:tavLst>
                                        <p:tav tm="0">
                                          <p:val>
                                            <p:strVal val="#ppt_x"/>
                                          </p:val>
                                        </p:tav>
                                        <p:tav tm="100000">
                                          <p:val>
                                            <p:strVal val="#ppt_x"/>
                                          </p:val>
                                        </p:tav>
                                      </p:tavLst>
                                    </p:anim>
                                    <p:anim calcmode="lin" valueType="num">
                                      <p:cBhvr>
                                        <p:cTn id="23" dur="1000" fill="hold"/>
                                        <p:tgtEl>
                                          <p:spTgt spid="7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latin typeface="+mn-lt"/>
              </a:rPr>
              <a:t>Progression grids…</a:t>
            </a:r>
            <a:endParaRPr lang="en-GB" dirty="0">
              <a:latin typeface="+mn-lt"/>
            </a:endParaRPr>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773566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548680"/>
            <a:ext cx="8936961" cy="576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52275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1844824"/>
            <a:ext cx="9026451"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55619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504" y="404664"/>
            <a:ext cx="8996275" cy="576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68037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980" y="2420888"/>
            <a:ext cx="9384735" cy="1949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85778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574</TotalTime>
  <Words>1049</Words>
  <Application>Microsoft Office PowerPoint</Application>
  <PresentationFormat>On-screen Show (4:3)</PresentationFormat>
  <Paragraphs>155</Paragraphs>
  <Slides>53</Slides>
  <Notes>0</Notes>
  <HiddenSlides>0</HiddenSlides>
  <MMClips>1</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Waveform</vt:lpstr>
      <vt:lpstr>Exploring Religious and Non-religious Worldviews with Foundation and Key Stage 1</vt:lpstr>
      <vt:lpstr>Why do we teach RE in Foundation and Key Stage One?</vt:lpstr>
      <vt:lpstr>What do we want to achieve?</vt:lpstr>
      <vt:lpstr>What does it lead to?</vt:lpstr>
      <vt:lpstr>Where do we start?</vt:lpstr>
      <vt:lpstr>Benchmark Assessment</vt:lpstr>
      <vt:lpstr>Working Walls</vt:lpstr>
      <vt:lpstr>RE and Arts Week</vt:lpstr>
      <vt:lpstr>Buddhism</vt:lpstr>
      <vt:lpstr>Looking at Buddhism with KS1 and Foundation…</vt:lpstr>
      <vt:lpstr>Photos from Arts Week</vt:lpstr>
      <vt:lpstr>How do we reflect?  What is meditation?</vt:lpstr>
      <vt:lpstr>What did we do?</vt:lpstr>
      <vt:lpstr>Christianity</vt:lpstr>
      <vt:lpstr>Using Texts with KS1</vt:lpstr>
      <vt:lpstr>Creation</vt:lpstr>
      <vt:lpstr>Outside learning</vt:lpstr>
      <vt:lpstr>Creating awe and wonder…</vt:lpstr>
      <vt:lpstr>Reading…</vt:lpstr>
      <vt:lpstr>What does it mean?</vt:lpstr>
      <vt:lpstr>Being the Creator…</vt:lpstr>
      <vt:lpstr>Stewardship </vt:lpstr>
      <vt:lpstr>Nativity Storytelling…</vt:lpstr>
      <vt:lpstr>The Psalms</vt:lpstr>
      <vt:lpstr>Looking at AT1 and AT2</vt:lpstr>
      <vt:lpstr>PowerPoint Presentation</vt:lpstr>
      <vt:lpstr>Looking at different translations…</vt:lpstr>
      <vt:lpstr>Investigating scripture…</vt:lpstr>
      <vt:lpstr>Listening to music based on The Psalms</vt:lpstr>
      <vt:lpstr>The Museum of The Psalms</vt:lpstr>
      <vt:lpstr>PowerPoint Presentation</vt:lpstr>
      <vt:lpstr>Looking at colours…</vt:lpstr>
      <vt:lpstr>PowerPoint Presentation</vt:lpstr>
      <vt:lpstr>Reflections on The Psalms</vt:lpstr>
      <vt:lpstr>What did the children think about the project?</vt:lpstr>
      <vt:lpstr>Samuel anoints David</vt:lpstr>
      <vt:lpstr>PowerPoint Presentation</vt:lpstr>
      <vt:lpstr>PowerPoint Presentation</vt:lpstr>
      <vt:lpstr>Artwork and text</vt:lpstr>
      <vt:lpstr>Humanism</vt:lpstr>
      <vt:lpstr>What did we do?</vt:lpstr>
      <vt:lpstr>We also linked this with Collective Worship…</vt:lpstr>
      <vt:lpstr>PowerPoint Presentation</vt:lpstr>
      <vt:lpstr>Islam</vt:lpstr>
      <vt:lpstr>Using artefact sheets…</vt:lpstr>
      <vt:lpstr>Investigating Artefacts</vt:lpstr>
      <vt:lpstr>Investigating the mosque…</vt:lpstr>
      <vt:lpstr>Hajj Matrix</vt:lpstr>
      <vt:lpstr>Progression grids…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Religious and Non-religious Worldviews with Foundation and Key Stage 1</dc:title>
  <dc:creator>Katie Freeman</dc:creator>
  <cp:lastModifiedBy>Ed Pawson</cp:lastModifiedBy>
  <cp:revision>27</cp:revision>
  <dcterms:created xsi:type="dcterms:W3CDTF">2018-06-26T08:56:50Z</dcterms:created>
  <dcterms:modified xsi:type="dcterms:W3CDTF">2018-07-25T15:35:23Z</dcterms:modified>
</cp:coreProperties>
</file>