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6"/>
  </p:notesMasterIdLst>
  <p:sldIdLst>
    <p:sldId id="256" r:id="rId2"/>
    <p:sldId id="257" r:id="rId3"/>
    <p:sldId id="258" r:id="rId4"/>
    <p:sldId id="296" r:id="rId5"/>
    <p:sldId id="298"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4" r:id="rId29"/>
    <p:sldId id="325" r:id="rId30"/>
    <p:sldId id="326" r:id="rId31"/>
    <p:sldId id="327" r:id="rId32"/>
    <p:sldId id="297"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5" r:id="rId53"/>
    <p:sldId id="300" r:id="rId54"/>
    <p:sldId id="29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67" d="100"/>
          <a:sy n="67" d="100"/>
        </p:scale>
        <p:origin x="148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31EBE-8DC1-43A5-B3EB-105853500951}" type="datetimeFigureOut">
              <a:rPr lang="en-GB" smtClean="0"/>
              <a:t>12/10/2018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60B91-6205-493F-B14A-87C5E8925899}" type="slidenum">
              <a:rPr lang="en-GB" smtClean="0"/>
              <a:t>‹#›</a:t>
            </a:fld>
            <a:endParaRPr lang="en-GB"/>
          </a:p>
        </p:txBody>
      </p:sp>
    </p:spTree>
    <p:extLst>
      <p:ext uri="{BB962C8B-B14F-4D97-AF65-F5344CB8AC3E}">
        <p14:creationId xmlns:p14="http://schemas.microsoft.com/office/powerpoint/2010/main" val="3146950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Comic Sans MS" panose="030F0702030302020204" pitchFamily="66" charset="0"/>
                <a:ea typeface="MS PGothic" panose="020B0600070205080204" pitchFamily="34" charset="-128"/>
              </a:defRPr>
            </a:lvl1pPr>
            <a:lvl2pPr marL="742950" indent="-285750">
              <a:spcBef>
                <a:spcPct val="30000"/>
              </a:spcBef>
              <a:defRPr sz="1200">
                <a:solidFill>
                  <a:schemeClr val="tx1"/>
                </a:solidFill>
                <a:latin typeface="Comic Sans MS" panose="030F0702030302020204" pitchFamily="66" charset="0"/>
                <a:ea typeface="MS PGothic" panose="020B0600070205080204" pitchFamily="34" charset="-128"/>
              </a:defRPr>
            </a:lvl2pPr>
            <a:lvl3pPr marL="1143000" indent="-228600">
              <a:spcBef>
                <a:spcPct val="30000"/>
              </a:spcBef>
              <a:defRPr sz="1200">
                <a:solidFill>
                  <a:schemeClr val="tx1"/>
                </a:solidFill>
                <a:latin typeface="Comic Sans MS" panose="030F0702030302020204" pitchFamily="66" charset="0"/>
                <a:ea typeface="MS PGothic" panose="020B0600070205080204" pitchFamily="34" charset="-128"/>
              </a:defRPr>
            </a:lvl3pPr>
            <a:lvl4pPr marL="1600200" indent="-228600">
              <a:spcBef>
                <a:spcPct val="30000"/>
              </a:spcBef>
              <a:defRPr sz="1200">
                <a:solidFill>
                  <a:schemeClr val="tx1"/>
                </a:solidFill>
                <a:latin typeface="Comic Sans MS" panose="030F0702030302020204" pitchFamily="66" charset="0"/>
                <a:ea typeface="MS PGothic" panose="020B0600070205080204" pitchFamily="34" charset="-128"/>
              </a:defRPr>
            </a:lvl4pPr>
            <a:lvl5pPr marL="2057400" indent="-228600">
              <a:spcBef>
                <a:spcPct val="30000"/>
              </a:spcBef>
              <a:defRPr sz="12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omic Sans MS" panose="030F0702030302020204" pitchFamily="66" charset="0"/>
                <a:ea typeface="MS PGothic" panose="020B0600070205080204" pitchFamily="34" charset="-128"/>
              </a:defRPr>
            </a:lvl9pPr>
          </a:lstStyle>
          <a:p>
            <a:pPr>
              <a:spcBef>
                <a:spcPct val="0"/>
              </a:spcBef>
            </a:pPr>
            <a:fld id="{C74469BE-12BD-46A2-913B-B2F3E6971985}" type="slidenum">
              <a:rPr lang="en-GB" altLang="en-US" smtClean="0"/>
              <a:pPr>
                <a:spcBef>
                  <a:spcPct val="0"/>
                </a:spcBef>
              </a:pPr>
              <a:t>7</a:t>
            </a:fld>
            <a:endParaRPr lang="en-GB" altLang="en-US" smtClean="0"/>
          </a:p>
        </p:txBody>
      </p:sp>
      <p:sp>
        <p:nvSpPr>
          <p:cNvPr id="21507"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a:latin typeface="Comic Sans MS" charset="0"/>
              <a:ea typeface="ＭＳ Ｐゴシック" charset="0"/>
              <a:cs typeface="+mn-cs"/>
            </a:endParaRPr>
          </a:p>
        </p:txBody>
      </p:sp>
    </p:spTree>
    <p:extLst>
      <p:ext uri="{BB962C8B-B14F-4D97-AF65-F5344CB8AC3E}">
        <p14:creationId xmlns:p14="http://schemas.microsoft.com/office/powerpoint/2010/main" val="2033392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3BBE7D4-B3AC-47A5-BCB1-7FBA74F47793}" type="slidenum">
              <a:rPr lang="en-GB" altLang="en-US" smtClean="0"/>
              <a:pPr>
                <a:defRPr/>
              </a:pPr>
              <a:t>12</a:t>
            </a:fld>
            <a:endParaRPr lang="en-GB" altLang="en-US"/>
          </a:p>
        </p:txBody>
      </p:sp>
    </p:spTree>
    <p:extLst>
      <p:ext uri="{BB962C8B-B14F-4D97-AF65-F5344CB8AC3E}">
        <p14:creationId xmlns:p14="http://schemas.microsoft.com/office/powerpoint/2010/main" val="98140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5E8E91-1F17-4E6C-97FA-FCC540D8BEE4}"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E8E91-1F17-4E6C-97FA-FCC540D8BEE4}"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10DD3-F1D7-423E-9CCA-CC4C112E4044}" type="slidenum">
              <a:rPr lang="en-GB" smtClean="0"/>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5E8E91-1F17-4E6C-97FA-FCC540D8BEE4}"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A5E8E91-1F17-4E6C-97FA-FCC540D8BEE4}"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10DD3-F1D7-423E-9CCA-CC4C112E4044}"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5E8E91-1F17-4E6C-97FA-FCC540D8BEE4}" type="datetimeFigureOut">
              <a:rPr lang="en-GB" smtClean="0"/>
              <a:t>12/10/2018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5E8E91-1F17-4E6C-97FA-FCC540D8BEE4}" type="datetimeFigureOut">
              <a:rPr lang="en-GB" smtClean="0"/>
              <a:t>12/10/2018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A5E8E91-1F17-4E6C-97FA-FCC540D8BEE4}" type="datetimeFigureOut">
              <a:rPr lang="en-GB" smtClean="0"/>
              <a:t>12/10/2018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A5E8E91-1F17-4E6C-97FA-FCC540D8BEE4}"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10DD3-F1D7-423E-9CCA-CC4C112E4044}"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5E8E91-1F17-4E6C-97FA-FCC540D8BEE4}"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10DD3-F1D7-423E-9CCA-CC4C112E4044}"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E8E91-1F17-4E6C-97FA-FCC540D8BEE4}"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10DD3-F1D7-423E-9CCA-CC4C112E4044}"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A5E8E91-1F17-4E6C-97FA-FCC540D8BEE4}"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10DD3-F1D7-423E-9CCA-CC4C112E4044}"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9AEC3DE-8A71-4B98-A3C3-709DDFF551D6}" type="slidenum">
              <a:rPr lang="en-GB" altLang="en-US"/>
              <a:pPr>
                <a:defRPr/>
              </a:pPr>
              <a:t>‹#›</a:t>
            </a:fld>
            <a:endParaRPr lang="en-GB" altLang="en-US"/>
          </a:p>
        </p:txBody>
      </p:sp>
    </p:spTree>
    <p:extLst>
      <p:ext uri="{BB962C8B-B14F-4D97-AF65-F5344CB8AC3E}">
        <p14:creationId xmlns:p14="http://schemas.microsoft.com/office/powerpoint/2010/main" val="3521894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A5E8E91-1F17-4E6C-97FA-FCC540D8BEE4}" type="datetimeFigureOut">
              <a:rPr lang="en-GB" smtClean="0"/>
              <a:t>12/10/2018</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4410DD3-F1D7-423E-9CCA-CC4C112E4044}"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mailto:Katie.freeman@stmatthewsstcmat.org"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youtube.com/watch?v=7vWdhCDeTkU"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How can we use Art to show depth in RE?</a:t>
            </a:r>
            <a:endParaRPr lang="en-GB" dirty="0"/>
          </a:p>
        </p:txBody>
      </p:sp>
      <p:sp>
        <p:nvSpPr>
          <p:cNvPr id="3" name="Subtitle 2"/>
          <p:cNvSpPr>
            <a:spLocks noGrp="1"/>
          </p:cNvSpPr>
          <p:nvPr>
            <p:ph type="subTitle" idx="1"/>
          </p:nvPr>
        </p:nvSpPr>
        <p:spPr/>
        <p:txBody>
          <a:bodyPr/>
          <a:lstStyle/>
          <a:p>
            <a:endParaRPr lang="en-GB"/>
          </a:p>
        </p:txBody>
      </p:sp>
      <p:pic>
        <p:nvPicPr>
          <p:cNvPr id="4" name="Picture 3" descr="C:\Users\Katie.Freeman\AppData\Local\Microsoft\Windows\Temporary Internet Files\Content.IE5\7EH9OQ99\Mickey_Writin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6093" y="3140968"/>
            <a:ext cx="2573532" cy="349758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Katie.Freeman\AppData\Local\Microsoft\Windows\Temporary Internet Files\Content.IE5\XZOJKWUA\paint_by_0dd0n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793087"/>
            <a:ext cx="2890754" cy="2890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5004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Looking at different interpretations of a concept.</a:t>
            </a:r>
          </a:p>
          <a:p>
            <a:r>
              <a:rPr lang="en-GB" dirty="0" smtClean="0"/>
              <a:t>Thinking about why things matter to believers.</a:t>
            </a:r>
          </a:p>
          <a:p>
            <a:r>
              <a:rPr lang="en-GB" dirty="0" smtClean="0"/>
              <a:t>Trying to understand the thought process of others.</a:t>
            </a:r>
            <a:endParaRPr lang="en-GB" dirty="0"/>
          </a:p>
        </p:txBody>
      </p:sp>
      <p:sp>
        <p:nvSpPr>
          <p:cNvPr id="2" name="Title 1"/>
          <p:cNvSpPr>
            <a:spLocks noGrp="1"/>
          </p:cNvSpPr>
          <p:nvPr>
            <p:ph type="title"/>
          </p:nvPr>
        </p:nvSpPr>
        <p:spPr/>
        <p:txBody>
          <a:bodyPr>
            <a:normAutofit fontScale="90000"/>
          </a:bodyPr>
          <a:lstStyle/>
          <a:p>
            <a:r>
              <a:rPr lang="en-GB" dirty="0" smtClean="0"/>
              <a:t>Why do we choose to use artwork in RE?</a:t>
            </a:r>
            <a:endParaRPr lang="en-GB" dirty="0"/>
          </a:p>
        </p:txBody>
      </p:sp>
      <p:pic>
        <p:nvPicPr>
          <p:cNvPr id="4" name="Picture 3" descr="C:\Users\Katie.Freeman\AppData\Local\Microsoft\Windows\Temporary Internet Files\Content.IE5\7EH9OQ99\Mickey_Writin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0399" y="4709740"/>
            <a:ext cx="1419225" cy="192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28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Abstract art gives a freedom to all pupils.</a:t>
            </a:r>
          </a:p>
          <a:p>
            <a:r>
              <a:rPr lang="en-GB" dirty="0" smtClean="0"/>
              <a:t>Art can be anything and represent anything.</a:t>
            </a:r>
          </a:p>
          <a:p>
            <a:r>
              <a:rPr lang="en-GB" dirty="0" smtClean="0"/>
              <a:t>Less confident pupils have something to base their discussions and explanations on.</a:t>
            </a:r>
            <a:endParaRPr lang="en-GB" dirty="0"/>
          </a:p>
        </p:txBody>
      </p:sp>
      <p:sp>
        <p:nvSpPr>
          <p:cNvPr id="2" name="Title 1"/>
          <p:cNvSpPr>
            <a:spLocks noGrp="1"/>
          </p:cNvSpPr>
          <p:nvPr>
            <p:ph type="title"/>
          </p:nvPr>
        </p:nvSpPr>
        <p:spPr/>
        <p:txBody>
          <a:bodyPr>
            <a:normAutofit fontScale="90000"/>
          </a:bodyPr>
          <a:lstStyle/>
          <a:p>
            <a:r>
              <a:rPr lang="en-GB" dirty="0" smtClean="0"/>
              <a:t>How can art help to show understanding in RE?</a:t>
            </a:r>
            <a:endParaRPr lang="en-GB" dirty="0"/>
          </a:p>
        </p:txBody>
      </p:sp>
      <p:pic>
        <p:nvPicPr>
          <p:cNvPr id="1026" name="Picture 2" descr="C:\Users\Katie.Freeman\AppData\Local\Microsoft\Windows\Temporary Internet Files\Content.IE5\7EH9OQ99\14202-illustration-of-a-pencil-pv[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221088"/>
            <a:ext cx="2412200"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972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Practical Ideas for the primary classroom</a:t>
            </a:r>
            <a:endParaRPr lang="en-GB" dirty="0"/>
          </a:p>
        </p:txBody>
      </p:sp>
      <p:sp>
        <p:nvSpPr>
          <p:cNvPr id="5" name="Subtitle 4"/>
          <p:cNvSpPr>
            <a:spLocks noGrp="1"/>
          </p:cNvSpPr>
          <p:nvPr>
            <p:ph type="subTitle" idx="1"/>
          </p:nvPr>
        </p:nvSpPr>
        <p:spPr/>
        <p:txBody>
          <a:bodyPr/>
          <a:lstStyle/>
          <a:p>
            <a:r>
              <a:rPr lang="en-GB" dirty="0" smtClean="0"/>
              <a:t>Kate Vernon </a:t>
            </a:r>
            <a:endParaRPr lang="en-GB" dirty="0"/>
          </a:p>
        </p:txBody>
      </p:sp>
    </p:spTree>
    <p:extLst>
      <p:ext uri="{BB962C8B-B14F-4D97-AF65-F5344CB8AC3E}">
        <p14:creationId xmlns:p14="http://schemas.microsoft.com/office/powerpoint/2010/main" val="3876781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Secondary focus on Hinduism</a:t>
            </a:r>
            <a:endParaRPr lang="en-GB" dirty="0"/>
          </a:p>
        </p:txBody>
      </p:sp>
      <p:sp>
        <p:nvSpPr>
          <p:cNvPr id="5" name="Subtitle 4"/>
          <p:cNvSpPr>
            <a:spLocks noGrp="1"/>
          </p:cNvSpPr>
          <p:nvPr>
            <p:ph type="subTitle" idx="1"/>
          </p:nvPr>
        </p:nvSpPr>
        <p:spPr/>
        <p:txBody>
          <a:bodyPr/>
          <a:lstStyle/>
          <a:p>
            <a:r>
              <a:rPr lang="en-GB" dirty="0" smtClean="0"/>
              <a:t>Greg </a:t>
            </a:r>
            <a:endParaRPr lang="en-GB" dirty="0"/>
          </a:p>
        </p:txBody>
      </p:sp>
    </p:spTree>
    <p:extLst>
      <p:ext uri="{BB962C8B-B14F-4D97-AF65-F5344CB8AC3E}">
        <p14:creationId xmlns:p14="http://schemas.microsoft.com/office/powerpoint/2010/main" val="3426808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descr="http://upload.wikimedia.org/wikipedia/commons/thumb/8/8e/Om.svg/80px-Om.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38" y="22225"/>
            <a:ext cx="2763837"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34970" y="2312865"/>
            <a:ext cx="3959225" cy="33131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2400" dirty="0">
                <a:solidFill>
                  <a:schemeClr val="bg1"/>
                </a:solidFill>
              </a:rPr>
              <a:t>L/O</a:t>
            </a:r>
            <a:r>
              <a:rPr lang="en-GB" sz="2400" dirty="0"/>
              <a:t>: </a:t>
            </a:r>
            <a:br>
              <a:rPr lang="en-GB" sz="2400" dirty="0"/>
            </a:br>
            <a:r>
              <a:rPr lang="en-GB" sz="2400" dirty="0">
                <a:solidFill>
                  <a:srgbClr val="92D050"/>
                </a:solidFill>
              </a:rPr>
              <a:t>To </a:t>
            </a:r>
            <a:r>
              <a:rPr lang="en-GB" sz="2400" dirty="0" smtClean="0">
                <a:solidFill>
                  <a:srgbClr val="92D050"/>
                </a:solidFill>
              </a:rPr>
              <a:t>enquire </a:t>
            </a:r>
            <a:r>
              <a:rPr lang="en-GB" sz="2400" dirty="0">
                <a:solidFill>
                  <a:srgbClr val="92D050"/>
                </a:solidFill>
              </a:rPr>
              <a:t>into the idea of many Gods  </a:t>
            </a:r>
            <a:r>
              <a:rPr lang="en-GB" sz="2400" dirty="0"/>
              <a:t/>
            </a:r>
            <a:br>
              <a:rPr lang="en-GB" sz="2400" dirty="0"/>
            </a:br>
            <a:r>
              <a:rPr lang="en-GB" sz="2400" dirty="0">
                <a:solidFill>
                  <a:srgbClr val="FFC000"/>
                </a:solidFill>
              </a:rPr>
              <a:t>To be able to </a:t>
            </a:r>
            <a:r>
              <a:rPr lang="en-GB" sz="2400" dirty="0" smtClean="0">
                <a:solidFill>
                  <a:srgbClr val="FFC000"/>
                </a:solidFill>
              </a:rPr>
              <a:t>describe the </a:t>
            </a:r>
            <a:r>
              <a:rPr lang="en-GB" sz="2400" dirty="0">
                <a:solidFill>
                  <a:srgbClr val="FFC000"/>
                </a:solidFill>
              </a:rPr>
              <a:t>Trimurti</a:t>
            </a:r>
          </a:p>
          <a:p>
            <a:pPr algn="ctr" eaLnBrk="1" hangingPunct="1">
              <a:defRPr/>
            </a:pPr>
            <a:r>
              <a:rPr lang="en-GB" sz="2400" dirty="0">
                <a:solidFill>
                  <a:srgbClr val="FF0000"/>
                </a:solidFill>
              </a:rPr>
              <a:t>To </a:t>
            </a:r>
            <a:r>
              <a:rPr lang="en-GB" sz="2400" dirty="0" smtClean="0">
                <a:solidFill>
                  <a:srgbClr val="FF0000"/>
                </a:solidFill>
              </a:rPr>
              <a:t>explain the symbolism of the different parts of the Tri-Murti</a:t>
            </a:r>
            <a:endParaRPr lang="en-GB" sz="2400" dirty="0"/>
          </a:p>
        </p:txBody>
      </p:sp>
      <p:pic>
        <p:nvPicPr>
          <p:cNvPr id="19460" name="Picture 5" descr="http://t3.gstatic.com/images?q=tbn:ANd9GcScM4skh8z6HkQm9DDBd2f0NXYGfvHkKAUzCe3NseexV2CtENVKHQ:oxmedia.oxford.emory.edu/studentwiki/images/d/df/Brahma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93" y="44450"/>
            <a:ext cx="1584325"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9" descr="http://t1.gstatic.com/images?q=tbn:ANd9GcR0cUYkiI5DcgJ8i3zdbRlnAKJCS1cAHSm_-JuqF28ywWqGGNaMNg:www.freethoughtpedia.com/images/Hindu-brahm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9925" y="44450"/>
            <a:ext cx="1927225"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3"/>
          <p:cNvSpPr txBox="1">
            <a:spLocks noChangeArrowheads="1"/>
          </p:cNvSpPr>
          <p:nvPr/>
        </p:nvSpPr>
        <p:spPr bwMode="auto">
          <a:xfrm>
            <a:off x="107950" y="5732463"/>
            <a:ext cx="3959225" cy="1081087"/>
          </a:xfrm>
          <a:prstGeom prst="rect">
            <a:avLst/>
          </a:prstGeom>
          <a:solidFill>
            <a:srgbClr val="FF0000"/>
          </a:solidFill>
          <a:ln w="9525">
            <a:solidFill>
              <a:srgbClr val="FFFF00"/>
            </a:solidFill>
            <a:miter lim="800000"/>
            <a:headEnd/>
            <a:tailEnd/>
          </a:ln>
        </p:spPr>
        <p:txBody>
          <a:bodyPr anchor="ctr"/>
          <a:lstStyle>
            <a:lvl1pPr marL="609600" indent="-609600">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lnSpc>
                <a:spcPct val="90000"/>
              </a:lnSpc>
              <a:buFontTx/>
              <a:buNone/>
            </a:pPr>
            <a:r>
              <a:rPr lang="en-GB" altLang="en-US" sz="2400" b="1" dirty="0">
                <a:solidFill>
                  <a:srgbClr val="FFFF00"/>
                </a:solidFill>
              </a:rPr>
              <a:t>Key Question: </a:t>
            </a:r>
            <a:r>
              <a:rPr lang="en-GB" altLang="en-US" sz="2400" dirty="0">
                <a:solidFill>
                  <a:srgbClr val="FFFF00"/>
                </a:solidFill>
              </a:rPr>
              <a:t>What do Hindus believe about God? </a:t>
            </a:r>
          </a:p>
        </p:txBody>
      </p:sp>
      <p:sp>
        <p:nvSpPr>
          <p:cNvPr id="5" name="TextBox 4"/>
          <p:cNvSpPr txBox="1"/>
          <p:nvPr/>
        </p:nvSpPr>
        <p:spPr>
          <a:xfrm>
            <a:off x="1979712" y="332656"/>
            <a:ext cx="4896544" cy="1569660"/>
          </a:xfrm>
          <a:prstGeom prst="rect">
            <a:avLst/>
          </a:prstGeom>
          <a:noFill/>
        </p:spPr>
        <p:txBody>
          <a:bodyPr>
            <a:spAutoFit/>
          </a:bodyPr>
          <a:lstStyle/>
          <a:p>
            <a:pPr algn="ctr" eaLnBrk="1" hangingPunct="1">
              <a:defRPr/>
            </a:pPr>
            <a:r>
              <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charset="0"/>
                <a:ea typeface="ＭＳ Ｐゴシック" charset="0"/>
              </a:rPr>
              <a:t>One God or Many?</a:t>
            </a:r>
          </a:p>
        </p:txBody>
      </p:sp>
      <p:pic>
        <p:nvPicPr>
          <p:cNvPr id="19464" name="Picture 2" descr="Screen Shot 2016-03-27 at 00.20.36.png"/>
          <p:cNvPicPr>
            <a:picLocks noChangeAspect="1"/>
          </p:cNvPicPr>
          <p:nvPr/>
        </p:nvPicPr>
        <p:blipFill>
          <a:blip r:embed="rId5">
            <a:extLst>
              <a:ext uri="{28A0092B-C50C-407E-A947-70E740481C1C}">
                <a14:useLocalDpi xmlns:a14="http://schemas.microsoft.com/office/drawing/2010/main" val="0"/>
              </a:ext>
            </a:extLst>
          </a:blip>
          <a:srcRect l="8553" t="5305" r="5070" b="7832"/>
          <a:stretch>
            <a:fillRect/>
          </a:stretch>
        </p:blipFill>
        <p:spPr bwMode="auto">
          <a:xfrm>
            <a:off x="4284663" y="3141663"/>
            <a:ext cx="475138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TextBox 3"/>
          <p:cNvSpPr txBox="1">
            <a:spLocks noChangeArrowheads="1"/>
          </p:cNvSpPr>
          <p:nvPr/>
        </p:nvSpPr>
        <p:spPr bwMode="auto">
          <a:xfrm>
            <a:off x="4284663" y="2133600"/>
            <a:ext cx="4679950" cy="1014413"/>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US" altLang="en-US" sz="2000">
                <a:solidFill>
                  <a:schemeClr val="tx1"/>
                </a:solidFill>
              </a:rPr>
              <a:t>Read the text below</a:t>
            </a:r>
          </a:p>
          <a:p>
            <a:pPr algn="ctr" eaLnBrk="1" hangingPunct="1">
              <a:spcBef>
                <a:spcPct val="0"/>
              </a:spcBef>
              <a:buFontTx/>
              <a:buNone/>
            </a:pPr>
            <a:r>
              <a:rPr lang="en-US" altLang="en-US" sz="2000">
                <a:solidFill>
                  <a:schemeClr val="tx1"/>
                </a:solidFill>
              </a:rPr>
              <a:t>What does it tell you about Hindu gods?</a:t>
            </a:r>
          </a:p>
        </p:txBody>
      </p:sp>
    </p:spTree>
    <p:extLst>
      <p:ext uri="{BB962C8B-B14F-4D97-AF65-F5344CB8AC3E}">
        <p14:creationId xmlns:p14="http://schemas.microsoft.com/office/powerpoint/2010/main" val="3482044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9" name="Text Box 11"/>
          <p:cNvSpPr txBox="1">
            <a:spLocks noChangeArrowheads="1"/>
          </p:cNvSpPr>
          <p:nvPr/>
        </p:nvSpPr>
        <p:spPr bwMode="auto">
          <a:xfrm>
            <a:off x="179388" y="188913"/>
            <a:ext cx="8785225" cy="5340350"/>
          </a:xfrm>
          <a:prstGeom prst="rect">
            <a:avLst/>
          </a:prstGeom>
          <a:solidFill>
            <a:srgbClr val="FF00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a:defRPr>
                <a:solidFill>
                  <a:schemeClr val="tx1"/>
                </a:solidFill>
                <a:latin typeface="Comic Sans MS" pitchFamily="66" charset="0"/>
              </a:defRPr>
            </a:lvl1pPr>
            <a:lvl2pPr marL="800100" indent="-342900" algn="l">
              <a:defRPr>
                <a:solidFill>
                  <a:schemeClr val="tx1"/>
                </a:solidFill>
                <a:latin typeface="Comic Sans MS" pitchFamily="66" charset="0"/>
              </a:defRPr>
            </a:lvl2pPr>
            <a:lvl3pPr marL="1257300" indent="-342900" algn="l">
              <a:defRPr>
                <a:solidFill>
                  <a:schemeClr val="tx1"/>
                </a:solidFill>
                <a:latin typeface="Comic Sans MS" pitchFamily="66" charset="0"/>
              </a:defRPr>
            </a:lvl3pPr>
            <a:lvl4pPr marL="1714500" indent="-342900" algn="l">
              <a:defRPr>
                <a:solidFill>
                  <a:schemeClr val="tx1"/>
                </a:solidFill>
                <a:latin typeface="Comic Sans MS" pitchFamily="66" charset="0"/>
              </a:defRPr>
            </a:lvl4pPr>
            <a:lvl5pPr marL="2171700" indent="-342900" algn="l">
              <a:defRPr>
                <a:solidFill>
                  <a:schemeClr val="tx1"/>
                </a:solidFill>
                <a:latin typeface="Comic Sans MS" pitchFamily="66" charset="0"/>
              </a:defRPr>
            </a:lvl5pPr>
            <a:lvl6pPr marL="2628900" indent="-342900" fontAlgn="base">
              <a:spcBef>
                <a:spcPct val="0"/>
              </a:spcBef>
              <a:spcAft>
                <a:spcPct val="0"/>
              </a:spcAft>
              <a:defRPr>
                <a:solidFill>
                  <a:schemeClr val="tx1"/>
                </a:solidFill>
                <a:latin typeface="Comic Sans MS" pitchFamily="66" charset="0"/>
              </a:defRPr>
            </a:lvl6pPr>
            <a:lvl7pPr marL="3086100" indent="-342900" fontAlgn="base">
              <a:spcBef>
                <a:spcPct val="0"/>
              </a:spcBef>
              <a:spcAft>
                <a:spcPct val="0"/>
              </a:spcAft>
              <a:defRPr>
                <a:solidFill>
                  <a:schemeClr val="tx1"/>
                </a:solidFill>
                <a:latin typeface="Comic Sans MS" pitchFamily="66" charset="0"/>
              </a:defRPr>
            </a:lvl7pPr>
            <a:lvl8pPr marL="3543300" indent="-342900" fontAlgn="base">
              <a:spcBef>
                <a:spcPct val="0"/>
              </a:spcBef>
              <a:spcAft>
                <a:spcPct val="0"/>
              </a:spcAft>
              <a:defRPr>
                <a:solidFill>
                  <a:schemeClr val="tx1"/>
                </a:solidFill>
                <a:latin typeface="Comic Sans MS" pitchFamily="66" charset="0"/>
              </a:defRPr>
            </a:lvl8pPr>
            <a:lvl9pPr marL="4000500" indent="-342900" fontAlgn="base">
              <a:spcBef>
                <a:spcPct val="0"/>
              </a:spcBef>
              <a:spcAft>
                <a:spcPct val="0"/>
              </a:spcAft>
              <a:defRPr>
                <a:solidFill>
                  <a:schemeClr val="tx1"/>
                </a:solidFill>
                <a:latin typeface="Comic Sans MS" pitchFamily="66" charset="0"/>
              </a:defRPr>
            </a:lvl9pPr>
          </a:lstStyle>
          <a:p>
            <a:pPr marL="514350" indent="-514350" eaLnBrk="1" hangingPunct="1">
              <a:spcBef>
                <a:spcPct val="50000"/>
              </a:spcBef>
              <a:buFont typeface="+mj-lt"/>
              <a:buAutoNum type="arabicPeriod"/>
              <a:defRPr/>
            </a:pPr>
            <a:r>
              <a:rPr lang="en-GB" dirty="0" smtClean="0">
                <a:solidFill>
                  <a:srgbClr val="FFFF00"/>
                </a:solidFill>
                <a:ea typeface="+mn-ea"/>
              </a:rPr>
              <a:t>Draw a flower in your book.</a:t>
            </a:r>
          </a:p>
          <a:p>
            <a:pPr marL="514350" indent="-514350" eaLnBrk="1" hangingPunct="1">
              <a:spcBef>
                <a:spcPct val="50000"/>
              </a:spcBef>
              <a:buFont typeface="+mj-lt"/>
              <a:buAutoNum type="arabicPeriod"/>
              <a:defRPr/>
            </a:pPr>
            <a:r>
              <a:rPr lang="en-GB" dirty="0" smtClean="0">
                <a:solidFill>
                  <a:srgbClr val="FFFF00"/>
                </a:solidFill>
                <a:ea typeface="+mn-ea"/>
              </a:rPr>
              <a:t>Label each of the petals with a different role you have in your life. </a:t>
            </a:r>
            <a:endParaRPr lang="en-GB" dirty="0">
              <a:solidFill>
                <a:srgbClr val="FFFF00"/>
              </a:solidFill>
              <a:ea typeface="+mn-ea"/>
            </a:endParaRPr>
          </a:p>
          <a:p>
            <a:pPr marL="514350" indent="-514350" eaLnBrk="1" hangingPunct="1">
              <a:spcBef>
                <a:spcPct val="50000"/>
              </a:spcBef>
              <a:buFont typeface="+mj-lt"/>
              <a:buAutoNum type="arabicPeriod"/>
              <a:defRPr/>
            </a:pPr>
            <a:r>
              <a:rPr lang="en-GB" dirty="0" smtClean="0">
                <a:solidFill>
                  <a:srgbClr val="FFFF00"/>
                </a:solidFill>
                <a:ea typeface="+mn-ea"/>
              </a:rPr>
              <a:t>Label the duties that go with these roles.                               How do you have to act or behave in each of these roles?</a:t>
            </a:r>
          </a:p>
          <a:p>
            <a:pPr eaLnBrk="1" hangingPunct="1">
              <a:spcBef>
                <a:spcPct val="50000"/>
              </a:spcBef>
              <a:defRPr/>
            </a:pPr>
            <a:endParaRPr lang="en-GB" sz="2800" dirty="0" smtClean="0">
              <a:solidFill>
                <a:srgbClr val="FFFF00"/>
              </a:solidFill>
              <a:ea typeface="+mn-ea"/>
            </a:endParaRPr>
          </a:p>
          <a:p>
            <a:pPr eaLnBrk="1" hangingPunct="1">
              <a:spcBef>
                <a:spcPct val="50000"/>
              </a:spcBef>
              <a:defRPr/>
            </a:pPr>
            <a:endParaRPr lang="en-GB" sz="2800" dirty="0" smtClean="0">
              <a:solidFill>
                <a:srgbClr val="FFFF00"/>
              </a:solidFill>
              <a:ea typeface="+mn-ea"/>
            </a:endParaRPr>
          </a:p>
          <a:p>
            <a:pPr eaLnBrk="1" hangingPunct="1">
              <a:spcBef>
                <a:spcPct val="50000"/>
              </a:spcBef>
              <a:defRPr/>
            </a:pPr>
            <a:endParaRPr lang="en-GB" sz="1100" dirty="0">
              <a:solidFill>
                <a:srgbClr val="FFFF00"/>
              </a:solidFill>
              <a:ea typeface="+mn-ea"/>
            </a:endParaRPr>
          </a:p>
          <a:p>
            <a:pPr eaLnBrk="1" hangingPunct="1">
              <a:spcBef>
                <a:spcPct val="50000"/>
              </a:spcBef>
              <a:defRPr/>
            </a:pPr>
            <a:endParaRPr lang="en-GB" sz="1100" dirty="0">
              <a:solidFill>
                <a:srgbClr val="FFFF00"/>
              </a:solidFill>
              <a:ea typeface="+mn-ea"/>
            </a:endParaRPr>
          </a:p>
        </p:txBody>
      </p:sp>
      <p:sp>
        <p:nvSpPr>
          <p:cNvPr id="20483" name="Text Box 12"/>
          <p:cNvSpPr txBox="1">
            <a:spLocks noChangeArrowheads="1"/>
          </p:cNvSpPr>
          <p:nvPr/>
        </p:nvSpPr>
        <p:spPr bwMode="auto">
          <a:xfrm>
            <a:off x="144463" y="5546725"/>
            <a:ext cx="8785225" cy="1277938"/>
          </a:xfrm>
          <a:prstGeom prst="rect">
            <a:avLst/>
          </a:prstGeom>
          <a:solidFill>
            <a:srgbClr val="FFFF00"/>
          </a:solidFill>
          <a:ln w="9525">
            <a:solidFill>
              <a:srgbClr val="FF0000"/>
            </a:solidFill>
            <a:miter lim="800000"/>
            <a:headEnd/>
            <a:tailEnd/>
          </a:ln>
        </p:spPr>
        <p:txBody>
          <a:bodyPr>
            <a:spAutoFit/>
          </a:bodyPr>
          <a:lstStyle>
            <a:lvl1pPr indent="-342900">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eaLnBrk="1" hangingPunct="1">
              <a:spcBef>
                <a:spcPts val="600"/>
              </a:spcBef>
              <a:buFontTx/>
              <a:buNone/>
            </a:pPr>
            <a:r>
              <a:rPr lang="en-GB" altLang="en-US" sz="2400" b="1">
                <a:solidFill>
                  <a:srgbClr val="FF0000"/>
                </a:solidFill>
              </a:rPr>
              <a:t>Challenge Yourself! </a:t>
            </a:r>
          </a:p>
          <a:p>
            <a:pPr eaLnBrk="1" hangingPunct="1">
              <a:spcBef>
                <a:spcPts val="600"/>
              </a:spcBef>
              <a:buFontTx/>
              <a:buNone/>
            </a:pPr>
            <a:r>
              <a:rPr lang="en-GB" altLang="en-US" sz="2400" b="1">
                <a:solidFill>
                  <a:srgbClr val="FF0000"/>
                </a:solidFill>
              </a:rPr>
              <a:t> </a:t>
            </a:r>
            <a:r>
              <a:rPr lang="en-GB" altLang="en-US" sz="2400">
                <a:solidFill>
                  <a:srgbClr val="FF0000"/>
                </a:solidFill>
              </a:rPr>
              <a:t>If we have different roles in our lives is it possible to be the same person all of the time? </a:t>
            </a:r>
          </a:p>
        </p:txBody>
      </p:sp>
      <p:pic>
        <p:nvPicPr>
          <p:cNvPr id="20484" name="Picture 7" descr="http://www.colornimbus.com/wp-content/uploads/2014/03/How-to-Draw-Daisy-Flower-Coloring-Page.jpg"/>
          <p:cNvPicPr>
            <a:picLocks noChangeAspect="1" noChangeArrowheads="1"/>
          </p:cNvPicPr>
          <p:nvPr/>
        </p:nvPicPr>
        <p:blipFill>
          <a:blip r:embed="rId4" cstate="print">
            <a:extLst>
              <a:ext uri="{28A0092B-C50C-407E-A947-70E740481C1C}">
                <a14:useLocalDpi xmlns:a14="http://schemas.microsoft.com/office/drawing/2010/main" val="0"/>
              </a:ext>
            </a:extLst>
          </a:blip>
          <a:srcRect b="37320"/>
          <a:stretch>
            <a:fillRect/>
          </a:stretch>
        </p:blipFill>
        <p:spPr bwMode="auto">
          <a:xfrm>
            <a:off x="6372225" y="3357563"/>
            <a:ext cx="23368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4"/>
          <p:cNvPicPr>
            <a:picLocks noChangeAspect="1"/>
          </p:cNvPicPr>
          <p:nvPr/>
        </p:nvPicPr>
        <p:blipFill>
          <a:blip r:embed="rId5">
            <a:extLst>
              <a:ext uri="{28A0092B-C50C-407E-A947-70E740481C1C}">
                <a14:useLocalDpi xmlns:a14="http://schemas.microsoft.com/office/drawing/2010/main" val="0"/>
              </a:ext>
            </a:extLst>
          </a:blip>
          <a:srcRect l="5632" t="7184" r="4616" b="9537"/>
          <a:stretch>
            <a:fillRect/>
          </a:stretch>
        </p:blipFill>
        <p:spPr bwMode="auto">
          <a:xfrm>
            <a:off x="395288" y="3644900"/>
            <a:ext cx="2736850"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97769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p:cNvPicPr>
            <a:picLocks noChangeAspect="1"/>
          </p:cNvPicPr>
          <p:nvPr/>
        </p:nvPicPr>
        <p:blipFill>
          <a:blip r:embed="rId2">
            <a:extLst>
              <a:ext uri="{28A0092B-C50C-407E-A947-70E740481C1C}">
                <a14:useLocalDpi xmlns:a14="http://schemas.microsoft.com/office/drawing/2010/main" val="0"/>
              </a:ext>
            </a:extLst>
          </a:blip>
          <a:srcRect l="1949" t="3452" r="2284" b="9480"/>
          <a:stretch>
            <a:fillRect/>
          </a:stretch>
        </p:blipFill>
        <p:spPr bwMode="auto">
          <a:xfrm>
            <a:off x="179388" y="1700213"/>
            <a:ext cx="8785225"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23528" y="188640"/>
            <a:ext cx="8352928" cy="1384995"/>
          </a:xfrm>
          <a:prstGeom prst="rect">
            <a:avLst/>
          </a:prstGeom>
          <a:solidFill>
            <a:schemeClr val="accent5">
              <a:lumMod val="90000"/>
            </a:schemeClr>
          </a:solidFill>
          <a:ln w="38100" cmpd="sng">
            <a:solidFill>
              <a:srgbClr val="FF0000"/>
            </a:solidFill>
          </a:ln>
          <a:effectLst>
            <a:glow rad="101600">
              <a:srgbClr val="FF0000">
                <a:alpha val="75000"/>
              </a:srgbClr>
            </a:glow>
          </a:effectLst>
        </p:spPr>
        <p:txBody>
          <a:bodyPr>
            <a:spAutoFit/>
          </a:bodyPr>
          <a:lstStyle/>
          <a:p>
            <a:pPr algn="ctr" eaLnBrk="1" hangingPunct="1">
              <a:spcBef>
                <a:spcPct val="50000"/>
              </a:spcBef>
              <a:defRPr/>
            </a:pPr>
            <a:r>
              <a:rPr lang="en-GB" sz="2400" dirty="0">
                <a:latin typeface="Comic Sans MS" charset="0"/>
                <a:ea typeface="ＭＳ Ｐゴシック" charset="0"/>
              </a:rPr>
              <a:t>Is it possible to be the same person if we have different roles in our lives?</a:t>
            </a:r>
          </a:p>
          <a:p>
            <a:pPr algn="ctr" eaLnBrk="1" hangingPunct="1">
              <a:spcBef>
                <a:spcPct val="50000"/>
              </a:spcBef>
              <a:defRPr/>
            </a:pPr>
            <a:r>
              <a:rPr lang="en-GB" sz="2400" dirty="0">
                <a:latin typeface="Comic Sans MS" charset="0"/>
                <a:ea typeface="ＭＳ Ｐゴシック" charset="0"/>
              </a:rPr>
              <a:t>What impact would it have if we only had one role?</a:t>
            </a:r>
          </a:p>
        </p:txBody>
      </p:sp>
    </p:spTree>
    <p:extLst>
      <p:ext uri="{BB962C8B-B14F-4D97-AF65-F5344CB8AC3E}">
        <p14:creationId xmlns:p14="http://schemas.microsoft.com/office/powerpoint/2010/main" val="29094600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23850" y="836613"/>
          <a:ext cx="8351840" cy="5616576"/>
        </p:xfrm>
        <a:graphic>
          <a:graphicData uri="http://schemas.openxmlformats.org/drawingml/2006/table">
            <a:tbl>
              <a:tblPr firstRow="1" bandRow="1">
                <a:tableStyleId>{5C22544A-7EE6-4342-B048-85BDC9FD1C3A}</a:tableStyleId>
              </a:tblPr>
              <a:tblGrid>
                <a:gridCol w="2087960"/>
                <a:gridCol w="2087960"/>
                <a:gridCol w="2087960"/>
                <a:gridCol w="2087960"/>
              </a:tblGrid>
              <a:tr h="1872192">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r>
              <a:tr h="1872192">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r>
              <a:tr h="1872192">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c>
                  <a:txBody>
                    <a:bodyPr/>
                    <a:lstStyle/>
                    <a:p>
                      <a:endParaRPr lang="en-GB" sz="1800" dirty="0"/>
                    </a:p>
                  </a:txBody>
                  <a:tcPr marL="91432" marR="91432" marT="45719" marB="4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ap="flat" cmpd="sng" algn="ctr">
                      <a:solidFill>
                        <a:schemeClr val="tx1"/>
                      </a:solidFill>
                      <a:prstDash val="solid"/>
                      <a:round/>
                      <a:headEnd type="none" w="med" len="med"/>
                      <a:tailEnd type="none" w="med" len="med"/>
                    </a:lnBlToTr>
                    <a:solidFill>
                      <a:schemeClr val="bg1"/>
                    </a:solidFill>
                  </a:tcPr>
                </a:tc>
              </a:tr>
            </a:tbl>
          </a:graphicData>
        </a:graphic>
      </p:graphicFrame>
      <p:sp>
        <p:nvSpPr>
          <p:cNvPr id="36900" name="TextBox 9"/>
          <p:cNvSpPr txBox="1">
            <a:spLocks noChangeArrowheads="1"/>
          </p:cNvSpPr>
          <p:nvPr/>
        </p:nvSpPr>
        <p:spPr bwMode="auto">
          <a:xfrm>
            <a:off x="827088" y="34766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3</a:t>
            </a:r>
          </a:p>
        </p:txBody>
      </p:sp>
      <p:sp>
        <p:nvSpPr>
          <p:cNvPr id="36901" name="TextBox 10"/>
          <p:cNvSpPr txBox="1">
            <a:spLocks noChangeArrowheads="1"/>
          </p:cNvSpPr>
          <p:nvPr/>
        </p:nvSpPr>
        <p:spPr bwMode="auto">
          <a:xfrm>
            <a:off x="2916238" y="34766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2</a:t>
            </a:r>
          </a:p>
        </p:txBody>
      </p:sp>
      <p:sp>
        <p:nvSpPr>
          <p:cNvPr id="36902" name="TextBox 11"/>
          <p:cNvSpPr txBox="1">
            <a:spLocks noChangeArrowheads="1"/>
          </p:cNvSpPr>
          <p:nvPr/>
        </p:nvSpPr>
        <p:spPr bwMode="auto">
          <a:xfrm>
            <a:off x="5076825" y="342900"/>
            <a:ext cx="1008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5</a:t>
            </a:r>
          </a:p>
        </p:txBody>
      </p:sp>
      <p:sp>
        <p:nvSpPr>
          <p:cNvPr id="36903" name="TextBox 12"/>
          <p:cNvSpPr txBox="1">
            <a:spLocks noChangeArrowheads="1"/>
          </p:cNvSpPr>
          <p:nvPr/>
        </p:nvSpPr>
        <p:spPr bwMode="auto">
          <a:xfrm>
            <a:off x="7092950" y="342900"/>
            <a:ext cx="1008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9</a:t>
            </a:r>
          </a:p>
        </p:txBody>
      </p:sp>
      <p:sp>
        <p:nvSpPr>
          <p:cNvPr id="36904" name="TextBox 13"/>
          <p:cNvSpPr txBox="1">
            <a:spLocks noChangeArrowheads="1"/>
          </p:cNvSpPr>
          <p:nvPr/>
        </p:nvSpPr>
        <p:spPr bwMode="auto">
          <a:xfrm>
            <a:off x="8316913" y="1412875"/>
            <a:ext cx="1008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7</a:t>
            </a:r>
          </a:p>
        </p:txBody>
      </p:sp>
      <p:sp>
        <p:nvSpPr>
          <p:cNvPr id="36905" name="TextBox 14"/>
          <p:cNvSpPr txBox="1">
            <a:spLocks noChangeArrowheads="1"/>
          </p:cNvSpPr>
          <p:nvPr/>
        </p:nvSpPr>
        <p:spPr bwMode="auto">
          <a:xfrm>
            <a:off x="8353425" y="5157788"/>
            <a:ext cx="10080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8</a:t>
            </a:r>
          </a:p>
        </p:txBody>
      </p:sp>
      <p:sp>
        <p:nvSpPr>
          <p:cNvPr id="36906" name="TextBox 15"/>
          <p:cNvSpPr txBox="1">
            <a:spLocks noChangeArrowheads="1"/>
          </p:cNvSpPr>
          <p:nvPr/>
        </p:nvSpPr>
        <p:spPr bwMode="auto">
          <a:xfrm>
            <a:off x="8316913" y="3284538"/>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3600">
                <a:solidFill>
                  <a:srgbClr val="FFFF00"/>
                </a:solidFill>
              </a:rPr>
              <a:t>6</a:t>
            </a:r>
          </a:p>
        </p:txBody>
      </p:sp>
      <p:pic>
        <p:nvPicPr>
          <p:cNvPr id="10" name="Picture 3" descr="Singapore%20Tourist%20014"/>
          <p:cNvPicPr>
            <a:picLocks noChangeAspect="1" noChangeArrowheads="1"/>
          </p:cNvPicPr>
          <p:nvPr/>
        </p:nvPicPr>
        <p:blipFill>
          <a:blip r:embed="rId2">
            <a:lum bright="6000" contrast="20000"/>
            <a:extLst>
              <a:ext uri="{28A0092B-C50C-407E-A947-70E740481C1C}">
                <a14:useLocalDpi xmlns:a14="http://schemas.microsoft.com/office/drawing/2010/main" val="0"/>
              </a:ext>
            </a:extLst>
          </a:blip>
          <a:srcRect l="7378" t="1930" r="10535"/>
          <a:stretch>
            <a:fillRect/>
          </a:stretch>
        </p:blipFill>
        <p:spPr bwMode="auto">
          <a:xfrm>
            <a:off x="-4763" y="52388"/>
            <a:ext cx="9148763" cy="6808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a:spLocks noChangeArrowheads="1"/>
          </p:cNvSpPr>
          <p:nvPr/>
        </p:nvSpPr>
        <p:spPr bwMode="auto">
          <a:xfrm>
            <a:off x="357188" y="347663"/>
            <a:ext cx="8426450" cy="5078412"/>
          </a:xfrm>
          <a:prstGeom prst="rect">
            <a:avLst/>
          </a:prstGeom>
          <a:solidFill>
            <a:srgbClr val="FF0000"/>
          </a:solidFill>
          <a:ln w="38100">
            <a:solidFill>
              <a:schemeClr val="accent2"/>
            </a:solidFill>
            <a:miter lim="800000"/>
            <a:headEnd/>
            <a:tailEnd/>
          </a:ln>
          <a:effectLst>
            <a:outerShdw blurRad="40000" dist="20000" dir="5400000" rotWithShape="0">
              <a:srgbClr val="808080">
                <a:alpha val="37999"/>
              </a:srgbClr>
            </a:outerShdw>
          </a:effectLst>
        </p:spPr>
        <p:txBody>
          <a:bodyPr>
            <a:spAutoFit/>
          </a:bodyPr>
          <a:lstStyle>
            <a:lvl1pPr eaLnBrk="0" hangingPunct="0">
              <a:defRPr sz="3200">
                <a:solidFill>
                  <a:schemeClr val="tx1"/>
                </a:solidFill>
                <a:latin typeface="Comic Sans MS" panose="030F0702030302020204" pitchFamily="66" charset="0"/>
                <a:ea typeface="MS PGothic" panose="020B0600070205080204" pitchFamily="34" charset="-128"/>
              </a:defRPr>
            </a:lvl1pPr>
            <a:lvl2pPr marL="742950" indent="-285750" eaLnBrk="0" hangingPunct="0">
              <a:defRPr sz="3200">
                <a:solidFill>
                  <a:schemeClr val="tx1"/>
                </a:solidFill>
                <a:latin typeface="Comic Sans MS" panose="030F0702030302020204" pitchFamily="66" charset="0"/>
                <a:ea typeface="MS PGothic" panose="020B0600070205080204" pitchFamily="34" charset="-128"/>
              </a:defRPr>
            </a:lvl2pPr>
            <a:lvl3pPr marL="1143000" indent="-228600" eaLnBrk="0" hangingPunct="0">
              <a:defRPr sz="3200">
                <a:solidFill>
                  <a:schemeClr val="tx1"/>
                </a:solidFill>
                <a:latin typeface="Comic Sans MS" panose="030F0702030302020204" pitchFamily="66" charset="0"/>
                <a:ea typeface="MS PGothic" panose="020B0600070205080204" pitchFamily="34" charset="-128"/>
              </a:defRPr>
            </a:lvl3pPr>
            <a:lvl4pPr marL="1600200" indent="-228600" eaLnBrk="0" hangingPunct="0">
              <a:defRPr sz="3200">
                <a:solidFill>
                  <a:schemeClr val="tx1"/>
                </a:solidFill>
                <a:latin typeface="Comic Sans MS" panose="030F0702030302020204" pitchFamily="66" charset="0"/>
                <a:ea typeface="MS PGothic" panose="020B0600070205080204" pitchFamily="34" charset="-128"/>
              </a:defRPr>
            </a:lvl4pPr>
            <a:lvl5pPr marL="2057400" indent="-228600" eaLnBrk="0" hangingPunct="0">
              <a:defRPr sz="3200">
                <a:solidFill>
                  <a:schemeClr val="tx1"/>
                </a:solidFill>
                <a:latin typeface="Comic Sans MS" panose="030F0702030302020204" pitchFamily="66" charset="0"/>
                <a:ea typeface="MS PGothic" panose="020B0600070205080204" pitchFamily="34" charset="-128"/>
              </a:defRPr>
            </a:lvl5pPr>
            <a:lvl6pPr marL="2514600" indent="-228600" algn="ctr" eaLnBrk="0" fontAlgn="base" hangingPunct="0">
              <a:spcBef>
                <a:spcPct val="0"/>
              </a:spcBef>
              <a:spcAft>
                <a:spcPct val="0"/>
              </a:spcAft>
              <a:defRPr sz="3200">
                <a:solidFill>
                  <a:schemeClr val="tx1"/>
                </a:solidFill>
                <a:latin typeface="Comic Sans MS" panose="030F0702030302020204" pitchFamily="66" charset="0"/>
                <a:ea typeface="MS PGothic" panose="020B0600070205080204" pitchFamily="34" charset="-128"/>
              </a:defRPr>
            </a:lvl6pPr>
            <a:lvl7pPr marL="2971800" indent="-228600" algn="ctr" eaLnBrk="0" fontAlgn="base" hangingPunct="0">
              <a:spcBef>
                <a:spcPct val="0"/>
              </a:spcBef>
              <a:spcAft>
                <a:spcPct val="0"/>
              </a:spcAft>
              <a:defRPr sz="3200">
                <a:solidFill>
                  <a:schemeClr val="tx1"/>
                </a:solidFill>
                <a:latin typeface="Comic Sans MS" panose="030F0702030302020204" pitchFamily="66" charset="0"/>
                <a:ea typeface="MS PGothic" panose="020B0600070205080204" pitchFamily="34" charset="-128"/>
              </a:defRPr>
            </a:lvl7pPr>
            <a:lvl8pPr marL="3429000" indent="-228600" algn="ctr" eaLnBrk="0" fontAlgn="base" hangingPunct="0">
              <a:spcBef>
                <a:spcPct val="0"/>
              </a:spcBef>
              <a:spcAft>
                <a:spcPct val="0"/>
              </a:spcAft>
              <a:defRPr sz="3200">
                <a:solidFill>
                  <a:schemeClr val="tx1"/>
                </a:solidFill>
                <a:latin typeface="Comic Sans MS" panose="030F0702030302020204" pitchFamily="66" charset="0"/>
                <a:ea typeface="MS PGothic" panose="020B0600070205080204" pitchFamily="34" charset="-128"/>
              </a:defRPr>
            </a:lvl8pPr>
            <a:lvl9pPr marL="3886200" indent="-228600" algn="ctr" eaLnBrk="0" fontAlgn="base" hangingPunct="0">
              <a:spcBef>
                <a:spcPct val="0"/>
              </a:spcBef>
              <a:spcAft>
                <a:spcPct val="0"/>
              </a:spcAft>
              <a:defRPr sz="3200">
                <a:solidFill>
                  <a:schemeClr val="tx1"/>
                </a:solidFill>
                <a:latin typeface="Comic Sans MS" panose="030F0702030302020204" pitchFamily="66" charset="0"/>
                <a:ea typeface="MS PGothic" panose="020B0600070205080204" pitchFamily="34" charset="-128"/>
              </a:defRPr>
            </a:lvl9pPr>
          </a:lstStyle>
          <a:p>
            <a:pPr algn="ctr" eaLnBrk="1" hangingPunct="1">
              <a:defRPr/>
            </a:pPr>
            <a:r>
              <a:rPr lang="en-GB" altLang="en-US" sz="3600" dirty="0" smtClean="0">
                <a:solidFill>
                  <a:srgbClr val="FFFF00"/>
                </a:solidFill>
              </a:rPr>
              <a:t>This is part of a Hindu Temple. These are </a:t>
            </a:r>
            <a:r>
              <a:rPr lang="en-GB" altLang="en-US" sz="3600" dirty="0" err="1" smtClean="0">
                <a:solidFill>
                  <a:srgbClr val="FFFF00"/>
                </a:solidFill>
              </a:rPr>
              <a:t>murti</a:t>
            </a:r>
            <a:r>
              <a:rPr lang="en-GB" altLang="ja-JP" sz="3600" dirty="0" err="1" smtClean="0">
                <a:solidFill>
                  <a:srgbClr val="FFFF00"/>
                </a:solidFill>
              </a:rPr>
              <a:t>s</a:t>
            </a:r>
            <a:r>
              <a:rPr lang="en-GB" altLang="ja-JP" sz="3600" dirty="0" smtClean="0">
                <a:solidFill>
                  <a:srgbClr val="FFFF00"/>
                </a:solidFill>
              </a:rPr>
              <a:t> which represent gods and goddesses each showing  an aspect of Brahman. If Brahman is broken down into sections he is easier to understand. These gods and goddesses help Hindus to understand their duties in life and are used to connect to Brahman in worship. </a:t>
            </a:r>
            <a:endParaRPr lang="en-GB" altLang="en-US" sz="3600" dirty="0" smtClean="0">
              <a:solidFill>
                <a:srgbClr val="FFFF00"/>
              </a:solidFill>
            </a:endParaRPr>
          </a:p>
        </p:txBody>
      </p:sp>
    </p:spTree>
    <p:extLst>
      <p:ext uri="{BB962C8B-B14F-4D97-AF65-F5344CB8AC3E}">
        <p14:creationId xmlns:p14="http://schemas.microsoft.com/office/powerpoint/2010/main" val="3555632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a:xfrm>
            <a:off x="539750" y="620713"/>
            <a:ext cx="8229600" cy="5616575"/>
          </a:xfrm>
          <a:solidFill>
            <a:schemeClr val="accent1"/>
          </a:solidFill>
        </p:spPr>
        <p:txBody>
          <a:bodyPr/>
          <a:lstStyle/>
          <a:p>
            <a:pPr marL="0" indent="0" algn="ctr">
              <a:buFontTx/>
              <a:buNone/>
            </a:pPr>
            <a:r>
              <a:rPr lang="en-GB" altLang="en-US" sz="3600" smtClean="0">
                <a:solidFill>
                  <a:schemeClr val="tx1"/>
                </a:solidFill>
              </a:rPr>
              <a:t>Each of the different gods and goddesses represent different roles or aspects of Brahman (God) and it is these which are focused on and used in worship in order for Hindus to understand and relate to Brahman. Also, they tell them what their duties are in order to get good karma to be rewarded in their reincarnation. </a:t>
            </a:r>
            <a:endParaRPr lang="en-US" altLang="en-US" sz="3600" smtClean="0">
              <a:solidFill>
                <a:schemeClr val="tx1"/>
              </a:solidFill>
            </a:endParaRPr>
          </a:p>
        </p:txBody>
      </p:sp>
    </p:spTree>
    <p:extLst>
      <p:ext uri="{BB962C8B-B14F-4D97-AF65-F5344CB8AC3E}">
        <p14:creationId xmlns:p14="http://schemas.microsoft.com/office/powerpoint/2010/main" val="3651461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
            <a:ext cx="9144000" cy="6858000"/>
          </a:xfrm>
          <a:prstGeom prst="rect">
            <a:avLst/>
          </a:prstGeom>
        </p:spPr>
      </p:pic>
      <p:sp>
        <p:nvSpPr>
          <p:cNvPr id="38914" name="Rectangle 6"/>
          <p:cNvSpPr>
            <a:spLocks noGrp="1" noChangeArrowheads="1"/>
          </p:cNvSpPr>
          <p:nvPr>
            <p:ph type="body" sz="half" idx="4294967295"/>
          </p:nvPr>
        </p:nvSpPr>
        <p:spPr>
          <a:xfrm>
            <a:off x="-2840" y="85395"/>
            <a:ext cx="4038600" cy="1541463"/>
          </a:xfrm>
        </p:spPr>
        <p:txBody>
          <a:bodyPr/>
          <a:lstStyle/>
          <a:p>
            <a:pPr marL="0" indent="0" algn="ctr">
              <a:buNone/>
            </a:pPr>
            <a:r>
              <a:rPr lang="en-GB" altLang="en-US" dirty="0" smtClean="0">
                <a:solidFill>
                  <a:srgbClr val="FF0000"/>
                </a:solidFill>
                <a:latin typeface="Kristen ITC" panose="03050502040202030202" pitchFamily="66" charset="0"/>
              </a:rPr>
              <a:t>Why do you think there is an elephant head?</a:t>
            </a:r>
          </a:p>
          <a:p>
            <a:endParaRPr lang="en-GB" altLang="en-US" dirty="0" smtClean="0">
              <a:latin typeface="Kristen ITC" panose="03050502040202030202" pitchFamily="66" charset="0"/>
            </a:endParaRPr>
          </a:p>
          <a:p>
            <a:endParaRPr lang="en-GB" altLang="en-US" dirty="0" smtClean="0"/>
          </a:p>
        </p:txBody>
      </p:sp>
      <p:sp>
        <p:nvSpPr>
          <p:cNvPr id="38917" name="Text Box 8"/>
          <p:cNvSpPr txBox="1">
            <a:spLocks noChangeArrowheads="1"/>
          </p:cNvSpPr>
          <p:nvPr/>
        </p:nvSpPr>
        <p:spPr bwMode="auto">
          <a:xfrm>
            <a:off x="6660232" y="56592"/>
            <a:ext cx="241176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spcBef>
                <a:spcPct val="50000"/>
              </a:spcBef>
              <a:buFontTx/>
              <a:buNone/>
            </a:pPr>
            <a:r>
              <a:rPr lang="en-GB" altLang="en-US" sz="4000" b="1" dirty="0" err="1">
                <a:solidFill>
                  <a:schemeClr val="tx1"/>
                </a:solidFill>
                <a:latin typeface="Kristen ITC" panose="03050502040202030202" pitchFamily="66" charset="0"/>
              </a:rPr>
              <a:t>Ganesha</a:t>
            </a:r>
            <a:r>
              <a:rPr lang="en-GB" altLang="en-US" sz="4800" dirty="0">
                <a:solidFill>
                  <a:schemeClr val="tx1"/>
                </a:solidFill>
              </a:rPr>
              <a:t> </a:t>
            </a:r>
          </a:p>
        </p:txBody>
      </p:sp>
      <p:sp>
        <p:nvSpPr>
          <p:cNvPr id="8" name="Oval 9"/>
          <p:cNvSpPr>
            <a:spLocks noChangeArrowheads="1"/>
          </p:cNvSpPr>
          <p:nvPr/>
        </p:nvSpPr>
        <p:spPr bwMode="auto">
          <a:xfrm>
            <a:off x="971550" y="934242"/>
            <a:ext cx="7200900" cy="53276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a:spcBef>
                <a:spcPct val="0"/>
              </a:spcBef>
              <a:buFontTx/>
              <a:buNone/>
            </a:pPr>
            <a:r>
              <a:rPr lang="en-GB" altLang="en-US" b="1">
                <a:solidFill>
                  <a:schemeClr val="tx1"/>
                </a:solidFill>
                <a:latin typeface="Kristen ITC" panose="03050502040202030202" pitchFamily="66" charset="0"/>
              </a:rPr>
              <a:t>The Remover Of Obstacles</a:t>
            </a:r>
            <a:r>
              <a:rPr lang="en-GB" altLang="en-US" b="1">
                <a:solidFill>
                  <a:schemeClr val="tx1"/>
                </a:solidFill>
              </a:rPr>
              <a:t> </a:t>
            </a:r>
          </a:p>
        </p:txBody>
      </p:sp>
    </p:spTree>
    <p:extLst>
      <p:ext uri="{BB962C8B-B14F-4D97-AF65-F5344CB8AC3E}">
        <p14:creationId xmlns:p14="http://schemas.microsoft.com/office/powerpoint/2010/main" val="426740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8"/>
                                        </p:tgtEl>
                                        <p:attrNameLst>
                                          <p:attrName>ppt_x</p:attrName>
                                        </p:attrNameLst>
                                      </p:cBhvr>
                                      <p:tavLst>
                                        <p:tav tm="0">
                                          <p:val>
                                            <p:strVal val="ppt_x"/>
                                          </p:val>
                                        </p:tav>
                                        <p:tav tm="100000">
                                          <p:val>
                                            <p:strVal val="ppt_x"/>
                                          </p:val>
                                        </p:tav>
                                      </p:tavLst>
                                    </p:anim>
                                    <p:anim calcmode="lin" valueType="num">
                                      <p:cBhvr additive="base">
                                        <p:cTn id="15" dur="500"/>
                                        <p:tgtEl>
                                          <p:spTgt spid="8"/>
                                        </p:tgtEl>
                                        <p:attrNameLst>
                                          <p:attrName>ppt_y</p:attrName>
                                        </p:attrNameLst>
                                      </p:cBhvr>
                                      <p:tavLst>
                                        <p:tav tm="0">
                                          <p:val>
                                            <p:strVal val="ppt_y"/>
                                          </p:val>
                                        </p:tav>
                                        <p:tav tm="100000">
                                          <p:val>
                                            <p:strVal val="1+ppt_h/2"/>
                                          </p:val>
                                        </p:tav>
                                      </p:tavLst>
                                    </p:anim>
                                    <p:set>
                                      <p:cBhvr>
                                        <p:cTn id="1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body" sz="half" idx="4294967295"/>
          </p:nvPr>
        </p:nvSpPr>
        <p:spPr>
          <a:xfrm>
            <a:off x="457200" y="1600200"/>
            <a:ext cx="4038600" cy="4525963"/>
          </a:xfrm>
          <a:prstGeom prst="rect">
            <a:avLst/>
          </a:prstGeom>
        </p:spPr>
        <p:txBody>
          <a:bodyPr/>
          <a:lstStyle/>
          <a:p>
            <a:endParaRPr lang="en-US" altLang="en-US" smtClean="0"/>
          </a:p>
        </p:txBody>
      </p:sp>
      <p:sp>
        <p:nvSpPr>
          <p:cNvPr id="39939" name="Rectangle 8"/>
          <p:cNvSpPr>
            <a:spLocks noGrp="1" noChangeArrowheads="1"/>
          </p:cNvSpPr>
          <p:nvPr>
            <p:ph type="body" sz="half" idx="4294967295"/>
          </p:nvPr>
        </p:nvSpPr>
        <p:spPr>
          <a:xfrm>
            <a:off x="5818383" y="260648"/>
            <a:ext cx="3227062" cy="1828800"/>
          </a:xfrm>
          <a:prstGeom prst="rect">
            <a:avLst/>
          </a:prstGeom>
        </p:spPr>
        <p:txBody>
          <a:bodyPr/>
          <a:lstStyle/>
          <a:p>
            <a:pPr marL="0" indent="0" algn="ctr">
              <a:buNone/>
            </a:pPr>
            <a:r>
              <a:rPr lang="en-GB" altLang="en-US" b="1" dirty="0" smtClean="0">
                <a:solidFill>
                  <a:srgbClr val="FF0000"/>
                </a:solidFill>
                <a:latin typeface="Kristen ITC" panose="03050502040202030202" pitchFamily="66" charset="0"/>
              </a:rPr>
              <a:t>What do you think it means having money spilling from her lap?</a:t>
            </a:r>
          </a:p>
          <a:p>
            <a:pPr marL="0" indent="0" algn="ctr">
              <a:buNone/>
            </a:pPr>
            <a:endParaRPr lang="en-GB" altLang="en-US" b="1" dirty="0" smtClean="0"/>
          </a:p>
        </p:txBody>
      </p:sp>
      <p:pic>
        <p:nvPicPr>
          <p:cNvPr id="39940" name="Picture 5" descr="lak28g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0" y="19049"/>
            <a:ext cx="5570782" cy="686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9"/>
          <p:cNvSpPr txBox="1">
            <a:spLocks noChangeArrowheads="1"/>
          </p:cNvSpPr>
          <p:nvPr/>
        </p:nvSpPr>
        <p:spPr bwMode="auto">
          <a:xfrm>
            <a:off x="1547813" y="6237288"/>
            <a:ext cx="2160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spcBef>
                <a:spcPct val="50000"/>
              </a:spcBef>
              <a:buFontTx/>
              <a:buNone/>
            </a:pPr>
            <a:r>
              <a:rPr lang="en-GB" altLang="en-US" sz="2400" b="1">
                <a:solidFill>
                  <a:schemeClr val="tx1"/>
                </a:solidFill>
                <a:latin typeface="Kristen ITC" panose="03050502040202030202" pitchFamily="66" charset="0"/>
              </a:rPr>
              <a:t>Lakshmi </a:t>
            </a:r>
          </a:p>
        </p:txBody>
      </p:sp>
      <p:sp>
        <p:nvSpPr>
          <p:cNvPr id="4106" name="Oval 10"/>
          <p:cNvSpPr>
            <a:spLocks noChangeArrowheads="1"/>
          </p:cNvSpPr>
          <p:nvPr/>
        </p:nvSpPr>
        <p:spPr bwMode="auto">
          <a:xfrm>
            <a:off x="1331913" y="476250"/>
            <a:ext cx="7416800" cy="57610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a:spcBef>
                <a:spcPct val="0"/>
              </a:spcBef>
              <a:buFontTx/>
              <a:buNone/>
            </a:pPr>
            <a:r>
              <a:rPr lang="en-GB" altLang="en-US" b="1">
                <a:solidFill>
                  <a:schemeClr val="tx1"/>
                </a:solidFill>
                <a:latin typeface="Kristen ITC" panose="03050502040202030202" pitchFamily="66" charset="0"/>
              </a:rPr>
              <a:t>The Goddess of Wealth and Beauty</a:t>
            </a:r>
            <a:r>
              <a:rPr lang="en-GB" altLang="en-US">
                <a:solidFill>
                  <a:schemeClr val="tx1"/>
                </a:solidFill>
              </a:rPr>
              <a:t> </a:t>
            </a:r>
          </a:p>
        </p:txBody>
      </p:sp>
    </p:spTree>
    <p:extLst>
      <p:ext uri="{BB962C8B-B14F-4D97-AF65-F5344CB8AC3E}">
        <p14:creationId xmlns:p14="http://schemas.microsoft.com/office/powerpoint/2010/main" val="3619891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106"/>
                                        </p:tgtEl>
                                        <p:attrNameLst>
                                          <p:attrName>style.visibility</p:attrName>
                                        </p:attrNameLst>
                                      </p:cBhvr>
                                      <p:to>
                                        <p:strVal val="visible"/>
                                      </p:to>
                                    </p:set>
                                    <p:anim calcmode="lin" valueType="num">
                                      <p:cBhvr>
                                        <p:cTn id="7" dur="500" fill="hold"/>
                                        <p:tgtEl>
                                          <p:spTgt spid="4106"/>
                                        </p:tgtEl>
                                        <p:attrNameLst>
                                          <p:attrName>ppt_w</p:attrName>
                                        </p:attrNameLst>
                                      </p:cBhvr>
                                      <p:tavLst>
                                        <p:tav tm="0">
                                          <p:val>
                                            <p:fltVal val="0"/>
                                          </p:val>
                                        </p:tav>
                                        <p:tav tm="100000">
                                          <p:val>
                                            <p:strVal val="#ppt_w"/>
                                          </p:val>
                                        </p:tav>
                                      </p:tavLst>
                                    </p:anim>
                                    <p:anim calcmode="lin" valueType="num">
                                      <p:cBhvr>
                                        <p:cTn id="8" dur="500" fill="hold"/>
                                        <p:tgtEl>
                                          <p:spTgt spid="4106"/>
                                        </p:tgtEl>
                                        <p:attrNameLst>
                                          <p:attrName>ppt_h</p:attrName>
                                        </p:attrNameLst>
                                      </p:cBhvr>
                                      <p:tavLst>
                                        <p:tav tm="0">
                                          <p:val>
                                            <p:fltVal val="0"/>
                                          </p:val>
                                        </p:tav>
                                        <p:tav tm="100000">
                                          <p:val>
                                            <p:strVal val="#ppt_h"/>
                                          </p:val>
                                        </p:tav>
                                      </p:tavLst>
                                    </p:anim>
                                    <p:anim calcmode="lin" valueType="num">
                                      <p:cBhvr>
                                        <p:cTn id="9" dur="500" fill="hold"/>
                                        <p:tgtEl>
                                          <p:spTgt spid="4106"/>
                                        </p:tgtEl>
                                        <p:attrNameLst>
                                          <p:attrName>style.rotation</p:attrName>
                                        </p:attrNameLst>
                                      </p:cBhvr>
                                      <p:tavLst>
                                        <p:tav tm="0">
                                          <p:val>
                                            <p:fltVal val="360"/>
                                          </p:val>
                                        </p:tav>
                                        <p:tav tm="100000">
                                          <p:val>
                                            <p:fltVal val="0"/>
                                          </p:val>
                                        </p:tav>
                                      </p:tavLst>
                                    </p:anim>
                                    <p:animEffect transition="in" filter="fade">
                                      <p:cBhvr>
                                        <p:cTn id="10" dur="500"/>
                                        <p:tgtEl>
                                          <p:spTgt spid="410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xit" presetSubtype="16" fill="hold" grpId="1" nodeType="clickEffect">
                                  <p:stCondLst>
                                    <p:cond delay="0"/>
                                  </p:stCondLst>
                                  <p:childTnLst>
                                    <p:animEffect transition="out" filter="box(in)">
                                      <p:cBhvr>
                                        <p:cTn id="14" dur="500"/>
                                        <p:tgtEl>
                                          <p:spTgt spid="4106"/>
                                        </p:tgtEl>
                                      </p:cBhvr>
                                    </p:animEffect>
                                    <p:set>
                                      <p:cBhvr>
                                        <p:cTn id="15" dur="1" fill="hold">
                                          <p:stCondLst>
                                            <p:cond delay="499"/>
                                          </p:stCondLst>
                                        </p:cTn>
                                        <p:tgtEl>
                                          <p:spTgt spid="4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 grpId="0" animBg="1"/>
      <p:bldP spid="410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body" sz="half" idx="4294967295"/>
          </p:nvPr>
        </p:nvSpPr>
        <p:spPr>
          <a:xfrm>
            <a:off x="6444208" y="310251"/>
            <a:ext cx="2583188" cy="4525962"/>
          </a:xfrm>
          <a:prstGeom prst="rect">
            <a:avLst/>
          </a:prstGeom>
        </p:spPr>
        <p:txBody>
          <a:bodyPr/>
          <a:lstStyle/>
          <a:p>
            <a:pPr marL="0" indent="0" algn="ctr">
              <a:buNone/>
            </a:pPr>
            <a:r>
              <a:rPr lang="en-GB" altLang="en-US" dirty="0" smtClean="0">
                <a:solidFill>
                  <a:srgbClr val="FF0000"/>
                </a:solidFill>
                <a:latin typeface="Kristen ITC" panose="03050502040202030202" pitchFamily="66" charset="0"/>
              </a:rPr>
              <a:t>What can you see in the picture?</a:t>
            </a:r>
          </a:p>
          <a:p>
            <a:pPr marL="0" indent="0" algn="ctr">
              <a:buNone/>
            </a:pPr>
            <a:endParaRPr lang="en-GB" altLang="en-US" dirty="0" smtClean="0">
              <a:solidFill>
                <a:srgbClr val="FF0000"/>
              </a:solidFill>
              <a:latin typeface="Kristen ITC" panose="03050502040202030202" pitchFamily="66" charset="0"/>
            </a:endParaRPr>
          </a:p>
          <a:p>
            <a:pPr marL="0" indent="0" algn="ctr">
              <a:buNone/>
            </a:pPr>
            <a:r>
              <a:rPr lang="en-GB" altLang="en-US" dirty="0" smtClean="0">
                <a:solidFill>
                  <a:srgbClr val="FF0000"/>
                </a:solidFill>
                <a:latin typeface="Kristen ITC" panose="03050502040202030202" pitchFamily="66" charset="0"/>
              </a:rPr>
              <a:t>What do you think this says about Hindu God’s?</a:t>
            </a:r>
          </a:p>
        </p:txBody>
      </p:sp>
      <p:sp>
        <p:nvSpPr>
          <p:cNvPr id="44035" name="Rectangle 8"/>
          <p:cNvSpPr>
            <a:spLocks noGrp="1" noChangeArrowheads="1"/>
          </p:cNvSpPr>
          <p:nvPr>
            <p:ph type="body" sz="half" idx="4294967295"/>
          </p:nvPr>
        </p:nvSpPr>
        <p:spPr>
          <a:xfrm>
            <a:off x="684213" y="333375"/>
            <a:ext cx="3097212" cy="4525963"/>
          </a:xfrm>
          <a:prstGeom prst="rect">
            <a:avLst/>
          </a:prstGeom>
        </p:spPr>
        <p:txBody>
          <a:bodyPr/>
          <a:lstStyle/>
          <a:p>
            <a:endParaRPr lang="en-US" altLang="en-US" smtClean="0"/>
          </a:p>
        </p:txBody>
      </p:sp>
      <p:pic>
        <p:nvPicPr>
          <p:cNvPr id="44036" name="Picture 5" descr="dur4pri"/>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22515"/>
            <a:ext cx="6356025" cy="6880515"/>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7" name="Text Box 9"/>
          <p:cNvSpPr txBox="1">
            <a:spLocks noChangeArrowheads="1"/>
          </p:cNvSpPr>
          <p:nvPr/>
        </p:nvSpPr>
        <p:spPr bwMode="auto">
          <a:xfrm>
            <a:off x="1763713" y="6237288"/>
            <a:ext cx="2232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spcBef>
                <a:spcPct val="50000"/>
              </a:spcBef>
              <a:buFontTx/>
              <a:buNone/>
            </a:pPr>
            <a:r>
              <a:rPr lang="en-GB" altLang="en-US" sz="2400" b="1">
                <a:solidFill>
                  <a:schemeClr val="tx1"/>
                </a:solidFill>
                <a:latin typeface="Kristen ITC" panose="03050502040202030202" pitchFamily="66" charset="0"/>
              </a:rPr>
              <a:t>Durga</a:t>
            </a:r>
            <a:r>
              <a:rPr lang="en-GB" altLang="en-US" sz="2400">
                <a:solidFill>
                  <a:schemeClr val="tx1"/>
                </a:solidFill>
                <a:latin typeface="Kristen ITC" panose="03050502040202030202" pitchFamily="66" charset="0"/>
              </a:rPr>
              <a:t> </a:t>
            </a:r>
          </a:p>
        </p:txBody>
      </p:sp>
      <p:sp>
        <p:nvSpPr>
          <p:cNvPr id="7" name="Oval 10"/>
          <p:cNvSpPr>
            <a:spLocks noChangeArrowheads="1"/>
          </p:cNvSpPr>
          <p:nvPr/>
        </p:nvSpPr>
        <p:spPr bwMode="auto">
          <a:xfrm>
            <a:off x="684213" y="115888"/>
            <a:ext cx="8066087" cy="6121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a:spcBef>
                <a:spcPct val="0"/>
              </a:spcBef>
              <a:buFontTx/>
              <a:buNone/>
            </a:pPr>
            <a:r>
              <a:rPr lang="en-GB" altLang="en-US" b="1">
                <a:solidFill>
                  <a:schemeClr val="tx1"/>
                </a:solidFill>
                <a:latin typeface="Kristen ITC" panose="03050502040202030202" pitchFamily="66" charset="0"/>
              </a:rPr>
              <a:t>The Goddess of Victory</a:t>
            </a:r>
            <a:r>
              <a:rPr lang="en-GB" altLang="en-US">
                <a:solidFill>
                  <a:schemeClr val="tx1"/>
                </a:solidFill>
              </a:rPr>
              <a:t> </a:t>
            </a:r>
          </a:p>
        </p:txBody>
      </p:sp>
    </p:spTree>
    <p:extLst>
      <p:ext uri="{BB962C8B-B14F-4D97-AF65-F5344CB8AC3E}">
        <p14:creationId xmlns:p14="http://schemas.microsoft.com/office/powerpoint/2010/main" val="154890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7"/>
                                        </p:tgtEl>
                                        <p:attrNameLst>
                                          <p:attrName>ppt_y</p:attrName>
                                        </p:attrNameLst>
                                      </p:cBhvr>
                                      <p:tavLst>
                                        <p:tav tm="0">
                                          <p:val>
                                            <p:strVal val="#ppt_y"/>
                                          </p:val>
                                        </p:tav>
                                        <p:tav tm="100000">
                                          <p:val>
                                            <p:strVal val="#ppt_y"/>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xit" presetSubtype="10" fill="hold" grpId="1" nodeType="clickEffect">
                                  <p:stCondLst>
                                    <p:cond delay="0"/>
                                  </p:stCondLst>
                                  <p:childTnLst>
                                    <p:animEffect transition="out" filter="checkerboard(across)">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204565" y="857251"/>
            <a:ext cx="3939436" cy="5262979"/>
          </a:xfrm>
          <a:prstGeom prst="rect">
            <a:avLst/>
          </a:prstGeom>
          <a:solidFill>
            <a:schemeClr val="accent2">
              <a:lumMod val="20000"/>
              <a:lumOff val="80000"/>
            </a:schemeClr>
          </a:solidFill>
        </p:spPr>
        <p:txBody>
          <a:bodyPr wrap="square" rtlCol="0">
            <a:spAutoFit/>
          </a:bodyPr>
          <a:lstStyle/>
          <a:p>
            <a:pPr lvl="0" algn="ctr" hangingPunct="0"/>
            <a:r>
              <a:rPr lang="en-GB" sz="2100" b="1" dirty="0">
                <a:latin typeface="Gill Sans MT" panose="020B0502020104020203" pitchFamily="34" charset="0"/>
              </a:rPr>
              <a:t>Observe:</a:t>
            </a:r>
            <a:r>
              <a:rPr lang="en-GB" sz="2100" dirty="0">
                <a:latin typeface="Gill Sans MT" panose="020B0502020104020203" pitchFamily="34" charset="0"/>
              </a:rPr>
              <a:t> look at it and reflect on what you see in the image</a:t>
            </a:r>
          </a:p>
          <a:p>
            <a:pPr lvl="0" algn="ctr" hangingPunct="0"/>
            <a:r>
              <a:rPr lang="en-GB" sz="2100" b="1" dirty="0">
                <a:latin typeface="Gill Sans MT" panose="020B0502020104020203" pitchFamily="34" charset="0"/>
              </a:rPr>
              <a:t>Express:</a:t>
            </a:r>
            <a:r>
              <a:rPr lang="en-GB" sz="2100" dirty="0">
                <a:latin typeface="Gill Sans MT" panose="020B0502020104020203" pitchFamily="34" charset="0"/>
              </a:rPr>
              <a:t> Discuss what they have observed with a partner. What emotions do you see?</a:t>
            </a:r>
          </a:p>
          <a:p>
            <a:pPr lvl="0" algn="ctr" hangingPunct="0"/>
            <a:r>
              <a:rPr lang="en-GB" sz="2100" b="1" dirty="0">
                <a:latin typeface="Gill Sans MT" panose="020B0502020104020203" pitchFamily="34" charset="0"/>
              </a:rPr>
              <a:t>Enter:</a:t>
            </a:r>
            <a:r>
              <a:rPr lang="en-GB" sz="2100" dirty="0">
                <a:latin typeface="Gill Sans MT" panose="020B0502020104020203" pitchFamily="34" charset="0"/>
              </a:rPr>
              <a:t> Imagine entering the picture and put yourself in it. If I was a Character how would I feel?</a:t>
            </a:r>
          </a:p>
          <a:p>
            <a:pPr lvl="0" algn="ctr" hangingPunct="0"/>
            <a:r>
              <a:rPr lang="en-GB" sz="2100" b="1" dirty="0">
                <a:latin typeface="Gill Sans MT" panose="020B0502020104020203" pitchFamily="34" charset="0"/>
              </a:rPr>
              <a:t>Relate:</a:t>
            </a:r>
            <a:r>
              <a:rPr lang="en-GB" sz="2100" dirty="0">
                <a:latin typeface="Gill Sans MT" panose="020B0502020104020203" pitchFamily="34" charset="0"/>
              </a:rPr>
              <a:t> </a:t>
            </a:r>
            <a:r>
              <a:rPr lang="en-GB" sz="2100" i="1" dirty="0">
                <a:latin typeface="Gill Sans MT" panose="020B0502020104020203" pitchFamily="34" charset="0"/>
              </a:rPr>
              <a:t>Where am I in this scene? What questions do I want to ask of the characters? What is my understanding of what is happening? What is the artist trying to tell me and where do I find the clues to that? What is my relationship with these characters? </a:t>
            </a:r>
            <a:endParaRPr lang="en-GB" sz="2100" dirty="0">
              <a:latin typeface="Gill Sans MT" panose="020B05020201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204565" cy="6858000"/>
          </a:xfrm>
          <a:prstGeom prst="rect">
            <a:avLst/>
          </a:prstGeom>
        </p:spPr>
      </p:pic>
    </p:spTree>
    <p:extLst>
      <p:ext uri="{BB962C8B-B14F-4D97-AF65-F5344CB8AC3E}">
        <p14:creationId xmlns:p14="http://schemas.microsoft.com/office/powerpoint/2010/main" val="1234659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5" name="Text Box 3"/>
          <p:cNvSpPr txBox="1">
            <a:spLocks noChangeArrowheads="1"/>
          </p:cNvSpPr>
          <p:nvPr/>
        </p:nvSpPr>
        <p:spPr bwMode="auto">
          <a:xfrm>
            <a:off x="0" y="116632"/>
            <a:ext cx="8964488" cy="18161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50000"/>
              </a:spcBef>
              <a:buFontTx/>
              <a:buNone/>
            </a:pPr>
            <a:r>
              <a:rPr lang="en-GB" altLang="en-US" dirty="0">
                <a:solidFill>
                  <a:srgbClr val="FF0000"/>
                </a:solidFill>
              </a:rPr>
              <a:t>The three most important roles are represented by the TRIMURTI.  </a:t>
            </a:r>
          </a:p>
          <a:p>
            <a:pPr eaLnBrk="1" hangingPunct="1">
              <a:spcBef>
                <a:spcPct val="50000"/>
              </a:spcBef>
              <a:buFontTx/>
              <a:buNone/>
            </a:pPr>
            <a:r>
              <a:rPr lang="en-GB" altLang="en-US" dirty="0">
                <a:solidFill>
                  <a:srgbClr val="FF0000"/>
                </a:solidFill>
              </a:rPr>
              <a:t>These are:</a:t>
            </a:r>
          </a:p>
        </p:txBody>
      </p:sp>
      <p:sp>
        <p:nvSpPr>
          <p:cNvPr id="2" name="TextBox 1"/>
          <p:cNvSpPr txBox="1">
            <a:spLocks noChangeArrowheads="1"/>
          </p:cNvSpPr>
          <p:nvPr/>
        </p:nvSpPr>
        <p:spPr bwMode="auto">
          <a:xfrm>
            <a:off x="456642" y="2276872"/>
            <a:ext cx="2592388" cy="4603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2400" dirty="0">
                <a:solidFill>
                  <a:srgbClr val="FFFF00"/>
                </a:solidFill>
              </a:rPr>
              <a:t>BRAHMA</a:t>
            </a:r>
          </a:p>
        </p:txBody>
      </p:sp>
      <p:sp>
        <p:nvSpPr>
          <p:cNvPr id="8" name="TextBox 7"/>
          <p:cNvSpPr txBox="1">
            <a:spLocks noChangeArrowheads="1"/>
          </p:cNvSpPr>
          <p:nvPr/>
        </p:nvSpPr>
        <p:spPr bwMode="auto">
          <a:xfrm>
            <a:off x="3275856" y="5517232"/>
            <a:ext cx="2628900" cy="4603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2400">
                <a:solidFill>
                  <a:srgbClr val="FFFF00"/>
                </a:solidFill>
              </a:rPr>
              <a:t>VISHNU</a:t>
            </a:r>
          </a:p>
        </p:txBody>
      </p:sp>
      <p:sp>
        <p:nvSpPr>
          <p:cNvPr id="9" name="TextBox 8"/>
          <p:cNvSpPr txBox="1">
            <a:spLocks noChangeArrowheads="1"/>
          </p:cNvSpPr>
          <p:nvPr/>
        </p:nvSpPr>
        <p:spPr bwMode="auto">
          <a:xfrm>
            <a:off x="6393196" y="2204864"/>
            <a:ext cx="2665413" cy="4603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FFFF99"/>
                </a:solidFill>
                <a:latin typeface="Comic Sans MS" panose="030F0702030302020204" pitchFamily="66" charset="0"/>
                <a:ea typeface="MS PGothic" panose="020B0600070205080204" pitchFamily="34" charset="-128"/>
              </a:defRPr>
            </a:lvl1pPr>
            <a:lvl2pPr marL="742950" indent="-285750">
              <a:spcBef>
                <a:spcPct val="20000"/>
              </a:spcBef>
              <a:buChar char="–"/>
              <a:defRPr sz="2800">
                <a:solidFill>
                  <a:srgbClr val="FFFF99"/>
                </a:solidFill>
                <a:latin typeface="Comic Sans MS" panose="030F0702030302020204" pitchFamily="66" charset="0"/>
                <a:ea typeface="MS PGothic" panose="020B0600070205080204" pitchFamily="34" charset="-128"/>
              </a:defRPr>
            </a:lvl2pPr>
            <a:lvl3pPr marL="1143000" indent="-228600">
              <a:spcBef>
                <a:spcPct val="20000"/>
              </a:spcBef>
              <a:buChar char="•"/>
              <a:defRPr sz="2400">
                <a:solidFill>
                  <a:srgbClr val="FFFF99"/>
                </a:solidFill>
                <a:latin typeface="Comic Sans MS" panose="030F0702030302020204" pitchFamily="66" charset="0"/>
                <a:ea typeface="MS PGothic" panose="020B0600070205080204" pitchFamily="34" charset="-128"/>
              </a:defRPr>
            </a:lvl3pPr>
            <a:lvl4pPr marL="16002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4pPr>
            <a:lvl5pPr marL="2057400" indent="-228600">
              <a:spcBef>
                <a:spcPct val="20000"/>
              </a:spcBef>
              <a:buChar char="»"/>
              <a:defRPr sz="2000">
                <a:solidFill>
                  <a:srgbClr val="FFFF99"/>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FFFF99"/>
                </a:solidFill>
                <a:latin typeface="Comic Sans MS" panose="030F0702030302020204" pitchFamily="66" charset="0"/>
                <a:ea typeface="MS PGothic" panose="020B0600070205080204" pitchFamily="34" charset="-128"/>
              </a:defRPr>
            </a:lvl9pPr>
          </a:lstStyle>
          <a:p>
            <a:pPr algn="ctr" eaLnBrk="1" hangingPunct="1">
              <a:spcBef>
                <a:spcPct val="0"/>
              </a:spcBef>
              <a:buFontTx/>
              <a:buNone/>
            </a:pPr>
            <a:r>
              <a:rPr lang="en-GB" altLang="en-US" sz="2400" dirty="0">
                <a:solidFill>
                  <a:srgbClr val="FFFF00"/>
                </a:solidFill>
              </a:rPr>
              <a:t>SHIVA</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188" y="1268760"/>
            <a:ext cx="3148754" cy="4149080"/>
          </a:xfrm>
          <a:prstGeom prst="rect">
            <a:avLst/>
          </a:prstGeom>
        </p:spPr>
      </p:pic>
    </p:spTree>
    <p:extLst>
      <p:ext uri="{BB962C8B-B14F-4D97-AF65-F5344CB8AC3E}">
        <p14:creationId xmlns:p14="http://schemas.microsoft.com/office/powerpoint/2010/main" val="1117734595"/>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3715">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7" presetClass="entr" presetSubtype="0" fill="hold" nodeType="clickEffect">
                                  <p:stCondLst>
                                    <p:cond delay="0"/>
                                  </p:stCondLst>
                                  <p:iterate type="lt">
                                    <p:tmPct val="50000"/>
                                  </p:iterate>
                                  <p:childTnLst>
                                    <p:set>
                                      <p:cBhvr>
                                        <p:cTn id="10" dur="1" fill="hold">
                                          <p:stCondLst>
                                            <p:cond delay="0"/>
                                          </p:stCondLst>
                                        </p:cTn>
                                        <p:tgtEl>
                                          <p:spTgt spid="243715">
                                            <p:txEl>
                                              <p:pRg st="0" end="0"/>
                                            </p:txEl>
                                          </p:spTgt>
                                        </p:tgtEl>
                                        <p:attrNameLst>
                                          <p:attrName>style.visibility</p:attrName>
                                        </p:attrNameLst>
                                      </p:cBhvr>
                                      <p:to>
                                        <p:strVal val="visible"/>
                                      </p:to>
                                    </p:set>
                                    <p:anim calcmode="discrete" valueType="clr">
                                      <p:cBhvr override="childStyle">
                                        <p:cTn id="11" dur="80"/>
                                        <p:tgtEl>
                                          <p:spTgt spid="24371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43715">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243715">
                                            <p:txEl>
                                              <p:pRg st="0" end="0"/>
                                            </p:txEl>
                                          </p:spTgt>
                                        </p:tgtEl>
                                        <p:attrNameLst>
                                          <p:attrName>fill.type</p:attrName>
                                        </p:attrNameLst>
                                      </p:cBhvr>
                                      <p:to>
                                        <p:strVal val="solid"/>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nodeType="clickEffect">
                                  <p:stCondLst>
                                    <p:cond delay="0"/>
                                  </p:stCondLst>
                                  <p:iterate type="lt">
                                    <p:tmPct val="50000"/>
                                  </p:iterate>
                                  <p:childTnLst>
                                    <p:set>
                                      <p:cBhvr>
                                        <p:cTn id="17" dur="1" fill="hold">
                                          <p:stCondLst>
                                            <p:cond delay="0"/>
                                          </p:stCondLst>
                                        </p:cTn>
                                        <p:tgtEl>
                                          <p:spTgt spid="243715">
                                            <p:txEl>
                                              <p:pRg st="1" end="1"/>
                                            </p:txEl>
                                          </p:spTgt>
                                        </p:tgtEl>
                                        <p:attrNameLst>
                                          <p:attrName>style.visibility</p:attrName>
                                        </p:attrNameLst>
                                      </p:cBhvr>
                                      <p:to>
                                        <p:strVal val="visible"/>
                                      </p:to>
                                    </p:set>
                                    <p:anim calcmode="discrete" valueType="clr">
                                      <p:cBhvr override="childStyle">
                                        <p:cTn id="18" dur="80"/>
                                        <p:tgtEl>
                                          <p:spTgt spid="24371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243715">
                                            <p:txEl>
                                              <p:pRg st="1" end="1"/>
                                            </p:txEl>
                                          </p:spTgt>
                                        </p:tgtEl>
                                        <p:attrNameLst>
                                          <p:attrName>fillcolor</p:attrName>
                                        </p:attrNameLst>
                                      </p:cBhvr>
                                      <p:tavLst>
                                        <p:tav tm="0">
                                          <p:val>
                                            <p:clrVal>
                                              <a:schemeClr val="accent2"/>
                                            </p:clrVal>
                                          </p:val>
                                        </p:tav>
                                        <p:tav tm="50000">
                                          <p:val>
                                            <p:clrVal>
                                              <a:schemeClr val="hlink"/>
                                            </p:clrVal>
                                          </p:val>
                                        </p:tav>
                                      </p:tavLst>
                                    </p:anim>
                                    <p:set>
                                      <p:cBhvr>
                                        <p:cTn id="20" dur="80"/>
                                        <p:tgtEl>
                                          <p:spTgt spid="243715">
                                            <p:txEl>
                                              <p:pRg st="1" end="1"/>
                                            </p:txEl>
                                          </p:spTgt>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2000"/>
                                        <p:tgtEl>
                                          <p:spTgt spid="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2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ircle(in)">
                                      <p:cBhvr>
                                        <p:cTn id="3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allAtOnce" animBg="1"/>
      <p:bldP spid="2"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204564" y="505122"/>
            <a:ext cx="3939436" cy="5847755"/>
          </a:xfrm>
          <a:prstGeom prst="rect">
            <a:avLst/>
          </a:prstGeom>
          <a:solidFill>
            <a:schemeClr val="accent2">
              <a:lumMod val="20000"/>
              <a:lumOff val="80000"/>
            </a:schemeClr>
          </a:solidFill>
        </p:spPr>
        <p:txBody>
          <a:bodyPr wrap="square" rtlCol="0">
            <a:spAutoFit/>
          </a:bodyPr>
          <a:lstStyle/>
          <a:p>
            <a:pPr lvl="0" algn="ctr" hangingPunct="0"/>
            <a:r>
              <a:rPr lang="en-GB" sz="2200" b="1" dirty="0">
                <a:latin typeface="Gill Sans MT" panose="020B0502020104020203" pitchFamily="34" charset="0"/>
              </a:rPr>
              <a:t>Observe:</a:t>
            </a:r>
            <a:r>
              <a:rPr lang="en-GB" sz="2200" dirty="0">
                <a:latin typeface="Gill Sans MT" panose="020B0502020104020203" pitchFamily="34" charset="0"/>
              </a:rPr>
              <a:t> look at it and reflect on what you see in the image</a:t>
            </a:r>
          </a:p>
          <a:p>
            <a:pPr lvl="0" algn="ctr" hangingPunct="0"/>
            <a:r>
              <a:rPr lang="en-GB" sz="2200" b="1" dirty="0">
                <a:latin typeface="Gill Sans MT" panose="020B0502020104020203" pitchFamily="34" charset="0"/>
              </a:rPr>
              <a:t>Express:</a:t>
            </a:r>
            <a:r>
              <a:rPr lang="en-GB" sz="2200" dirty="0">
                <a:latin typeface="Gill Sans MT" panose="020B0502020104020203" pitchFamily="34" charset="0"/>
              </a:rPr>
              <a:t> Discuss what they have observed with a partner. What emotions do you see?</a:t>
            </a:r>
          </a:p>
          <a:p>
            <a:pPr lvl="0" algn="ctr" hangingPunct="0"/>
            <a:r>
              <a:rPr lang="en-GB" sz="2200" b="1" dirty="0">
                <a:latin typeface="Gill Sans MT" panose="020B0502020104020203" pitchFamily="34" charset="0"/>
              </a:rPr>
              <a:t>Enter:</a:t>
            </a:r>
            <a:r>
              <a:rPr lang="en-GB" sz="2200" dirty="0">
                <a:latin typeface="Gill Sans MT" panose="020B0502020104020203" pitchFamily="34" charset="0"/>
              </a:rPr>
              <a:t> Imagine entering the picture and put yourself in it. If I was a Character how would I feel?</a:t>
            </a:r>
          </a:p>
          <a:p>
            <a:pPr lvl="0" algn="ctr" hangingPunct="0"/>
            <a:r>
              <a:rPr lang="en-GB" sz="2200" b="1" dirty="0">
                <a:latin typeface="Gill Sans MT" panose="020B0502020104020203" pitchFamily="34" charset="0"/>
              </a:rPr>
              <a:t>Relate:</a:t>
            </a:r>
            <a:r>
              <a:rPr lang="en-GB" sz="2200" dirty="0">
                <a:latin typeface="Gill Sans MT" panose="020B0502020104020203" pitchFamily="34" charset="0"/>
              </a:rPr>
              <a:t> </a:t>
            </a:r>
            <a:r>
              <a:rPr lang="en-GB" sz="2200" i="1" dirty="0">
                <a:latin typeface="Gill Sans MT" panose="020B0502020104020203" pitchFamily="34" charset="0"/>
              </a:rPr>
              <a:t>Where am I in this scene? What questions do I want to ask of the characters? What is my understanding of what is happening? What is the artist trying to tell me and where do I find the clues to that? What is my relationship with these characters? </a:t>
            </a:r>
            <a:endParaRPr lang="en-GB" sz="2200" dirty="0">
              <a:latin typeface="Gill Sans MT" panose="020B0502020104020203"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204565" cy="6858000"/>
          </a:xfrm>
          <a:prstGeom prst="rect">
            <a:avLst/>
          </a:prstGeom>
        </p:spPr>
      </p:pic>
    </p:spTree>
    <p:extLst>
      <p:ext uri="{BB962C8B-B14F-4D97-AF65-F5344CB8AC3E}">
        <p14:creationId xmlns:p14="http://schemas.microsoft.com/office/powerpoint/2010/main" val="4024958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882" y="0"/>
            <a:ext cx="5170118" cy="6858000"/>
          </a:xfrm>
          <a:prstGeom prst="rect">
            <a:avLst/>
          </a:prstGeom>
        </p:spPr>
      </p:pic>
      <p:sp>
        <p:nvSpPr>
          <p:cNvPr id="5" name="TextBox 4"/>
          <p:cNvSpPr txBox="1"/>
          <p:nvPr/>
        </p:nvSpPr>
        <p:spPr>
          <a:xfrm>
            <a:off x="102419" y="78948"/>
            <a:ext cx="3812936" cy="55399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1500" dirty="0">
                <a:latin typeface="Gill Sans MT" panose="020B0502020104020203" pitchFamily="34" charset="0"/>
              </a:rPr>
              <a:t>Use the laminate sheets and statements and add them to the correct parts of the image</a:t>
            </a:r>
          </a:p>
        </p:txBody>
      </p:sp>
      <p:sp>
        <p:nvSpPr>
          <p:cNvPr id="8" name="TextBox 7"/>
          <p:cNvSpPr txBox="1"/>
          <p:nvPr/>
        </p:nvSpPr>
        <p:spPr>
          <a:xfrm>
            <a:off x="130886" y="2218816"/>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4 heads: </a:t>
            </a:r>
            <a:r>
              <a:rPr lang="en-GB" sz="1050" dirty="0"/>
              <a:t>Shows Brahma looking in all directions as he created the world</a:t>
            </a:r>
            <a:endParaRPr lang="en-GB" sz="1050" b="1" u="sng" dirty="0"/>
          </a:p>
        </p:txBody>
      </p:sp>
      <p:sp>
        <p:nvSpPr>
          <p:cNvPr id="9" name="TextBox 8"/>
          <p:cNvSpPr txBox="1"/>
          <p:nvPr/>
        </p:nvSpPr>
        <p:spPr>
          <a:xfrm>
            <a:off x="158068" y="703117"/>
            <a:ext cx="3701637" cy="2539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Mala</a:t>
            </a:r>
            <a:r>
              <a:rPr lang="en-GB" sz="1050" dirty="0"/>
              <a:t>: String of beads used during meditation</a:t>
            </a:r>
          </a:p>
        </p:txBody>
      </p:sp>
      <p:sp>
        <p:nvSpPr>
          <p:cNvPr id="10" name="TextBox 9"/>
          <p:cNvSpPr txBox="1"/>
          <p:nvPr/>
        </p:nvSpPr>
        <p:spPr>
          <a:xfrm>
            <a:off x="80323" y="3862926"/>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Water pot: </a:t>
            </a:r>
            <a:r>
              <a:rPr lang="en-GB" sz="1050" dirty="0"/>
              <a:t>represents the water of life, responsible for the beginning of creation</a:t>
            </a:r>
            <a:endParaRPr lang="en-GB" sz="1050" b="1" u="sng" dirty="0"/>
          </a:p>
        </p:txBody>
      </p:sp>
      <p:sp>
        <p:nvSpPr>
          <p:cNvPr id="11" name="TextBox 10"/>
          <p:cNvSpPr txBox="1"/>
          <p:nvPr/>
        </p:nvSpPr>
        <p:spPr>
          <a:xfrm>
            <a:off x="80322" y="3090978"/>
            <a:ext cx="3701637" cy="2539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Lotus flower: </a:t>
            </a:r>
            <a:r>
              <a:rPr lang="en-GB" sz="1050" dirty="0"/>
              <a:t>Sign of purity</a:t>
            </a:r>
            <a:r>
              <a:rPr lang="en-GB" sz="1050" b="1" u="sng" dirty="0"/>
              <a:t> </a:t>
            </a:r>
          </a:p>
        </p:txBody>
      </p:sp>
      <p:sp>
        <p:nvSpPr>
          <p:cNvPr id="12" name="TextBox 11"/>
          <p:cNvSpPr txBox="1"/>
          <p:nvPr/>
        </p:nvSpPr>
        <p:spPr>
          <a:xfrm>
            <a:off x="130886" y="1422697"/>
            <a:ext cx="3701637" cy="2539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Scroll</a:t>
            </a:r>
            <a:r>
              <a:rPr lang="en-GB" sz="1050" dirty="0"/>
              <a:t>: represents the Vedas, the Hindu Scriptures</a:t>
            </a:r>
          </a:p>
        </p:txBody>
      </p:sp>
      <p:sp>
        <p:nvSpPr>
          <p:cNvPr id="13" name="TextBox 12"/>
          <p:cNvSpPr txBox="1"/>
          <p:nvPr/>
        </p:nvSpPr>
        <p:spPr>
          <a:xfrm>
            <a:off x="106061" y="3359297"/>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conch: </a:t>
            </a:r>
            <a:r>
              <a:rPr lang="en-GB" sz="1050" dirty="0"/>
              <a:t>the sound this produces 'Om', represents the primeval sound of creation</a:t>
            </a:r>
          </a:p>
        </p:txBody>
      </p:sp>
      <p:sp>
        <p:nvSpPr>
          <p:cNvPr id="14" name="TextBox 13"/>
          <p:cNvSpPr txBox="1"/>
          <p:nvPr/>
        </p:nvSpPr>
        <p:spPr>
          <a:xfrm>
            <a:off x="158067" y="1066854"/>
            <a:ext cx="3701637" cy="2539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chakra, or discus: </a:t>
            </a:r>
            <a:r>
              <a:rPr lang="en-GB" sz="1050" dirty="0"/>
              <a:t>symbolises the mind</a:t>
            </a:r>
          </a:p>
        </p:txBody>
      </p:sp>
      <p:sp>
        <p:nvSpPr>
          <p:cNvPr id="15" name="TextBox 14"/>
          <p:cNvSpPr txBox="1"/>
          <p:nvPr/>
        </p:nvSpPr>
        <p:spPr>
          <a:xfrm>
            <a:off x="123303" y="1739329"/>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lotus flower: </a:t>
            </a:r>
            <a:r>
              <a:rPr lang="en-GB" sz="1050" dirty="0"/>
              <a:t>an example of glorious existence and liberation</a:t>
            </a:r>
          </a:p>
        </p:txBody>
      </p:sp>
      <p:sp>
        <p:nvSpPr>
          <p:cNvPr id="16" name="TextBox 15"/>
          <p:cNvSpPr txBox="1"/>
          <p:nvPr/>
        </p:nvSpPr>
        <p:spPr>
          <a:xfrm>
            <a:off x="106062" y="4860487"/>
            <a:ext cx="3701637" cy="25391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mace: </a:t>
            </a:r>
            <a:r>
              <a:rPr lang="en-GB" sz="1050" dirty="0"/>
              <a:t>represents mental and physical strength</a:t>
            </a:r>
          </a:p>
        </p:txBody>
      </p:sp>
      <p:sp>
        <p:nvSpPr>
          <p:cNvPr id="17" name="TextBox 16"/>
          <p:cNvSpPr txBox="1"/>
          <p:nvPr/>
        </p:nvSpPr>
        <p:spPr>
          <a:xfrm>
            <a:off x="106062" y="5212679"/>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Third eye: </a:t>
            </a:r>
            <a:r>
              <a:rPr lang="en-GB" sz="1050" dirty="0"/>
              <a:t>The extra eye represents the wisdom and insight that Shiva has</a:t>
            </a:r>
          </a:p>
        </p:txBody>
      </p:sp>
      <p:sp>
        <p:nvSpPr>
          <p:cNvPr id="18" name="TextBox 17"/>
          <p:cNvSpPr txBox="1"/>
          <p:nvPr/>
        </p:nvSpPr>
        <p:spPr>
          <a:xfrm>
            <a:off x="80323" y="2630685"/>
            <a:ext cx="3707699"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A cobra necklace: </a:t>
            </a:r>
            <a:r>
              <a:rPr lang="en-GB" sz="1050" dirty="0"/>
              <a:t>the snake represents Shiva's power of destruction and recreation.</a:t>
            </a:r>
          </a:p>
        </p:txBody>
      </p:sp>
      <p:sp>
        <p:nvSpPr>
          <p:cNvPr id="19" name="TextBox 18"/>
          <p:cNvSpPr txBox="1"/>
          <p:nvPr/>
        </p:nvSpPr>
        <p:spPr>
          <a:xfrm>
            <a:off x="123303" y="6188032"/>
            <a:ext cx="3701637" cy="57708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a:t>
            </a:r>
            <a:r>
              <a:rPr lang="en-GB" sz="1050" b="1" u="sng" dirty="0" err="1"/>
              <a:t>vibhuti</a:t>
            </a:r>
            <a:r>
              <a:rPr lang="en-GB" sz="1050" b="1" u="sng" dirty="0"/>
              <a:t> : </a:t>
            </a:r>
            <a:r>
              <a:rPr lang="en-GB" sz="1050" dirty="0"/>
              <a:t>three lines drawn horizontally across the forehead in white ash. They represent Shiva's all-pervading nature, his superhuman power and wealth</a:t>
            </a:r>
          </a:p>
        </p:txBody>
      </p:sp>
      <p:sp>
        <p:nvSpPr>
          <p:cNvPr id="20" name="TextBox 19"/>
          <p:cNvSpPr txBox="1"/>
          <p:nvPr/>
        </p:nvSpPr>
        <p:spPr>
          <a:xfrm>
            <a:off x="106062" y="5707686"/>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The trident : </a:t>
            </a:r>
            <a:r>
              <a:rPr lang="en-GB" sz="1050" dirty="0"/>
              <a:t>The three-pronged trident represents the three Tri-murti</a:t>
            </a:r>
          </a:p>
        </p:txBody>
      </p:sp>
      <p:sp>
        <p:nvSpPr>
          <p:cNvPr id="21" name="TextBox 20"/>
          <p:cNvSpPr txBox="1"/>
          <p:nvPr/>
        </p:nvSpPr>
        <p:spPr>
          <a:xfrm>
            <a:off x="96122" y="4365480"/>
            <a:ext cx="3701637" cy="4154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1050" b="1" u="sng" dirty="0"/>
              <a:t>Animal hide: </a:t>
            </a:r>
            <a:r>
              <a:rPr lang="en-GB" sz="1050" dirty="0"/>
              <a:t>the tiger skin is a sign of mastery over the world</a:t>
            </a:r>
          </a:p>
        </p:txBody>
      </p:sp>
    </p:spTree>
    <p:extLst>
      <p:ext uri="{BB962C8B-B14F-4D97-AF65-F5344CB8AC3E}">
        <p14:creationId xmlns:p14="http://schemas.microsoft.com/office/powerpoint/2010/main" val="36539933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10776" r="67148" b="2465"/>
          <a:stretch/>
        </p:blipFill>
        <p:spPr>
          <a:xfrm>
            <a:off x="2561573" y="857250"/>
            <a:ext cx="3504156" cy="5143500"/>
          </a:xfrm>
          <a:prstGeom prst="rect">
            <a:avLst/>
          </a:prstGeom>
        </p:spPr>
      </p:pic>
      <p:sp>
        <p:nvSpPr>
          <p:cNvPr id="4" name="TextBox 3"/>
          <p:cNvSpPr txBox="1"/>
          <p:nvPr/>
        </p:nvSpPr>
        <p:spPr>
          <a:xfrm>
            <a:off x="6146170" y="184244"/>
            <a:ext cx="2941623" cy="21698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700" b="1" u="sng" dirty="0"/>
              <a:t>4 heads: </a:t>
            </a:r>
            <a:r>
              <a:rPr lang="en-GB" sz="2700" dirty="0"/>
              <a:t>Shows Brahma looking in all directions as he created the world</a:t>
            </a:r>
            <a:endParaRPr lang="en-GB" sz="2700" b="1" u="sng" dirty="0"/>
          </a:p>
        </p:txBody>
      </p:sp>
      <p:sp>
        <p:nvSpPr>
          <p:cNvPr id="5" name="TextBox 4"/>
          <p:cNvSpPr txBox="1"/>
          <p:nvPr/>
        </p:nvSpPr>
        <p:spPr>
          <a:xfrm>
            <a:off x="64527" y="79163"/>
            <a:ext cx="2377793"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Mala</a:t>
            </a:r>
            <a:r>
              <a:rPr lang="en-GB" sz="2400" dirty="0"/>
              <a:t>: String of beads used during meditation</a:t>
            </a:r>
          </a:p>
        </p:txBody>
      </p:sp>
      <p:sp>
        <p:nvSpPr>
          <p:cNvPr id="6" name="TextBox 5"/>
          <p:cNvSpPr txBox="1"/>
          <p:nvPr/>
        </p:nvSpPr>
        <p:spPr>
          <a:xfrm>
            <a:off x="6301748" y="3194560"/>
            <a:ext cx="2630466"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Water pot: </a:t>
            </a:r>
            <a:r>
              <a:rPr lang="en-GB" sz="2400" dirty="0"/>
              <a:t>represents the water of life, responsible for the beginning of creation</a:t>
            </a:r>
            <a:endParaRPr lang="en-GB" sz="2400" b="1" u="sng" dirty="0"/>
          </a:p>
        </p:txBody>
      </p:sp>
      <p:sp>
        <p:nvSpPr>
          <p:cNvPr id="7" name="TextBox 6"/>
          <p:cNvSpPr txBox="1"/>
          <p:nvPr/>
        </p:nvSpPr>
        <p:spPr>
          <a:xfrm>
            <a:off x="47131" y="4758937"/>
            <a:ext cx="2377793"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3000" b="1" u="sng" dirty="0"/>
              <a:t>Lotus flower: </a:t>
            </a:r>
            <a:r>
              <a:rPr lang="en-GB" sz="3000" dirty="0"/>
              <a:t>Sign of purity</a:t>
            </a:r>
            <a:r>
              <a:rPr lang="en-GB" sz="3000" b="1" u="sng" dirty="0"/>
              <a:t> </a:t>
            </a:r>
          </a:p>
        </p:txBody>
      </p:sp>
      <p:sp>
        <p:nvSpPr>
          <p:cNvPr id="9" name="TextBox 8"/>
          <p:cNvSpPr txBox="1"/>
          <p:nvPr/>
        </p:nvSpPr>
        <p:spPr>
          <a:xfrm>
            <a:off x="3164975" y="79163"/>
            <a:ext cx="2297352" cy="71558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4050" b="1" dirty="0"/>
              <a:t>Brahma</a:t>
            </a:r>
          </a:p>
        </p:txBody>
      </p:sp>
      <p:sp>
        <p:nvSpPr>
          <p:cNvPr id="10" name="TextBox 9"/>
          <p:cNvSpPr txBox="1"/>
          <p:nvPr/>
        </p:nvSpPr>
        <p:spPr>
          <a:xfrm>
            <a:off x="47131" y="2303692"/>
            <a:ext cx="2377793"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Scroll</a:t>
            </a:r>
            <a:r>
              <a:rPr lang="en-GB" sz="2400" dirty="0"/>
              <a:t>: represents the Vedas, the Hindu Scriptures</a:t>
            </a:r>
          </a:p>
        </p:txBody>
      </p:sp>
      <p:cxnSp>
        <p:nvCxnSpPr>
          <p:cNvPr id="11" name="Straight Arrow Connector 10"/>
          <p:cNvCxnSpPr/>
          <p:nvPr/>
        </p:nvCxnSpPr>
        <p:spPr>
          <a:xfrm>
            <a:off x="2189903" y="1217329"/>
            <a:ext cx="1661851" cy="139628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938403" y="5345977"/>
            <a:ext cx="1744249" cy="17125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380337" y="3236183"/>
            <a:ext cx="492821" cy="43264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4632966" y="1747987"/>
            <a:ext cx="1804433" cy="31286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5039819" y="3273189"/>
            <a:ext cx="1620413" cy="17931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579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28881" r="28339" b="-1389"/>
          <a:stretch/>
        </p:blipFill>
        <p:spPr>
          <a:xfrm>
            <a:off x="2658649" y="1124744"/>
            <a:ext cx="3469709" cy="5143500"/>
          </a:xfrm>
          <a:prstGeom prst="rect">
            <a:avLst/>
          </a:prstGeom>
        </p:spPr>
      </p:pic>
      <p:sp>
        <p:nvSpPr>
          <p:cNvPr id="6" name="TextBox 5"/>
          <p:cNvSpPr txBox="1"/>
          <p:nvPr/>
        </p:nvSpPr>
        <p:spPr>
          <a:xfrm>
            <a:off x="6381402" y="692696"/>
            <a:ext cx="2674914"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The conch: </a:t>
            </a:r>
            <a:r>
              <a:rPr lang="en-GB" sz="2400" dirty="0"/>
              <a:t>the sound this produces 'Om', represents the primeval sound of creation</a:t>
            </a:r>
          </a:p>
        </p:txBody>
      </p:sp>
      <p:sp>
        <p:nvSpPr>
          <p:cNvPr id="7" name="TextBox 6"/>
          <p:cNvSpPr txBox="1"/>
          <p:nvPr/>
        </p:nvSpPr>
        <p:spPr>
          <a:xfrm>
            <a:off x="163622" y="130893"/>
            <a:ext cx="2448056"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The chakra, or discus: </a:t>
            </a:r>
            <a:r>
              <a:rPr lang="en-GB" sz="2400" dirty="0"/>
              <a:t>symbolises the mind</a:t>
            </a:r>
          </a:p>
        </p:txBody>
      </p:sp>
      <p:sp>
        <p:nvSpPr>
          <p:cNvPr id="9" name="TextBox 8"/>
          <p:cNvSpPr txBox="1"/>
          <p:nvPr/>
        </p:nvSpPr>
        <p:spPr>
          <a:xfrm>
            <a:off x="187715" y="2045341"/>
            <a:ext cx="2157609"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The lotus flower: </a:t>
            </a:r>
            <a:r>
              <a:rPr lang="en-GB" sz="2400" dirty="0"/>
              <a:t>an example of glorious existence and liberation</a:t>
            </a:r>
          </a:p>
        </p:txBody>
      </p:sp>
      <p:sp>
        <p:nvSpPr>
          <p:cNvPr id="11" name="TextBox 10"/>
          <p:cNvSpPr txBox="1"/>
          <p:nvPr/>
        </p:nvSpPr>
        <p:spPr>
          <a:xfrm>
            <a:off x="6159673" y="4823505"/>
            <a:ext cx="2984327"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400" b="1" u="sng" dirty="0"/>
              <a:t>The mace: </a:t>
            </a:r>
            <a:r>
              <a:rPr lang="en-GB" sz="2400" dirty="0"/>
              <a:t>represents mental and physical strength</a:t>
            </a:r>
          </a:p>
        </p:txBody>
      </p:sp>
      <p:cxnSp>
        <p:nvCxnSpPr>
          <p:cNvPr id="13" name="Straight Arrow Connector 12"/>
          <p:cNvCxnSpPr/>
          <p:nvPr/>
        </p:nvCxnSpPr>
        <p:spPr>
          <a:xfrm flipH="1">
            <a:off x="5796136" y="1340768"/>
            <a:ext cx="811518" cy="100811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5401850" y="4201699"/>
            <a:ext cx="1211892" cy="62180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35895" y="4026368"/>
            <a:ext cx="1204065" cy="97246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051720" y="1484784"/>
            <a:ext cx="786209" cy="54971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347864" y="102352"/>
            <a:ext cx="2297352" cy="71558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4050" b="1" dirty="0"/>
              <a:t>Vishnu</a:t>
            </a:r>
          </a:p>
        </p:txBody>
      </p:sp>
    </p:spTree>
    <p:extLst>
      <p:ext uri="{BB962C8B-B14F-4D97-AF65-F5344CB8AC3E}">
        <p14:creationId xmlns:p14="http://schemas.microsoft.com/office/powerpoint/2010/main" val="4025869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8231" t="8583" b="5388"/>
          <a:stretch/>
        </p:blipFill>
        <p:spPr>
          <a:xfrm>
            <a:off x="3078102" y="1016132"/>
            <a:ext cx="2921697" cy="5179053"/>
          </a:xfrm>
          <a:prstGeom prst="rect">
            <a:avLst/>
          </a:prstGeom>
        </p:spPr>
      </p:pic>
      <p:sp>
        <p:nvSpPr>
          <p:cNvPr id="6" name="TextBox 5"/>
          <p:cNvSpPr txBox="1"/>
          <p:nvPr/>
        </p:nvSpPr>
        <p:spPr>
          <a:xfrm>
            <a:off x="130783" y="130593"/>
            <a:ext cx="2674306" cy="170816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b="1" u="sng" dirty="0"/>
              <a:t>Third eye: </a:t>
            </a:r>
            <a:r>
              <a:rPr lang="en-GB" sz="2100" dirty="0"/>
              <a:t>The extra eye represents the wisdom and insight that Shiva has</a:t>
            </a:r>
          </a:p>
        </p:txBody>
      </p:sp>
      <p:sp>
        <p:nvSpPr>
          <p:cNvPr id="7" name="TextBox 6"/>
          <p:cNvSpPr txBox="1"/>
          <p:nvPr/>
        </p:nvSpPr>
        <p:spPr>
          <a:xfrm>
            <a:off x="211962" y="2349714"/>
            <a:ext cx="2441601"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b="1" u="sng" dirty="0"/>
              <a:t>A cobra necklace: </a:t>
            </a:r>
            <a:r>
              <a:rPr lang="en-GB" sz="2100" dirty="0"/>
              <a:t>the snake represents Shiva's power of destruction and recreation.</a:t>
            </a:r>
          </a:p>
        </p:txBody>
      </p:sp>
      <p:sp>
        <p:nvSpPr>
          <p:cNvPr id="8" name="TextBox 7"/>
          <p:cNvSpPr txBox="1"/>
          <p:nvPr/>
        </p:nvSpPr>
        <p:spPr>
          <a:xfrm>
            <a:off x="6338171" y="144059"/>
            <a:ext cx="2674306" cy="332398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b="1" u="sng" dirty="0"/>
              <a:t>The </a:t>
            </a:r>
            <a:r>
              <a:rPr lang="en-GB" sz="2100" b="1" u="sng" dirty="0" err="1"/>
              <a:t>vibhuti</a:t>
            </a:r>
            <a:r>
              <a:rPr lang="en-GB" sz="2100" b="1" u="sng" dirty="0"/>
              <a:t> : </a:t>
            </a:r>
            <a:r>
              <a:rPr lang="en-GB" sz="2100" dirty="0"/>
              <a:t>three lines drawn horizontally across the forehead in white ash. They represent Shiva's all-pervading nature, his superhuman power and wealth</a:t>
            </a:r>
          </a:p>
        </p:txBody>
      </p:sp>
      <p:sp>
        <p:nvSpPr>
          <p:cNvPr id="9" name="TextBox 8"/>
          <p:cNvSpPr txBox="1"/>
          <p:nvPr/>
        </p:nvSpPr>
        <p:spPr>
          <a:xfrm>
            <a:off x="6149694" y="3695652"/>
            <a:ext cx="2674306" cy="138499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b="1" u="sng" dirty="0"/>
              <a:t>The trident : </a:t>
            </a:r>
            <a:r>
              <a:rPr lang="en-GB" sz="2100" dirty="0"/>
              <a:t>The three-pronged trident represents the three Tri-murti</a:t>
            </a:r>
          </a:p>
        </p:txBody>
      </p:sp>
      <p:sp>
        <p:nvSpPr>
          <p:cNvPr id="10" name="TextBox 9"/>
          <p:cNvSpPr txBox="1"/>
          <p:nvPr/>
        </p:nvSpPr>
        <p:spPr>
          <a:xfrm>
            <a:off x="160493" y="5080647"/>
            <a:ext cx="2674306" cy="138499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b="1" u="sng" dirty="0"/>
              <a:t>Animal hide: </a:t>
            </a:r>
            <a:r>
              <a:rPr lang="en-GB" sz="2100" dirty="0"/>
              <a:t>the tiger skin is a sign of mastery over the world</a:t>
            </a:r>
          </a:p>
        </p:txBody>
      </p:sp>
      <p:cxnSp>
        <p:nvCxnSpPr>
          <p:cNvPr id="11" name="Straight Arrow Connector 10"/>
          <p:cNvCxnSpPr/>
          <p:nvPr/>
        </p:nvCxnSpPr>
        <p:spPr>
          <a:xfrm flipH="1">
            <a:off x="4309039" y="522660"/>
            <a:ext cx="2122341" cy="122293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5216603" y="2080187"/>
            <a:ext cx="1067844" cy="21076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2549050" y="2049904"/>
            <a:ext cx="1010692" cy="90232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543863" y="1616073"/>
            <a:ext cx="1556356" cy="12809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097350" y="3972350"/>
            <a:ext cx="1820165" cy="118484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327228" y="99467"/>
            <a:ext cx="2297352" cy="71558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4050" b="1" dirty="0"/>
              <a:t>Shiva</a:t>
            </a:r>
          </a:p>
        </p:txBody>
      </p:sp>
    </p:spTree>
    <p:extLst>
      <p:ext uri="{BB962C8B-B14F-4D97-AF65-F5344CB8AC3E}">
        <p14:creationId xmlns:p14="http://schemas.microsoft.com/office/powerpoint/2010/main" val="373703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78255" cy="6858000"/>
          </a:xfrm>
          <a:prstGeom prst="rect">
            <a:avLst/>
          </a:prstGeom>
        </p:spPr>
      </p:pic>
      <p:sp>
        <p:nvSpPr>
          <p:cNvPr id="3" name="TextBox 2"/>
          <p:cNvSpPr txBox="1"/>
          <p:nvPr/>
        </p:nvSpPr>
        <p:spPr>
          <a:xfrm>
            <a:off x="6156176" y="476672"/>
            <a:ext cx="2880320" cy="563231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dirty="0" smtClean="0"/>
              <a:t>Looking at the picture what do you learn about the Tri-Murti?</a:t>
            </a:r>
          </a:p>
          <a:p>
            <a:pPr algn="ctr"/>
            <a:endParaRPr lang="en-GB" sz="2400" dirty="0"/>
          </a:p>
          <a:p>
            <a:pPr algn="ctr"/>
            <a:r>
              <a:rPr lang="en-GB" sz="2400" dirty="0" smtClean="0"/>
              <a:t>What does it tell us about Hindu beliefs about God?</a:t>
            </a:r>
          </a:p>
          <a:p>
            <a:pPr algn="ctr"/>
            <a:endParaRPr lang="en-GB" sz="2400" dirty="0"/>
          </a:p>
          <a:p>
            <a:pPr algn="ctr"/>
            <a:r>
              <a:rPr lang="en-GB" sz="2400" dirty="0" smtClean="0"/>
              <a:t>Does the images of the Tri-Murti make it easier or harder to understand God in Hinduism?</a:t>
            </a:r>
          </a:p>
        </p:txBody>
      </p:sp>
    </p:spTree>
    <p:extLst>
      <p:ext uri="{BB962C8B-B14F-4D97-AF65-F5344CB8AC3E}">
        <p14:creationId xmlns:p14="http://schemas.microsoft.com/office/powerpoint/2010/main" val="6906208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pPr>
              <a:defRPr/>
            </a:pPr>
            <a:r>
              <a:rPr lang="en-GB" dirty="0" smtClean="0">
                <a:solidFill>
                  <a:srgbClr val="FF0000"/>
                </a:solidFill>
                <a:ea typeface="ＭＳ Ｐゴシック" charset="0"/>
                <a:cs typeface="+mj-cs"/>
              </a:rPr>
              <a:t>4. Explain Hindu beliefs about the Tri-</a:t>
            </a:r>
            <a:r>
              <a:rPr lang="en-GB" dirty="0" err="1" smtClean="0">
                <a:solidFill>
                  <a:srgbClr val="FF0000"/>
                </a:solidFill>
                <a:ea typeface="ＭＳ Ｐゴシック" charset="0"/>
                <a:cs typeface="+mj-cs"/>
              </a:rPr>
              <a:t>murti</a:t>
            </a:r>
            <a:r>
              <a:rPr lang="en-GB" dirty="0" smtClean="0">
                <a:solidFill>
                  <a:srgbClr val="FF0000"/>
                </a:solidFill>
                <a:ea typeface="ＭＳ Ｐゴシック" charset="0"/>
                <a:cs typeface="+mj-cs"/>
              </a:rPr>
              <a:t> (4)</a:t>
            </a:r>
            <a:endParaRPr lang="en-GB" dirty="0">
              <a:solidFill>
                <a:srgbClr val="FF0000"/>
              </a:solidFill>
              <a:ea typeface="ＭＳ Ｐゴシック" charset="0"/>
              <a:cs typeface="+mj-cs"/>
            </a:endParaRPr>
          </a:p>
        </p:txBody>
      </p:sp>
      <p:sp>
        <p:nvSpPr>
          <p:cNvPr id="27651" name="Content Placeholder 2"/>
          <p:cNvSpPr>
            <a:spLocks noGrp="1"/>
          </p:cNvSpPr>
          <p:nvPr>
            <p:ph idx="1"/>
          </p:nvPr>
        </p:nvSpPr>
        <p:spPr>
          <a:xfrm>
            <a:off x="323850" y="1628775"/>
            <a:ext cx="8569325" cy="1504950"/>
          </a:xfrm>
        </p:spPr>
        <p:txBody>
          <a:bodyPr>
            <a:normAutofit fontScale="55000" lnSpcReduction="20000"/>
          </a:bodyPr>
          <a:lstStyle/>
          <a:p>
            <a:pPr marL="0" indent="0" algn="ctr">
              <a:buFontTx/>
              <a:buNone/>
              <a:defRPr/>
            </a:pPr>
            <a:r>
              <a:rPr lang="en-GB" sz="2000" dirty="0" smtClean="0">
                <a:solidFill>
                  <a:srgbClr val="FF0000"/>
                </a:solidFill>
                <a:ea typeface="ＭＳ Ｐゴシック" charset="0"/>
                <a:cs typeface="+mn-cs"/>
              </a:rPr>
              <a:t>Draw </a:t>
            </a:r>
            <a:r>
              <a:rPr lang="en-GB" sz="2000" dirty="0">
                <a:solidFill>
                  <a:srgbClr val="FF0000"/>
                </a:solidFill>
                <a:ea typeface="ＭＳ Ｐゴシック" charset="0"/>
                <a:cs typeface="+mn-cs"/>
              </a:rPr>
              <a:t>on the beliefs and understanding you have gained from </a:t>
            </a:r>
            <a:r>
              <a:rPr lang="en-GB" sz="2000" dirty="0" smtClean="0">
                <a:solidFill>
                  <a:srgbClr val="FF0000"/>
                </a:solidFill>
                <a:ea typeface="ＭＳ Ｐゴシック" charset="0"/>
                <a:cs typeface="+mn-cs"/>
              </a:rPr>
              <a:t>this lesson about </a:t>
            </a:r>
            <a:r>
              <a:rPr lang="en-GB" sz="2000" dirty="0">
                <a:solidFill>
                  <a:srgbClr val="FF0000"/>
                </a:solidFill>
                <a:ea typeface="ＭＳ Ｐゴシック" charset="0"/>
                <a:cs typeface="+mn-cs"/>
              </a:rPr>
              <a:t>what Hindus believe about T</a:t>
            </a:r>
            <a:r>
              <a:rPr lang="en-GB" sz="2000" dirty="0" smtClean="0">
                <a:solidFill>
                  <a:srgbClr val="FF0000"/>
                </a:solidFill>
                <a:ea typeface="ＭＳ Ｐゴシック" charset="0"/>
                <a:cs typeface="+mn-cs"/>
              </a:rPr>
              <a:t>ri-murti. </a:t>
            </a:r>
          </a:p>
          <a:p>
            <a:pPr marL="0" indent="0" algn="ctr">
              <a:buFontTx/>
              <a:buNone/>
              <a:defRPr/>
            </a:pPr>
            <a:endParaRPr lang="en-GB" sz="2000" dirty="0">
              <a:solidFill>
                <a:srgbClr val="FF0000"/>
              </a:solidFill>
              <a:ea typeface="ＭＳ Ｐゴシック" charset="0"/>
              <a:cs typeface="+mn-cs"/>
            </a:endParaRPr>
          </a:p>
          <a:p>
            <a:pPr marL="0" indent="0" algn="ctr">
              <a:buFontTx/>
              <a:buNone/>
              <a:defRPr/>
            </a:pPr>
            <a:r>
              <a:rPr lang="en-GB" sz="2000" dirty="0" smtClean="0">
                <a:solidFill>
                  <a:srgbClr val="FF0000"/>
                </a:solidFill>
                <a:ea typeface="ＭＳ Ｐゴシック" charset="0"/>
                <a:cs typeface="+mn-cs"/>
              </a:rPr>
              <a:t>You should write 2 PEE paragraphs</a:t>
            </a:r>
          </a:p>
          <a:p>
            <a:pPr marL="0" indent="0" algn="ctr">
              <a:buFontTx/>
              <a:buNone/>
              <a:defRPr/>
            </a:pPr>
            <a:endParaRPr lang="en-GB" sz="2000" dirty="0">
              <a:solidFill>
                <a:srgbClr val="FF0000"/>
              </a:solidFill>
              <a:ea typeface="ＭＳ Ｐゴシック" charset="0"/>
              <a:cs typeface="+mn-cs"/>
            </a:endParaRPr>
          </a:p>
          <a:p>
            <a:pPr marL="0" indent="0">
              <a:buFontTx/>
              <a:buNone/>
              <a:defRPr/>
            </a:pPr>
            <a:r>
              <a:rPr lang="en-GB" dirty="0" smtClean="0">
                <a:solidFill>
                  <a:schemeClr val="tx1"/>
                </a:solidFill>
                <a:ea typeface="ＭＳ Ｐゴシック" charset="0"/>
                <a:cs typeface="+mn-cs"/>
              </a:rPr>
              <a:t>One god of the Tri-Murti is………….. One thing that Hindus believe about this god is……………………………</a:t>
            </a:r>
            <a:endParaRPr lang="en-GB" dirty="0">
              <a:solidFill>
                <a:schemeClr val="tx1"/>
              </a:solidFill>
              <a:ea typeface="ＭＳ Ｐゴシック" charset="0"/>
              <a:cs typeface="+mn-cs"/>
            </a:endParaRPr>
          </a:p>
          <a:p>
            <a:pPr marL="0" indent="0">
              <a:buFontTx/>
              <a:buNone/>
              <a:defRPr/>
            </a:pPr>
            <a:r>
              <a:rPr lang="en-GB" dirty="0" smtClean="0">
                <a:solidFill>
                  <a:schemeClr val="tx1"/>
                </a:solidFill>
                <a:ea typeface="ＭＳ Ｐゴシック" charset="0"/>
              </a:rPr>
              <a:t>Another </a:t>
            </a:r>
            <a:r>
              <a:rPr lang="en-GB" dirty="0">
                <a:solidFill>
                  <a:schemeClr val="tx1"/>
                </a:solidFill>
                <a:ea typeface="ＭＳ Ｐゴシック" charset="0"/>
              </a:rPr>
              <a:t>god of the Tri-Murti is………….. One thing that Hindus believe about this god is……………………………</a:t>
            </a:r>
          </a:p>
          <a:p>
            <a:pPr marL="0" indent="0">
              <a:buFontTx/>
              <a:buNone/>
              <a:defRPr/>
            </a:pPr>
            <a:endParaRPr lang="en-GB" sz="2000" dirty="0">
              <a:solidFill>
                <a:srgbClr val="FF0000"/>
              </a:solidFill>
              <a:ea typeface="ＭＳ Ｐゴシック" charset="0"/>
              <a:cs typeface="+mn-cs"/>
            </a:endParaRPr>
          </a:p>
        </p:txBody>
      </p:sp>
    </p:spTree>
    <p:extLst>
      <p:ext uri="{BB962C8B-B14F-4D97-AF65-F5344CB8AC3E}">
        <p14:creationId xmlns:p14="http://schemas.microsoft.com/office/powerpoint/2010/main" val="3604604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Some alternative ideas… </a:t>
            </a:r>
            <a:endParaRPr lang="en-GB" dirty="0">
              <a:solidFill>
                <a:schemeClr val="tx1"/>
              </a:solidFill>
            </a:endParaRPr>
          </a:p>
        </p:txBody>
      </p:sp>
    </p:spTree>
    <p:extLst>
      <p:ext uri="{BB962C8B-B14F-4D97-AF65-F5344CB8AC3E}">
        <p14:creationId xmlns:p14="http://schemas.microsoft.com/office/powerpoint/2010/main" val="439313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7510" y="857250"/>
            <a:ext cx="6248288" cy="5143501"/>
          </a:xfrm>
          <a:prstGeom prst="rect">
            <a:avLst/>
          </a:prstGeom>
        </p:spPr>
      </p:pic>
      <p:sp>
        <p:nvSpPr>
          <p:cNvPr id="5" name="Oval 4"/>
          <p:cNvSpPr/>
          <p:nvPr/>
        </p:nvSpPr>
        <p:spPr>
          <a:xfrm>
            <a:off x="6800676" y="933450"/>
            <a:ext cx="1500244" cy="16097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Oval 5"/>
          <p:cNvSpPr/>
          <p:nvPr/>
        </p:nvSpPr>
        <p:spPr>
          <a:xfrm>
            <a:off x="4098100" y="3328988"/>
            <a:ext cx="390525" cy="438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Oval 6"/>
          <p:cNvSpPr/>
          <p:nvPr/>
        </p:nvSpPr>
        <p:spPr>
          <a:xfrm rot="1912827">
            <a:off x="8002394" y="1850230"/>
            <a:ext cx="647227" cy="1452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 name="Oval 7"/>
          <p:cNvSpPr/>
          <p:nvPr/>
        </p:nvSpPr>
        <p:spPr>
          <a:xfrm>
            <a:off x="7667625" y="3757613"/>
            <a:ext cx="589839" cy="504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TextBox 8"/>
          <p:cNvSpPr txBox="1"/>
          <p:nvPr/>
        </p:nvSpPr>
        <p:spPr>
          <a:xfrm>
            <a:off x="133350" y="990600"/>
            <a:ext cx="2229087" cy="10618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dirty="0"/>
              <a:t>Look at the picture really carefully</a:t>
            </a:r>
          </a:p>
        </p:txBody>
      </p:sp>
      <p:sp>
        <p:nvSpPr>
          <p:cNvPr id="10" name="TextBox 9"/>
          <p:cNvSpPr txBox="1"/>
          <p:nvPr/>
        </p:nvSpPr>
        <p:spPr>
          <a:xfrm>
            <a:off x="183352" y="2734679"/>
            <a:ext cx="2105262"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2400" dirty="0"/>
              <a:t>Using your best guess what do you think is behind the blue circles?</a:t>
            </a:r>
          </a:p>
        </p:txBody>
      </p:sp>
      <p:sp>
        <p:nvSpPr>
          <p:cNvPr id="11" name="Oval 10"/>
          <p:cNvSpPr/>
          <p:nvPr/>
        </p:nvSpPr>
        <p:spPr>
          <a:xfrm>
            <a:off x="5734333" y="2324100"/>
            <a:ext cx="448385" cy="504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Oval 11"/>
          <p:cNvSpPr/>
          <p:nvPr/>
        </p:nvSpPr>
        <p:spPr>
          <a:xfrm>
            <a:off x="4646545" y="2324100"/>
            <a:ext cx="448385" cy="504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Oval 13"/>
          <p:cNvSpPr/>
          <p:nvPr/>
        </p:nvSpPr>
        <p:spPr>
          <a:xfrm>
            <a:off x="4889866" y="1620455"/>
            <a:ext cx="1057937" cy="504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Oval 14"/>
          <p:cNvSpPr/>
          <p:nvPr/>
        </p:nvSpPr>
        <p:spPr>
          <a:xfrm>
            <a:off x="3902837" y="4519613"/>
            <a:ext cx="390525" cy="438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 </a:t>
            </a:r>
          </a:p>
        </p:txBody>
      </p:sp>
      <p:sp>
        <p:nvSpPr>
          <p:cNvPr id="16" name="Oval 15"/>
          <p:cNvSpPr/>
          <p:nvPr/>
        </p:nvSpPr>
        <p:spPr>
          <a:xfrm>
            <a:off x="2420809" y="4438650"/>
            <a:ext cx="827216" cy="6619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 </a:t>
            </a:r>
          </a:p>
        </p:txBody>
      </p:sp>
    </p:spTree>
    <p:extLst>
      <p:ext uri="{BB962C8B-B14F-4D97-AF65-F5344CB8AC3E}">
        <p14:creationId xmlns:p14="http://schemas.microsoft.com/office/powerpoint/2010/main" val="1891619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7864" y="0"/>
            <a:ext cx="5796136" cy="6858000"/>
          </a:xfrm>
          <a:prstGeom prst="rect">
            <a:avLst/>
          </a:prstGeom>
        </p:spPr>
      </p:pic>
      <p:sp>
        <p:nvSpPr>
          <p:cNvPr id="9" name="TextBox 8"/>
          <p:cNvSpPr txBox="1"/>
          <p:nvPr/>
        </p:nvSpPr>
        <p:spPr>
          <a:xfrm>
            <a:off x="323528" y="116632"/>
            <a:ext cx="2743200" cy="10618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sz="2100" dirty="0"/>
              <a:t>Which parts are linked to the symbolism?</a:t>
            </a:r>
          </a:p>
        </p:txBody>
      </p:sp>
      <p:sp>
        <p:nvSpPr>
          <p:cNvPr id="2" name="TextBox 1"/>
          <p:cNvSpPr txBox="1"/>
          <p:nvPr/>
        </p:nvSpPr>
        <p:spPr>
          <a:xfrm>
            <a:off x="0" y="1412776"/>
            <a:ext cx="3240360" cy="513986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14313" indent="-214313">
              <a:buFont typeface="Arial" panose="020B0604020202020204" pitchFamily="34" charset="0"/>
              <a:buChar char="•"/>
            </a:pPr>
            <a:r>
              <a:rPr lang="en-GB" sz="1600" dirty="0"/>
              <a:t>The sign of an ascetic and mastery over the powerful tiger</a:t>
            </a:r>
          </a:p>
          <a:p>
            <a:pPr marL="214313" indent="-214313">
              <a:buFont typeface="Arial" panose="020B0604020202020204" pitchFamily="34" charset="0"/>
              <a:buChar char="•"/>
            </a:pPr>
            <a:r>
              <a:rPr lang="en-GB" sz="1600" dirty="0"/>
              <a:t>Represents the three deities of the Tri-Murti</a:t>
            </a:r>
          </a:p>
          <a:p>
            <a:pPr marL="214313" indent="-214313">
              <a:buFont typeface="Arial" panose="020B0604020202020204" pitchFamily="34" charset="0"/>
              <a:buChar char="•"/>
            </a:pPr>
            <a:r>
              <a:rPr lang="en-GB" sz="1600" dirty="0"/>
              <a:t>Represents Shiva’s creative powers after destruction</a:t>
            </a:r>
          </a:p>
          <a:p>
            <a:pPr marL="214313" indent="-214313">
              <a:buFont typeface="Arial" panose="020B0604020202020204" pitchFamily="34" charset="0"/>
              <a:buChar char="•"/>
            </a:pPr>
            <a:r>
              <a:rPr lang="en-GB" sz="1600" dirty="0"/>
              <a:t>Symbolises knowledge and power</a:t>
            </a:r>
          </a:p>
          <a:p>
            <a:pPr marL="214313" indent="-214313">
              <a:buFont typeface="Arial" panose="020B0604020202020204" pitchFamily="34" charset="0"/>
              <a:buChar char="•"/>
            </a:pPr>
            <a:r>
              <a:rPr lang="en-GB" sz="1600" dirty="0"/>
              <a:t>Represents that Shiva drank poison that was meant for the world</a:t>
            </a:r>
          </a:p>
          <a:p>
            <a:pPr marL="214313" indent="-214313">
              <a:buFont typeface="Arial" panose="020B0604020202020204" pitchFamily="34" charset="0"/>
              <a:buChar char="•"/>
            </a:pPr>
            <a:r>
              <a:rPr lang="en-GB" sz="1600" dirty="0"/>
              <a:t>Represents the Ganges and everlasting time</a:t>
            </a:r>
          </a:p>
          <a:p>
            <a:pPr marL="214313" indent="-214313">
              <a:buFont typeface="Arial" panose="020B0604020202020204" pitchFamily="34" charset="0"/>
              <a:buChar char="•"/>
            </a:pPr>
            <a:r>
              <a:rPr lang="en-GB" sz="1600" dirty="0"/>
              <a:t>These represent the male and the female to show Shiva is both male and female</a:t>
            </a:r>
          </a:p>
          <a:p>
            <a:pPr marL="214313" indent="-214313">
              <a:buFont typeface="Arial" panose="020B0604020202020204" pitchFamily="34" charset="0"/>
              <a:buChar char="•"/>
            </a:pPr>
            <a:r>
              <a:rPr lang="en-GB" sz="1600" dirty="0"/>
              <a:t>Shows Shiva’s calm and gentle aspects and courage</a:t>
            </a:r>
          </a:p>
          <a:p>
            <a:endParaRPr lang="en-GB" sz="2400" dirty="0"/>
          </a:p>
        </p:txBody>
      </p:sp>
    </p:spTree>
    <p:extLst>
      <p:ext uri="{BB962C8B-B14F-4D97-AF65-F5344CB8AC3E}">
        <p14:creationId xmlns:p14="http://schemas.microsoft.com/office/powerpoint/2010/main" val="26474415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7727" y="1449764"/>
            <a:ext cx="4593739" cy="3781500"/>
          </a:xfrm>
          <a:prstGeom prst="rect">
            <a:avLst/>
          </a:prstGeom>
        </p:spPr>
      </p:pic>
      <p:sp>
        <p:nvSpPr>
          <p:cNvPr id="3" name="Rectangle 2"/>
          <p:cNvSpPr/>
          <p:nvPr/>
        </p:nvSpPr>
        <p:spPr>
          <a:xfrm>
            <a:off x="4573482" y="5585118"/>
            <a:ext cx="2529175"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800" dirty="0"/>
              <a:t>The sign of an ascetic and mastery over the powerful tiger</a:t>
            </a:r>
          </a:p>
        </p:txBody>
      </p:sp>
      <p:sp>
        <p:nvSpPr>
          <p:cNvPr id="4" name="Rectangle 3"/>
          <p:cNvSpPr/>
          <p:nvPr/>
        </p:nvSpPr>
        <p:spPr>
          <a:xfrm>
            <a:off x="7496519" y="1229319"/>
            <a:ext cx="1511975" cy="132343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600" dirty="0"/>
              <a:t>Represents the three deities of the Tri-Murti</a:t>
            </a:r>
          </a:p>
        </p:txBody>
      </p:sp>
      <p:sp>
        <p:nvSpPr>
          <p:cNvPr id="5" name="Rectangle 4"/>
          <p:cNvSpPr/>
          <p:nvPr/>
        </p:nvSpPr>
        <p:spPr>
          <a:xfrm>
            <a:off x="7496518" y="2683436"/>
            <a:ext cx="1511975"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lgn="ctr">
              <a:buFont typeface="Arial" panose="020B0604020202020204" pitchFamily="34" charset="0"/>
              <a:buChar char="•"/>
            </a:pPr>
            <a:r>
              <a:rPr lang="en-GB" sz="1600" dirty="0"/>
              <a:t>Represents Shiva’s creative powers after destruction</a:t>
            </a:r>
          </a:p>
        </p:txBody>
      </p:sp>
      <p:sp>
        <p:nvSpPr>
          <p:cNvPr id="6" name="Rectangle 5"/>
          <p:cNvSpPr/>
          <p:nvPr/>
        </p:nvSpPr>
        <p:spPr>
          <a:xfrm>
            <a:off x="3373957" y="881607"/>
            <a:ext cx="3525645" cy="338554"/>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pPr marL="214313" indent="-214313">
              <a:buFont typeface="Arial" panose="020B0604020202020204" pitchFamily="34" charset="0"/>
              <a:buChar char="•"/>
            </a:pPr>
            <a:r>
              <a:rPr lang="en-GB" sz="1600" dirty="0"/>
              <a:t>Symbolises knowledge and power</a:t>
            </a:r>
          </a:p>
        </p:txBody>
      </p:sp>
      <p:sp>
        <p:nvSpPr>
          <p:cNvPr id="7" name="Rectangle 6"/>
          <p:cNvSpPr/>
          <p:nvPr/>
        </p:nvSpPr>
        <p:spPr>
          <a:xfrm>
            <a:off x="109867" y="2547293"/>
            <a:ext cx="1653875"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600" dirty="0"/>
              <a:t>Represents that Shiva drank poison that was meant for the world</a:t>
            </a:r>
          </a:p>
        </p:txBody>
      </p:sp>
      <p:sp>
        <p:nvSpPr>
          <p:cNvPr id="8" name="Rectangle 7"/>
          <p:cNvSpPr/>
          <p:nvPr/>
        </p:nvSpPr>
        <p:spPr>
          <a:xfrm>
            <a:off x="239281" y="735884"/>
            <a:ext cx="1569562" cy="132343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600" dirty="0"/>
              <a:t>Represents the Ganges and everlasting time</a:t>
            </a:r>
          </a:p>
        </p:txBody>
      </p:sp>
      <p:sp>
        <p:nvSpPr>
          <p:cNvPr id="10" name="Rectangle 9"/>
          <p:cNvSpPr/>
          <p:nvPr/>
        </p:nvSpPr>
        <p:spPr>
          <a:xfrm>
            <a:off x="311853" y="5902170"/>
            <a:ext cx="3781425"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600" dirty="0"/>
              <a:t>These represent the male and the female to show Shiva is both male and female</a:t>
            </a:r>
          </a:p>
        </p:txBody>
      </p:sp>
      <p:sp>
        <p:nvSpPr>
          <p:cNvPr id="11" name="Rectangle 10"/>
          <p:cNvSpPr/>
          <p:nvPr/>
        </p:nvSpPr>
        <p:spPr>
          <a:xfrm>
            <a:off x="7102657" y="4351576"/>
            <a:ext cx="1905836"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14313" indent="-214313">
              <a:buFont typeface="Arial" panose="020B0604020202020204" pitchFamily="34" charset="0"/>
              <a:buChar char="•"/>
            </a:pPr>
            <a:r>
              <a:rPr lang="en-GB" sz="1600" dirty="0"/>
              <a:t>Shows Shiva’s calm and gentle aspects and courage</a:t>
            </a:r>
          </a:p>
        </p:txBody>
      </p:sp>
      <p:cxnSp>
        <p:nvCxnSpPr>
          <p:cNvPr id="9" name="Straight Arrow Connector 8"/>
          <p:cNvCxnSpPr/>
          <p:nvPr/>
        </p:nvCxnSpPr>
        <p:spPr>
          <a:xfrm flipH="1">
            <a:off x="6068355" y="1575568"/>
            <a:ext cx="1532596" cy="6289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5019675" y="2683437"/>
            <a:ext cx="2581276" cy="44821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6153150" y="4827769"/>
            <a:ext cx="588316" cy="106500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0"/>
          </p:cNvCxnSpPr>
          <p:nvPr/>
        </p:nvCxnSpPr>
        <p:spPr>
          <a:xfrm flipV="1">
            <a:off x="2202566" y="2683438"/>
            <a:ext cx="1712209" cy="321873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0" idx="0"/>
          </p:cNvCxnSpPr>
          <p:nvPr/>
        </p:nvCxnSpPr>
        <p:spPr>
          <a:xfrm flipV="1">
            <a:off x="2202566" y="2780928"/>
            <a:ext cx="2400629" cy="312124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75656" y="3719773"/>
            <a:ext cx="1555595" cy="12835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723572" y="1680967"/>
            <a:ext cx="2541051" cy="11504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6193599" y="3797449"/>
            <a:ext cx="1108124" cy="10927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4321772" y="1319053"/>
            <a:ext cx="412739" cy="9620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0746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rotWithShape="1">
          <a:blip r:embed="rId2"/>
          <a:srcRect l="7630" t="15926" r="8519" b="9445"/>
          <a:stretch/>
        </p:blipFill>
        <p:spPr>
          <a:xfrm>
            <a:off x="1" y="0"/>
            <a:ext cx="9144000" cy="6858000"/>
          </a:xfrm>
          <a:prstGeom prst="rect">
            <a:avLst/>
          </a:prstGeom>
        </p:spPr>
      </p:pic>
    </p:spTree>
    <p:extLst>
      <p:ext uri="{BB962C8B-B14F-4D97-AF65-F5344CB8AC3E}">
        <p14:creationId xmlns:p14="http://schemas.microsoft.com/office/powerpoint/2010/main" val="42201938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t="14300" b="14300"/>
          <a:stretch/>
        </p:blipFill>
        <p:spPr>
          <a:xfrm>
            <a:off x="-10889" y="0"/>
            <a:ext cx="9154889" cy="6858000"/>
          </a:xfrm>
          <a:prstGeom prst="rect">
            <a:avLst/>
          </a:prstGeom>
        </p:spPr>
      </p:pic>
    </p:spTree>
    <p:extLst>
      <p:ext uri="{BB962C8B-B14F-4D97-AF65-F5344CB8AC3E}">
        <p14:creationId xmlns:p14="http://schemas.microsoft.com/office/powerpoint/2010/main" val="3270148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546" y="-133274"/>
            <a:ext cx="7056784" cy="699127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0776" r="67148" b="2465"/>
          <a:stretch/>
        </p:blipFill>
        <p:spPr>
          <a:xfrm>
            <a:off x="48072" y="71024"/>
            <a:ext cx="1646506" cy="2257125"/>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8881" r="28339" b="-1389"/>
          <a:stretch/>
        </p:blipFill>
        <p:spPr>
          <a:xfrm>
            <a:off x="1280065" y="3967166"/>
            <a:ext cx="1632583" cy="2232248"/>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8231" t="8583" b="5388"/>
          <a:stretch/>
        </p:blipFill>
        <p:spPr>
          <a:xfrm>
            <a:off x="7308304" y="3059817"/>
            <a:ext cx="1622657" cy="2876351"/>
          </a:xfrm>
          <a:prstGeom prst="rect">
            <a:avLst/>
          </a:prstGeom>
        </p:spPr>
      </p:pic>
      <p:sp>
        <p:nvSpPr>
          <p:cNvPr id="8" name="TextBox 7"/>
          <p:cNvSpPr txBox="1"/>
          <p:nvPr/>
        </p:nvSpPr>
        <p:spPr>
          <a:xfrm>
            <a:off x="38394" y="2460664"/>
            <a:ext cx="165618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dirty="0" smtClean="0"/>
              <a:t>Brahma</a:t>
            </a:r>
            <a:endParaRPr lang="en-GB" dirty="0"/>
          </a:p>
        </p:txBody>
      </p:sp>
      <p:sp>
        <p:nvSpPr>
          <p:cNvPr id="9" name="TextBox 8"/>
          <p:cNvSpPr txBox="1"/>
          <p:nvPr/>
        </p:nvSpPr>
        <p:spPr>
          <a:xfrm>
            <a:off x="1256464" y="6199414"/>
            <a:ext cx="165618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dirty="0" smtClean="0"/>
              <a:t>Vishnu</a:t>
            </a:r>
            <a:endParaRPr lang="en-GB" dirty="0"/>
          </a:p>
        </p:txBody>
      </p:sp>
      <p:sp>
        <p:nvSpPr>
          <p:cNvPr id="10" name="TextBox 9"/>
          <p:cNvSpPr txBox="1"/>
          <p:nvPr/>
        </p:nvSpPr>
        <p:spPr>
          <a:xfrm>
            <a:off x="7308304" y="6021288"/>
            <a:ext cx="1656184"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dirty="0" smtClean="0"/>
              <a:t>Shiva</a:t>
            </a:r>
            <a:endParaRPr lang="en-GB" dirty="0"/>
          </a:p>
        </p:txBody>
      </p:sp>
      <p:cxnSp>
        <p:nvCxnSpPr>
          <p:cNvPr id="12" name="Straight Arrow Connector 11"/>
          <p:cNvCxnSpPr>
            <a:stCxn id="5" idx="3"/>
          </p:cNvCxnSpPr>
          <p:nvPr/>
        </p:nvCxnSpPr>
        <p:spPr bwMode="auto">
          <a:xfrm>
            <a:off x="1694578" y="1199587"/>
            <a:ext cx="1218070" cy="357205"/>
          </a:xfrm>
          <a:prstGeom prst="straightConnector1">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flipV="1">
            <a:off x="2699792" y="5157192"/>
            <a:ext cx="1726608" cy="72008"/>
          </a:xfrm>
          <a:prstGeom prst="straightConnector1">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flipH="1" flipV="1">
            <a:off x="6948264" y="2636912"/>
            <a:ext cx="706666" cy="584191"/>
          </a:xfrm>
          <a:prstGeom prst="straightConnector1">
            <a:avLst/>
          </a:prstGeom>
          <a:solidFill>
            <a:schemeClr val="accent1"/>
          </a:solidFill>
          <a:ln w="571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3258511" y="3131019"/>
            <a:ext cx="1477748" cy="954107"/>
          </a:xfrm>
          <a:prstGeom prst="rect">
            <a:avLst/>
          </a:prstGeom>
          <a:noFill/>
        </p:spPr>
        <p:txBody>
          <a:bodyPr wrap="square" rtlCol="0">
            <a:spAutoFit/>
          </a:bodyPr>
          <a:lstStyle/>
          <a:p>
            <a:pPr algn="ctr"/>
            <a:r>
              <a:rPr lang="en-GB" sz="1400" dirty="0" smtClean="0">
                <a:solidFill>
                  <a:srgbClr val="FF0000"/>
                </a:solidFill>
              </a:rPr>
              <a:t>Similarities between Brahma and Vishnu</a:t>
            </a:r>
            <a:endParaRPr lang="en-GB" sz="1400" dirty="0">
              <a:solidFill>
                <a:srgbClr val="FF0000"/>
              </a:solidFill>
            </a:endParaRPr>
          </a:p>
        </p:txBody>
      </p:sp>
      <p:sp>
        <p:nvSpPr>
          <p:cNvPr id="22" name="TextBox 21"/>
          <p:cNvSpPr txBox="1"/>
          <p:nvPr/>
        </p:nvSpPr>
        <p:spPr>
          <a:xfrm>
            <a:off x="4196064" y="1374042"/>
            <a:ext cx="1477748" cy="954107"/>
          </a:xfrm>
          <a:prstGeom prst="rect">
            <a:avLst/>
          </a:prstGeom>
          <a:noFill/>
        </p:spPr>
        <p:txBody>
          <a:bodyPr wrap="square" rtlCol="0">
            <a:spAutoFit/>
          </a:bodyPr>
          <a:lstStyle/>
          <a:p>
            <a:pPr algn="ctr"/>
            <a:r>
              <a:rPr lang="en-GB" sz="1400" dirty="0" smtClean="0">
                <a:solidFill>
                  <a:srgbClr val="FF0000"/>
                </a:solidFill>
              </a:rPr>
              <a:t>Similarities between Brahma and Shiva</a:t>
            </a:r>
            <a:endParaRPr lang="en-GB" sz="1400" dirty="0">
              <a:solidFill>
                <a:srgbClr val="FF0000"/>
              </a:solidFill>
            </a:endParaRPr>
          </a:p>
        </p:txBody>
      </p:sp>
      <p:sp>
        <p:nvSpPr>
          <p:cNvPr id="23" name="TextBox 22"/>
          <p:cNvSpPr txBox="1"/>
          <p:nvPr/>
        </p:nvSpPr>
        <p:spPr>
          <a:xfrm>
            <a:off x="5146480" y="3131019"/>
            <a:ext cx="1477748" cy="738664"/>
          </a:xfrm>
          <a:prstGeom prst="rect">
            <a:avLst/>
          </a:prstGeom>
          <a:noFill/>
        </p:spPr>
        <p:txBody>
          <a:bodyPr wrap="square" rtlCol="0">
            <a:spAutoFit/>
          </a:bodyPr>
          <a:lstStyle/>
          <a:p>
            <a:pPr algn="ctr"/>
            <a:r>
              <a:rPr lang="en-GB" sz="1400" dirty="0" smtClean="0">
                <a:solidFill>
                  <a:srgbClr val="FF0000"/>
                </a:solidFill>
              </a:rPr>
              <a:t>Similarities between Shiva and Vishnu</a:t>
            </a:r>
            <a:endParaRPr lang="en-GB" sz="1400" dirty="0">
              <a:solidFill>
                <a:srgbClr val="FF0000"/>
              </a:solidFill>
            </a:endParaRPr>
          </a:p>
        </p:txBody>
      </p:sp>
      <p:sp>
        <p:nvSpPr>
          <p:cNvPr id="24" name="TextBox 23"/>
          <p:cNvSpPr txBox="1"/>
          <p:nvPr/>
        </p:nvSpPr>
        <p:spPr>
          <a:xfrm>
            <a:off x="4369138" y="2574772"/>
            <a:ext cx="1144463" cy="646331"/>
          </a:xfrm>
          <a:prstGeom prst="rect">
            <a:avLst/>
          </a:prstGeom>
          <a:noFill/>
        </p:spPr>
        <p:txBody>
          <a:bodyPr wrap="square" rtlCol="0">
            <a:spAutoFit/>
          </a:bodyPr>
          <a:lstStyle/>
          <a:p>
            <a:pPr algn="ctr"/>
            <a:r>
              <a:rPr lang="en-GB" sz="1200" dirty="0" smtClean="0">
                <a:solidFill>
                  <a:srgbClr val="FF0000"/>
                </a:solidFill>
              </a:rPr>
              <a:t>Similarities between all three</a:t>
            </a:r>
            <a:endParaRPr lang="en-GB" sz="1200" dirty="0">
              <a:solidFill>
                <a:srgbClr val="FF0000"/>
              </a:solidFill>
            </a:endParaRPr>
          </a:p>
        </p:txBody>
      </p:sp>
    </p:spTree>
    <p:extLst>
      <p:ext uri="{BB962C8B-B14F-4D97-AF65-F5344CB8AC3E}">
        <p14:creationId xmlns:p14="http://schemas.microsoft.com/office/powerpoint/2010/main" val="2394843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6531" y="188640"/>
            <a:ext cx="842493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GB" sz="2400" dirty="0" smtClean="0"/>
              <a:t>Imagine this picture is going to be displayed in a gallery</a:t>
            </a:r>
            <a:endParaRPr lang="en-GB" sz="2400" dirty="0"/>
          </a:p>
        </p:txBody>
      </p:sp>
      <p:sp>
        <p:nvSpPr>
          <p:cNvPr id="4" name="TextBox 3"/>
          <p:cNvSpPr txBox="1"/>
          <p:nvPr/>
        </p:nvSpPr>
        <p:spPr>
          <a:xfrm>
            <a:off x="173103" y="4766848"/>
            <a:ext cx="8607957"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b="1" dirty="0" smtClean="0"/>
              <a:t>You must come up with:</a:t>
            </a:r>
          </a:p>
          <a:p>
            <a:pPr marL="285750" indent="-285750">
              <a:buFont typeface="Arial" panose="020B0604020202020204" pitchFamily="34" charset="0"/>
              <a:buChar char="•"/>
            </a:pPr>
            <a:r>
              <a:rPr lang="en-GB" sz="2000" dirty="0" smtClean="0"/>
              <a:t>A title for the picture – it needs to help people looking at the picture know what it is all about; it should also be interesting and make people want to look</a:t>
            </a:r>
          </a:p>
          <a:p>
            <a:pPr marL="285750" indent="-285750">
              <a:buFont typeface="Arial" panose="020B0604020202020204" pitchFamily="34" charset="0"/>
              <a:buChar char="•"/>
            </a:pPr>
            <a:r>
              <a:rPr lang="en-GB" sz="2000" dirty="0" smtClean="0"/>
              <a:t>The entry for a gallery catalogue – This should give some information about the work of art and some questions to think about</a:t>
            </a:r>
          </a:p>
        </p:txBody>
      </p:sp>
      <p:pic>
        <p:nvPicPr>
          <p:cNvPr id="6" name="Picture 5"/>
          <p:cNvPicPr>
            <a:picLocks noChangeAspect="1"/>
          </p:cNvPicPr>
          <p:nvPr/>
        </p:nvPicPr>
        <p:blipFill rotWithShape="1">
          <a:blip r:embed="rId2"/>
          <a:srcRect l="38240" t="16401" r="18920" b="8001"/>
          <a:stretch/>
        </p:blipFill>
        <p:spPr>
          <a:xfrm>
            <a:off x="6112936" y="885604"/>
            <a:ext cx="2923559" cy="364594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510" y="794516"/>
            <a:ext cx="5766642" cy="3737033"/>
          </a:xfrm>
          <a:prstGeom prst="rect">
            <a:avLst/>
          </a:prstGeom>
        </p:spPr>
      </p:pic>
    </p:spTree>
    <p:extLst>
      <p:ext uri="{BB962C8B-B14F-4D97-AF65-F5344CB8AC3E}">
        <p14:creationId xmlns:p14="http://schemas.microsoft.com/office/powerpoint/2010/main" val="9464682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440" t="26900" r="3893" b="20601"/>
          <a:stretch/>
        </p:blipFill>
        <p:spPr>
          <a:xfrm>
            <a:off x="107504" y="1412776"/>
            <a:ext cx="8915276" cy="5256584"/>
          </a:xfrm>
          <a:prstGeom prst="rect">
            <a:avLst/>
          </a:prstGeom>
        </p:spPr>
      </p:pic>
      <p:sp>
        <p:nvSpPr>
          <p:cNvPr id="3" name="TextBox 2"/>
          <p:cNvSpPr txBox="1"/>
          <p:nvPr/>
        </p:nvSpPr>
        <p:spPr>
          <a:xfrm>
            <a:off x="251520" y="188640"/>
            <a:ext cx="8784976"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dirty="0" smtClean="0"/>
              <a:t>Create a Snapchat story board of the Tri-Murti</a:t>
            </a:r>
            <a:endParaRPr lang="en-GB" dirty="0"/>
          </a:p>
        </p:txBody>
      </p:sp>
    </p:spTree>
    <p:extLst>
      <p:ext uri="{BB962C8B-B14F-4D97-AF65-F5344CB8AC3E}">
        <p14:creationId xmlns:p14="http://schemas.microsoft.com/office/powerpoint/2010/main" val="2980243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The Trinity in artwork!</a:t>
            </a:r>
            <a:endParaRPr lang="en-GB" dirty="0"/>
          </a:p>
        </p:txBody>
      </p:sp>
      <p:sp>
        <p:nvSpPr>
          <p:cNvPr id="5" name="Subtitle 4"/>
          <p:cNvSpPr>
            <a:spLocks noGrp="1"/>
          </p:cNvSpPr>
          <p:nvPr>
            <p:ph type="subTitle" idx="1"/>
          </p:nvPr>
        </p:nvSpPr>
        <p:spPr/>
        <p:txBody>
          <a:bodyPr/>
          <a:lstStyle/>
          <a:p>
            <a:r>
              <a:rPr lang="en-GB" dirty="0" smtClean="0"/>
              <a:t>Nicki </a:t>
            </a:r>
            <a:r>
              <a:rPr lang="en-GB" dirty="0" err="1" smtClean="0"/>
              <a:t>Bonnell</a:t>
            </a:r>
            <a:endParaRPr lang="en-GB" dirty="0"/>
          </a:p>
        </p:txBody>
      </p:sp>
    </p:spTree>
    <p:extLst>
      <p:ext uri="{BB962C8B-B14F-4D97-AF65-F5344CB8AC3E}">
        <p14:creationId xmlns:p14="http://schemas.microsoft.com/office/powerpoint/2010/main" val="3519894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1560" y="404664"/>
            <a:ext cx="7772400" cy="1780108"/>
          </a:xfrm>
        </p:spPr>
        <p:txBody>
          <a:bodyPr/>
          <a:lstStyle/>
          <a:p>
            <a:pPr algn="l"/>
            <a:r>
              <a:rPr lang="en-GB" dirty="0" smtClean="0"/>
              <a:t>Looking at the concept of God</a:t>
            </a:r>
            <a:endParaRPr lang="en-GB" dirty="0"/>
          </a:p>
        </p:txBody>
      </p:sp>
      <p:sp>
        <p:nvSpPr>
          <p:cNvPr id="5" name="Subtitle 4"/>
          <p:cNvSpPr>
            <a:spLocks noGrp="1"/>
          </p:cNvSpPr>
          <p:nvPr>
            <p:ph type="subTitle" idx="1"/>
          </p:nvPr>
        </p:nvSpPr>
        <p:spPr>
          <a:xfrm>
            <a:off x="1331640" y="2276872"/>
            <a:ext cx="6400800" cy="1473200"/>
          </a:xfrm>
        </p:spPr>
        <p:txBody>
          <a:bodyPr>
            <a:normAutofit lnSpcReduction="10000"/>
          </a:bodyPr>
          <a:lstStyle/>
          <a:p>
            <a:r>
              <a:rPr lang="en-GB" dirty="0" smtClean="0"/>
              <a:t>Katie Freeman</a:t>
            </a:r>
          </a:p>
          <a:p>
            <a:r>
              <a:rPr lang="en-GB" dirty="0" smtClean="0">
                <a:hlinkClick r:id="rId2"/>
              </a:rPr>
              <a:t>Katie.freeman@stmatthewsstcmat.org</a:t>
            </a:r>
            <a:endParaRPr lang="en-GB" dirty="0" smtClean="0"/>
          </a:p>
          <a:p>
            <a:r>
              <a:rPr lang="en-GB" dirty="0" smtClean="0"/>
              <a:t>@KatieKates84  </a:t>
            </a:r>
          </a:p>
          <a:p>
            <a:r>
              <a:rPr lang="en-GB" dirty="0" smtClean="0"/>
              <a:t>St Matthews C of E Primary and Nursery Academy</a:t>
            </a:r>
            <a:endParaRPr lang="en-GB" dirty="0"/>
          </a:p>
        </p:txBody>
      </p:sp>
    </p:spTree>
    <p:extLst>
      <p:ext uri="{BB962C8B-B14F-4D97-AF65-F5344CB8AC3E}">
        <p14:creationId xmlns:p14="http://schemas.microsoft.com/office/powerpoint/2010/main" val="2517911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What did the children think?</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8"/>
            <a:ext cx="3798094" cy="2289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4293096"/>
            <a:ext cx="4456127" cy="24408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776456"/>
            <a:ext cx="4458072" cy="2212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4077072"/>
            <a:ext cx="3366046" cy="2628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62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1000"/>
                                        <p:tgtEl>
                                          <p:spTgt spid="3076"/>
                                        </p:tgtEl>
                                      </p:cBhvr>
                                    </p:animEffect>
                                    <p:anim calcmode="lin" valueType="num">
                                      <p:cBhvr>
                                        <p:cTn id="14" dur="1000" fill="hold"/>
                                        <p:tgtEl>
                                          <p:spTgt spid="3076"/>
                                        </p:tgtEl>
                                        <p:attrNameLst>
                                          <p:attrName>ppt_x</p:attrName>
                                        </p:attrNameLst>
                                      </p:cBhvr>
                                      <p:tavLst>
                                        <p:tav tm="0">
                                          <p:val>
                                            <p:strVal val="#ppt_x"/>
                                          </p:val>
                                        </p:tav>
                                        <p:tav tm="100000">
                                          <p:val>
                                            <p:strVal val="#ppt_x"/>
                                          </p:val>
                                        </p:tav>
                                      </p:tavLst>
                                    </p:anim>
                                    <p:anim calcmode="lin" valueType="num">
                                      <p:cBhvr>
                                        <p:cTn id="15"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077"/>
                                        </p:tgtEl>
                                        <p:attrNameLst>
                                          <p:attrName>style.visibility</p:attrName>
                                        </p:attrNameLst>
                                      </p:cBhvr>
                                      <p:to>
                                        <p:strVal val="visible"/>
                                      </p:to>
                                    </p:set>
                                    <p:animEffect transition="in" filter="barn(inVertical)">
                                      <p:cBhvr>
                                        <p:cTn id="20" dur="500"/>
                                        <p:tgtEl>
                                          <p:spTgt spid="307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075"/>
                                        </p:tgtEl>
                                        <p:attrNameLst>
                                          <p:attrName>style.visibility</p:attrName>
                                        </p:attrNameLst>
                                      </p:cBhvr>
                                      <p:to>
                                        <p:strVal val="visible"/>
                                      </p:to>
                                    </p:set>
                                    <p:animEffect transition="in" filter="wipe(down)">
                                      <p:cBhvr>
                                        <p:cTn id="25"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00138" y="1090613"/>
            <a:ext cx="694372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8856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2" name="Title 1"/>
          <p:cNvSpPr>
            <a:spLocks noGrp="1"/>
          </p:cNvSpPr>
          <p:nvPr>
            <p:ph type="title"/>
          </p:nvPr>
        </p:nvSpPr>
        <p:spPr/>
        <p:txBody>
          <a:bodyPr>
            <a:normAutofit fontScale="90000"/>
          </a:bodyPr>
          <a:lstStyle/>
          <a:p>
            <a:r>
              <a:rPr lang="en-GB" dirty="0" smtClean="0"/>
              <a:t>Who is this?  What do we know about her?</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132856"/>
            <a:ext cx="6289415"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0232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How is it different if we talk to someone?</a:t>
            </a:r>
          </a:p>
          <a:p>
            <a:r>
              <a:rPr lang="en-GB" dirty="0" smtClean="0"/>
              <a:t>How do we find out about people?</a:t>
            </a:r>
          </a:p>
          <a:p>
            <a:r>
              <a:rPr lang="en-GB" dirty="0" smtClean="0"/>
              <a:t>What’s the difference between knowing a friend and knowing a celebrity? </a:t>
            </a:r>
          </a:p>
          <a:p>
            <a:endParaRPr lang="en-GB" dirty="0"/>
          </a:p>
          <a:p>
            <a:r>
              <a:rPr lang="en-GB" dirty="0" smtClean="0">
                <a:hlinkClick r:id="rId2"/>
              </a:rPr>
              <a:t>https://www.youtube.com/watch?v=7vWdhCDeTkU</a:t>
            </a:r>
            <a:r>
              <a:rPr lang="en-GB" dirty="0" smtClean="0"/>
              <a:t> </a:t>
            </a:r>
            <a:endParaRPr lang="en-GB" dirty="0"/>
          </a:p>
        </p:txBody>
      </p:sp>
      <p:sp>
        <p:nvSpPr>
          <p:cNvPr id="2" name="Title 1"/>
          <p:cNvSpPr>
            <a:spLocks noGrp="1"/>
          </p:cNvSpPr>
          <p:nvPr>
            <p:ph type="title"/>
          </p:nvPr>
        </p:nvSpPr>
        <p:spPr/>
        <p:txBody>
          <a:bodyPr>
            <a:noAutofit/>
          </a:bodyPr>
          <a:lstStyle/>
          <a:p>
            <a:r>
              <a:rPr lang="en-GB" sz="3600" dirty="0" smtClean="0"/>
              <a:t>What’s the difference between knowing someone and knowing of someone?</a:t>
            </a:r>
            <a:endParaRPr lang="en-GB" sz="3600" dirty="0"/>
          </a:p>
        </p:txBody>
      </p:sp>
    </p:spTree>
    <p:extLst>
      <p:ext uri="{BB962C8B-B14F-4D97-AF65-F5344CB8AC3E}">
        <p14:creationId xmlns:p14="http://schemas.microsoft.com/office/powerpoint/2010/main" val="8527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2348880"/>
            <a:ext cx="7408333" cy="3450696"/>
          </a:xfrm>
        </p:spPr>
        <p:txBody>
          <a:bodyPr/>
          <a:lstStyle/>
          <a:p>
            <a:r>
              <a:rPr lang="en-GB" dirty="0" smtClean="0"/>
              <a:t>Think of words that best describe your view of God.</a:t>
            </a:r>
          </a:p>
          <a:p>
            <a:r>
              <a:rPr lang="en-GB" dirty="0" smtClean="0"/>
              <a:t>Present the words creatively.</a:t>
            </a:r>
          </a:p>
          <a:p>
            <a:r>
              <a:rPr lang="en-GB" dirty="0" smtClean="0"/>
              <a:t>Now turn to a friend a explain why you have chosen each word.</a:t>
            </a:r>
          </a:p>
          <a:p>
            <a:r>
              <a:rPr lang="en-GB" dirty="0" smtClean="0"/>
              <a:t>Is there anything that you would change?</a:t>
            </a:r>
            <a:endParaRPr lang="en-GB" dirty="0"/>
          </a:p>
        </p:txBody>
      </p:sp>
      <p:sp>
        <p:nvSpPr>
          <p:cNvPr id="3" name="Title 2"/>
          <p:cNvSpPr>
            <a:spLocks noGrp="1"/>
          </p:cNvSpPr>
          <p:nvPr>
            <p:ph type="title"/>
          </p:nvPr>
        </p:nvSpPr>
        <p:spPr/>
        <p:txBody>
          <a:bodyPr/>
          <a:lstStyle/>
          <a:p>
            <a:r>
              <a:rPr lang="en-GB" dirty="0" smtClean="0"/>
              <a:t>Creating </a:t>
            </a:r>
            <a:r>
              <a:rPr lang="en-GB" dirty="0" err="1" smtClean="0"/>
              <a:t>wordles</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78672"/>
            <a:ext cx="3438788" cy="2279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633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8702277"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90926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sp>
        <p:nvSpPr>
          <p:cNvPr id="3" name="Title 2"/>
          <p:cNvSpPr>
            <a:spLocks noGrp="1"/>
          </p:cNvSpPr>
          <p:nvPr>
            <p:ph type="title"/>
          </p:nvPr>
        </p:nvSpPr>
        <p:spPr/>
        <p:txBody>
          <a:bodyPr/>
          <a:lstStyle/>
          <a:p>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64394" y="188640"/>
            <a:ext cx="5286375" cy="458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094" y="2985343"/>
            <a:ext cx="5375906" cy="3872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9490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What do we mean by omnipotent and omnipresent?</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579803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dirty="0"/>
              <a:t>God’s love and ours</a:t>
            </a:r>
            <a:endParaRPr lang="en-GB" b="1" dirty="0"/>
          </a:p>
          <a:p>
            <a:r>
              <a:rPr lang="en-GB" b="1" baseline="30000" dirty="0"/>
              <a:t>7 </a:t>
            </a:r>
            <a:r>
              <a:rPr lang="en-GB" dirty="0"/>
              <a:t>Dear friends, let us love one another, for love comes from God. Everyone who loves has been born of God and knows God. </a:t>
            </a:r>
            <a:r>
              <a:rPr lang="en-GB" b="1" baseline="30000" dirty="0"/>
              <a:t>8 </a:t>
            </a:r>
            <a:r>
              <a:rPr lang="en-GB" dirty="0"/>
              <a:t>Whoever does not love does not know God, because God is love. </a:t>
            </a:r>
            <a:r>
              <a:rPr lang="en-GB" b="1" baseline="30000" dirty="0"/>
              <a:t>9 </a:t>
            </a:r>
            <a:r>
              <a:rPr lang="en-GB" dirty="0"/>
              <a:t>This is how God showed his love among us: he sent his one and only Son into the world that we might live through him. </a:t>
            </a:r>
            <a:r>
              <a:rPr lang="en-GB" b="1" baseline="30000" dirty="0"/>
              <a:t>10 </a:t>
            </a:r>
            <a:r>
              <a:rPr lang="en-GB" dirty="0"/>
              <a:t>This is love: not that we loved God, but that he loved us and sent his Son as an atoning sacrifice for our sins. </a:t>
            </a:r>
            <a:r>
              <a:rPr lang="en-GB" b="1" baseline="30000" dirty="0"/>
              <a:t>11 </a:t>
            </a:r>
            <a:r>
              <a:rPr lang="en-GB" dirty="0"/>
              <a:t>Dear friends, since God so loved us, we also ought to love one another. </a:t>
            </a:r>
            <a:r>
              <a:rPr lang="en-GB" b="1" baseline="30000" dirty="0"/>
              <a:t>12 </a:t>
            </a:r>
            <a:r>
              <a:rPr lang="en-GB" dirty="0"/>
              <a:t>No one has ever seen God; but if we love one another, God lives in us and his love is made complete in us.</a:t>
            </a:r>
          </a:p>
          <a:p>
            <a:r>
              <a:rPr lang="en-GB" b="1" baseline="30000" dirty="0"/>
              <a:t>13 </a:t>
            </a:r>
            <a:r>
              <a:rPr lang="en-GB" dirty="0"/>
              <a:t>This is how we know that we live in him and he in us: he has given us of his Spirit.</a:t>
            </a:r>
          </a:p>
          <a:p>
            <a:pPr marL="0" indent="0">
              <a:buNone/>
            </a:pPr>
            <a:endParaRPr lang="en-GB" dirty="0"/>
          </a:p>
        </p:txBody>
      </p:sp>
      <p:sp>
        <p:nvSpPr>
          <p:cNvPr id="3" name="Title 2"/>
          <p:cNvSpPr>
            <a:spLocks noGrp="1"/>
          </p:cNvSpPr>
          <p:nvPr>
            <p:ph type="title"/>
          </p:nvPr>
        </p:nvSpPr>
        <p:spPr/>
        <p:txBody>
          <a:bodyPr>
            <a:normAutofit fontScale="90000"/>
          </a:bodyPr>
          <a:lstStyle/>
          <a:p>
            <a:r>
              <a:rPr lang="en-GB" u="sng" dirty="0"/>
              <a:t>1 John 4:7-13</a:t>
            </a:r>
            <a:r>
              <a:rPr lang="en-GB" b="1" dirty="0"/>
              <a:t/>
            </a:r>
            <a:br>
              <a:rPr lang="en-GB" b="1" dirty="0"/>
            </a:br>
            <a:endParaRPr lang="en-GB" dirty="0"/>
          </a:p>
        </p:txBody>
      </p:sp>
    </p:spTree>
    <p:extLst>
      <p:ext uri="{BB962C8B-B14F-4D97-AF65-F5344CB8AC3E}">
        <p14:creationId xmlns:p14="http://schemas.microsoft.com/office/powerpoint/2010/main" val="5884503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0" indent="0">
              <a:buNone/>
            </a:pPr>
            <a:r>
              <a:rPr lang="en-GB" dirty="0"/>
              <a:t>Isaiah’s Commission</a:t>
            </a:r>
          </a:p>
          <a:p>
            <a:pPr marL="0" indent="0">
              <a:buNone/>
            </a:pPr>
            <a:r>
              <a:rPr lang="en-GB" b="1" dirty="0"/>
              <a:t>6 </a:t>
            </a:r>
            <a:r>
              <a:rPr lang="en-GB" dirty="0"/>
              <a:t>In the year that King </a:t>
            </a:r>
            <a:r>
              <a:rPr lang="en-GB" dirty="0" err="1"/>
              <a:t>Uzziah</a:t>
            </a:r>
            <a:r>
              <a:rPr lang="en-GB" dirty="0"/>
              <a:t> died, I saw the Lord, high and exalted</a:t>
            </a:r>
            <a:r>
              <a:rPr lang="en-GB" dirty="0" smtClean="0"/>
              <a:t>, seated </a:t>
            </a:r>
            <a:r>
              <a:rPr lang="en-GB" dirty="0"/>
              <a:t>on a throne; and the train of his robe filled the temple. </a:t>
            </a:r>
            <a:r>
              <a:rPr lang="en-GB" b="1" baseline="30000" dirty="0"/>
              <a:t>2 </a:t>
            </a:r>
            <a:r>
              <a:rPr lang="en-GB" dirty="0"/>
              <a:t>Above him were seraphim, each with six wings: With two wings they covered their faces, with two they covered their feet, and with two they were flying. </a:t>
            </a:r>
            <a:r>
              <a:rPr lang="en-GB" b="1" baseline="30000" dirty="0"/>
              <a:t>3 </a:t>
            </a:r>
            <a:r>
              <a:rPr lang="en-GB" dirty="0"/>
              <a:t>And they were calling to one another:</a:t>
            </a:r>
          </a:p>
          <a:p>
            <a:pPr marL="0" indent="0">
              <a:buNone/>
            </a:pPr>
            <a:r>
              <a:rPr lang="en-GB" dirty="0"/>
              <a:t>“Holy, holy, holy is the </a:t>
            </a:r>
            <a:r>
              <a:rPr lang="en-GB" cap="small" dirty="0"/>
              <a:t>Lord</a:t>
            </a:r>
            <a:r>
              <a:rPr lang="en-GB" dirty="0"/>
              <a:t> Almighty;</a:t>
            </a:r>
            <a:br>
              <a:rPr lang="en-GB" dirty="0"/>
            </a:br>
            <a:r>
              <a:rPr lang="en-GB" dirty="0"/>
              <a:t>    the whole earth is full of his glory.”</a:t>
            </a:r>
          </a:p>
          <a:p>
            <a:pPr marL="0" indent="0">
              <a:buNone/>
            </a:pPr>
            <a:r>
              <a:rPr lang="en-GB" b="1" baseline="30000" dirty="0"/>
              <a:t>4 </a:t>
            </a:r>
            <a:r>
              <a:rPr lang="en-GB" dirty="0"/>
              <a:t>At the sound of their voices the doorposts and thresholds shook and the temple was filled with smoke.</a:t>
            </a:r>
          </a:p>
          <a:p>
            <a:pPr marL="0" indent="0">
              <a:buNone/>
            </a:pPr>
            <a:r>
              <a:rPr lang="en-GB" b="1" baseline="30000" dirty="0"/>
              <a:t>5 </a:t>
            </a:r>
            <a:r>
              <a:rPr lang="en-GB" dirty="0"/>
              <a:t>“Woe to me!” I cried. “I am ruined! For I am a man of unclean lips, and I live among a people of unclean lips, and my eyes have seen the </a:t>
            </a:r>
            <a:r>
              <a:rPr lang="en-GB" dirty="0" err="1"/>
              <a:t>King,the</a:t>
            </a:r>
            <a:r>
              <a:rPr lang="en-GB" dirty="0"/>
              <a:t> </a:t>
            </a:r>
            <a:r>
              <a:rPr lang="en-GB" cap="small" dirty="0"/>
              <a:t>Lord</a:t>
            </a:r>
            <a:r>
              <a:rPr lang="en-GB" dirty="0"/>
              <a:t> Almighty.</a:t>
            </a:r>
          </a:p>
          <a:p>
            <a:pPr marL="0" indent="0">
              <a:buNone/>
            </a:pPr>
            <a:endParaRPr lang="en-GB" dirty="0"/>
          </a:p>
        </p:txBody>
      </p:sp>
      <p:sp>
        <p:nvSpPr>
          <p:cNvPr id="3" name="Title 2"/>
          <p:cNvSpPr>
            <a:spLocks noGrp="1"/>
          </p:cNvSpPr>
          <p:nvPr>
            <p:ph type="title"/>
          </p:nvPr>
        </p:nvSpPr>
        <p:spPr/>
        <p:txBody>
          <a:bodyPr>
            <a:normAutofit fontScale="90000"/>
          </a:bodyPr>
          <a:lstStyle/>
          <a:p>
            <a:r>
              <a:rPr lang="en-GB" u="sng" dirty="0"/>
              <a:t>Isaiah 6:1-5</a:t>
            </a:r>
            <a:r>
              <a:rPr lang="en-GB" dirty="0"/>
              <a:t/>
            </a:r>
            <a:br>
              <a:rPr lang="en-GB" dirty="0"/>
            </a:br>
            <a:endParaRPr lang="en-GB" dirty="0"/>
          </a:p>
        </p:txBody>
      </p:sp>
    </p:spTree>
    <p:extLst>
      <p:ext uri="{BB962C8B-B14F-4D97-AF65-F5344CB8AC3E}">
        <p14:creationId xmlns:p14="http://schemas.microsoft.com/office/powerpoint/2010/main" val="34306532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11422" y="1051581"/>
            <a:ext cx="5976665" cy="4250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820780" y="1547808"/>
            <a:ext cx="5926812" cy="4216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85561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GB" dirty="0" smtClean="0"/>
              <a:t>Now edit your </a:t>
            </a:r>
            <a:r>
              <a:rPr lang="en-GB" dirty="0" err="1" smtClean="0"/>
              <a:t>wordles</a:t>
            </a:r>
            <a:r>
              <a:rPr lang="en-GB" dirty="0" smtClean="0"/>
              <a:t> using key words from the text</a:t>
            </a:r>
            <a:endParaRPr lang="en-GB" dirty="0"/>
          </a:p>
        </p:txBody>
      </p:sp>
      <p:sp>
        <p:nvSpPr>
          <p:cNvPr id="4" name="Subtitle 3"/>
          <p:cNvSpPr>
            <a:spLocks noGrp="1"/>
          </p:cNvSpPr>
          <p:nvPr>
            <p:ph type="subTitle" idx="1"/>
          </p:nvPr>
        </p:nvSpPr>
        <p:spPr/>
        <p:txBody>
          <a:bodyPr/>
          <a:lstStyle/>
          <a:p>
            <a:endParaRPr lang="en-GB"/>
          </a:p>
        </p:txBody>
      </p:sp>
      <p:pic>
        <p:nvPicPr>
          <p:cNvPr id="8194" name="Picture 2" descr="C:\Users\Katie.Freeman\AppData\Local\Microsoft\Windows\Temporary Internet Files\Content.IE5\7EH9OQ99\Edit_font_awesome.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3645024"/>
            <a:ext cx="2708920" cy="270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6188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47" y="0"/>
            <a:ext cx="949674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07542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7"/>
            <a:ext cx="9103254" cy="6856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40446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51520" y="404663"/>
            <a:ext cx="8640960" cy="6082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87469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749595" y="-1021404"/>
            <a:ext cx="5760640" cy="8756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8821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r>
              <a:rPr lang="en-GB" dirty="0" smtClean="0"/>
              <a:t>What did this lead to?</a:t>
            </a:r>
            <a:endParaRPr lang="en-GB" dirty="0"/>
          </a:p>
        </p:txBody>
      </p:sp>
      <p:pic>
        <p:nvPicPr>
          <p:cNvPr id="4" name="Picture 2" descr="C:\Users\Katie.Freeman\AppData\Local\Microsoft\Windows\Temporary Internet Files\Content.IE5\XZOJKWUA\redsea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916831"/>
            <a:ext cx="7488832" cy="4346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3256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Miss, you know how God chose Moses to take his people out of Egypt? Did Moses have a choice to go or did God ask him because he knew he’d go so he didn’t get a choice?</a:t>
            </a:r>
            <a:endParaRPr lang="en-GB" dirty="0"/>
          </a:p>
        </p:txBody>
      </p:sp>
      <p:sp>
        <p:nvSpPr>
          <p:cNvPr id="3" name="Title 2"/>
          <p:cNvSpPr>
            <a:spLocks noGrp="1"/>
          </p:cNvSpPr>
          <p:nvPr>
            <p:ph type="title"/>
          </p:nvPr>
        </p:nvSpPr>
        <p:spPr/>
        <p:txBody>
          <a:bodyPr/>
          <a:lstStyle/>
          <a:p>
            <a:r>
              <a:rPr lang="en-GB" dirty="0" smtClean="0"/>
              <a:t>How would you answer this?</a:t>
            </a:r>
            <a:endParaRPr lang="en-GB" dirty="0"/>
          </a:p>
        </p:txBody>
      </p:sp>
    </p:spTree>
    <p:extLst>
      <p:ext uri="{BB962C8B-B14F-4D97-AF65-F5344CB8AC3E}">
        <p14:creationId xmlns:p14="http://schemas.microsoft.com/office/powerpoint/2010/main" val="19788971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Tom, what do you think?</a:t>
            </a:r>
          </a:p>
          <a:p>
            <a:r>
              <a:rPr lang="en-GB" dirty="0" smtClean="0"/>
              <a:t>Tom’s response: ‘Ah Miss, why do you always answer questions with questions’.</a:t>
            </a:r>
          </a:p>
          <a:p>
            <a:r>
              <a:rPr lang="en-GB" dirty="0" smtClean="0"/>
              <a:t>My response: ‘…because I’m an RE teacher’.</a:t>
            </a:r>
          </a:p>
          <a:p>
            <a:r>
              <a:rPr lang="en-GB" dirty="0" smtClean="0"/>
              <a:t>‘Ok so if God is omnipotent and omnipresent then I think that he knew Moses would say yes to leading the people out of </a:t>
            </a:r>
            <a:r>
              <a:rPr lang="en-GB" dirty="0" err="1" smtClean="0"/>
              <a:t>Eygpt</a:t>
            </a:r>
            <a:r>
              <a:rPr lang="en-GB" dirty="0" smtClean="0"/>
              <a:t> but he gave him the choice to do it anyway.  People have to be able to choose and God knows that.’</a:t>
            </a:r>
            <a:endParaRPr lang="en-GB" dirty="0"/>
          </a:p>
        </p:txBody>
      </p:sp>
      <p:sp>
        <p:nvSpPr>
          <p:cNvPr id="3" name="Title 2"/>
          <p:cNvSpPr>
            <a:spLocks noGrp="1"/>
          </p:cNvSpPr>
          <p:nvPr>
            <p:ph type="title"/>
          </p:nvPr>
        </p:nvSpPr>
        <p:spPr/>
        <p:txBody>
          <a:bodyPr/>
          <a:lstStyle/>
          <a:p>
            <a:r>
              <a:rPr lang="en-GB" dirty="0" smtClean="0"/>
              <a:t>How did I answer?</a:t>
            </a:r>
            <a:endParaRPr lang="en-GB" dirty="0"/>
          </a:p>
        </p:txBody>
      </p:sp>
    </p:spTree>
    <p:extLst>
      <p:ext uri="{BB962C8B-B14F-4D97-AF65-F5344CB8AC3E}">
        <p14:creationId xmlns:p14="http://schemas.microsoft.com/office/powerpoint/2010/main" val="368044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11560" y="404664"/>
            <a:ext cx="7772400" cy="1780108"/>
          </a:xfrm>
        </p:spPr>
        <p:txBody>
          <a:bodyPr/>
          <a:lstStyle/>
          <a:p>
            <a:r>
              <a:rPr lang="en-GB" dirty="0" smtClean="0"/>
              <a:t>RE and Arts Weeks</a:t>
            </a:r>
            <a:endParaRPr lang="en-GB" dirty="0"/>
          </a:p>
        </p:txBody>
      </p:sp>
      <p:sp>
        <p:nvSpPr>
          <p:cNvPr id="5" name="Subtitle 4"/>
          <p:cNvSpPr>
            <a:spLocks noGrp="1"/>
          </p:cNvSpPr>
          <p:nvPr>
            <p:ph type="subTitle"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4293096"/>
            <a:ext cx="3321539" cy="2385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825428"/>
            <a:ext cx="3605213" cy="285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343" y="2780928"/>
            <a:ext cx="2881313" cy="2376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9832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Any Questions?</a:t>
            </a:r>
            <a:endParaRPr lang="en-GB" dirty="0"/>
          </a:p>
        </p:txBody>
      </p:sp>
      <p:sp>
        <p:nvSpPr>
          <p:cNvPr id="3" name="Subtitle 2"/>
          <p:cNvSpPr>
            <a:spLocks noGrp="1"/>
          </p:cNvSpPr>
          <p:nvPr>
            <p:ph type="subTitle" idx="1"/>
          </p:nvPr>
        </p:nvSpPr>
        <p:spPr/>
        <p:txBody>
          <a:bodyPr/>
          <a:lstStyle/>
          <a:p>
            <a:endParaRPr lang="en-GB"/>
          </a:p>
        </p:txBody>
      </p:sp>
      <p:pic>
        <p:nvPicPr>
          <p:cNvPr id="1026" name="Picture 2" descr="C:\Users\Katie.Freeman\AppData\Local\Microsoft\Windows\Temporary Internet Files\Content.IE5\XZOJKWUA\Man-With-Question-0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8" y="2852936"/>
            <a:ext cx="4005064" cy="40050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atie.Freeman\AppData\Local\Microsoft\Windows\Temporary Internet Files\Content.IE5\1FMTOBRE\googley-eye-birdie-has-questions[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6084" y="3861048"/>
            <a:ext cx="3420292" cy="2233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2605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956</TotalTime>
  <Words>1700</Words>
  <Application>Microsoft Office PowerPoint</Application>
  <PresentationFormat>On-screen Show (4:3)</PresentationFormat>
  <Paragraphs>183</Paragraphs>
  <Slides>54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54</vt:i4>
      </vt:variant>
    </vt:vector>
  </HeadingPairs>
  <TitlesOfParts>
    <vt:vector size="64" baseType="lpstr">
      <vt:lpstr>ＭＳ Ｐゴシック</vt:lpstr>
      <vt:lpstr>ＭＳ Ｐゴシック</vt:lpstr>
      <vt:lpstr>Arial</vt:lpstr>
      <vt:lpstr>Calibri</vt:lpstr>
      <vt:lpstr>Candara</vt:lpstr>
      <vt:lpstr>Comic Sans MS</vt:lpstr>
      <vt:lpstr>Gill Sans MT</vt:lpstr>
      <vt:lpstr>Kristen ITC</vt:lpstr>
      <vt:lpstr>Symbol</vt:lpstr>
      <vt:lpstr>1_Waveform</vt:lpstr>
      <vt:lpstr>How can we use Art to show depth in RE?</vt:lpstr>
      <vt:lpstr>Why do we choose to use artwork in RE?</vt:lpstr>
      <vt:lpstr>How can art help to show understanding in RE?</vt:lpstr>
      <vt:lpstr>Practical Ideas for the primary classroom</vt:lpstr>
      <vt:lpstr>Secondary focus on Hinduism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Explain Hindu beliefs about the Tri-murti (4)</vt:lpstr>
      <vt:lpstr>Some alternative ideas…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Trinity in artwork!</vt:lpstr>
      <vt:lpstr>Looking at the concept of God</vt:lpstr>
      <vt:lpstr>What did the children think?</vt:lpstr>
      <vt:lpstr>PowerPoint Presentation</vt:lpstr>
      <vt:lpstr>Who is this?  What do we know about her?</vt:lpstr>
      <vt:lpstr>What’s the difference between knowing someone and knowing of someone?</vt:lpstr>
      <vt:lpstr>Creating wordles</vt:lpstr>
      <vt:lpstr>PowerPoint Presentation</vt:lpstr>
      <vt:lpstr>PowerPoint Presentation</vt:lpstr>
      <vt:lpstr>What do we mean by omnipotent and omnipresent?</vt:lpstr>
      <vt:lpstr>1 John 4:7-13 </vt:lpstr>
      <vt:lpstr>Isaiah 6:1-5 </vt:lpstr>
      <vt:lpstr>PowerPoint Presentation</vt:lpstr>
      <vt:lpstr>Now edit your wordles using key words from the text</vt:lpstr>
      <vt:lpstr>PowerPoint Presentation</vt:lpstr>
      <vt:lpstr>PowerPoint Presentation</vt:lpstr>
      <vt:lpstr>PowerPoint Presentation</vt:lpstr>
      <vt:lpstr>PowerPoint Presentation</vt:lpstr>
      <vt:lpstr>What did this lead to?</vt:lpstr>
      <vt:lpstr>How would you answer this?</vt:lpstr>
      <vt:lpstr>How did I answer?</vt:lpstr>
      <vt:lpstr>RE and Arts Weeks</vt:lpstr>
      <vt:lpstr>Any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we use Art to show depth in RE?</dc:title>
  <dc:creator>Katie Freeman</dc:creator>
  <cp:lastModifiedBy>tatiana wilson</cp:lastModifiedBy>
  <cp:revision>7</cp:revision>
  <dcterms:created xsi:type="dcterms:W3CDTF">2018-05-16T20:08:59Z</dcterms:created>
  <dcterms:modified xsi:type="dcterms:W3CDTF">2018-10-12T14:30:55Z</dcterms:modified>
</cp:coreProperties>
</file>