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0" r:id="rId5"/>
    <p:sldId id="261" r:id="rId6"/>
    <p:sldId id="262" r:id="rId7"/>
    <p:sldId id="264" r:id="rId8"/>
    <p:sldId id="265" r:id="rId9"/>
    <p:sldId id="266"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632"/>
  </p:normalViewPr>
  <p:slideViewPr>
    <p:cSldViewPr snapToGrid="0" snapToObjects="1">
      <p:cViewPr varScale="1">
        <p:scale>
          <a:sx n="66" d="100"/>
          <a:sy n="66" d="100"/>
        </p:scale>
        <p:origin x="9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5158DC-B09D-5A44-BE50-4C8AC95FE835}" type="datetimeFigureOut">
              <a:rPr lang="en-GB" smtClean="0"/>
              <a:t>25/09/2018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344487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5158DC-B09D-5A44-BE50-4C8AC95FE835}" type="datetimeFigureOut">
              <a:rPr lang="en-GB" smtClean="0"/>
              <a:t>25/09/2018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1829376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C5158DC-B09D-5A44-BE50-4C8AC95FE835}" type="datetimeFigureOut">
              <a:rPr lang="en-GB" smtClean="0"/>
              <a:t>25/09/2018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328545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5158DC-B09D-5A44-BE50-4C8AC95FE835}" type="datetimeFigureOut">
              <a:rPr lang="en-GB" smtClean="0"/>
              <a:t>25/09/2018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37205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5158DC-B09D-5A44-BE50-4C8AC95FE835}" type="datetimeFigureOut">
              <a:rPr lang="en-GB" smtClean="0"/>
              <a:t>25/09/2018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4202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5158DC-B09D-5A44-BE50-4C8AC95FE835}" type="datetimeFigureOut">
              <a:rPr lang="en-GB" smtClean="0"/>
              <a:t>25/09/2018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63715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158DC-B09D-5A44-BE50-4C8AC95FE835}" type="datetimeFigureOut">
              <a:rPr lang="en-GB" smtClean="0"/>
              <a:t>25/09/2018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1667396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C5158DC-B09D-5A44-BE50-4C8AC95FE835}" type="datetimeFigureOut">
              <a:rPr lang="en-GB" smtClean="0"/>
              <a:t>25/09/2018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4035788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C5158DC-B09D-5A44-BE50-4C8AC95FE835}" type="datetimeFigureOut">
              <a:rPr lang="en-GB" smtClean="0"/>
              <a:t>25/09/2018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144509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5158DC-B09D-5A44-BE50-4C8AC95FE835}" type="datetimeFigureOut">
              <a:rPr lang="en-GB" smtClean="0"/>
              <a:t>25/09/2018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3084074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5158DC-B09D-5A44-BE50-4C8AC95FE835}" type="datetimeFigureOut">
              <a:rPr lang="en-GB" smtClean="0"/>
              <a:t>25/09/2018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495FD-4584-3B4F-A06F-2D8C3A4EDEB2}" type="slidenum">
              <a:rPr lang="en-GB" smtClean="0"/>
              <a:t>‹#›</a:t>
            </a:fld>
            <a:endParaRPr lang="en-GB"/>
          </a:p>
        </p:txBody>
      </p:sp>
    </p:spTree>
    <p:extLst>
      <p:ext uri="{BB962C8B-B14F-4D97-AF65-F5344CB8AC3E}">
        <p14:creationId xmlns:p14="http://schemas.microsoft.com/office/powerpoint/2010/main" val="1251484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158DC-B09D-5A44-BE50-4C8AC95FE835}" type="datetimeFigureOut">
              <a:rPr lang="en-GB" smtClean="0"/>
              <a:t>25/09/2018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495FD-4584-3B4F-A06F-2D8C3A4EDEB2}" type="slidenum">
              <a:rPr lang="en-GB" smtClean="0"/>
              <a:t>‹#›</a:t>
            </a:fld>
            <a:endParaRPr lang="en-GB"/>
          </a:p>
        </p:txBody>
      </p:sp>
    </p:spTree>
    <p:extLst>
      <p:ext uri="{BB962C8B-B14F-4D97-AF65-F5344CB8AC3E}">
        <p14:creationId xmlns:p14="http://schemas.microsoft.com/office/powerpoint/2010/main" val="2776322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E68E5-0915-B84E-9B65-F6BC865A62E5}"/>
              </a:ext>
            </a:extLst>
          </p:cNvPr>
          <p:cNvPicPr>
            <a:picLocks noChangeAspect="1"/>
          </p:cNvPicPr>
          <p:nvPr/>
        </p:nvPicPr>
        <p:blipFill>
          <a:blip r:embed="rId2"/>
          <a:stretch>
            <a:fillRect/>
          </a:stretch>
        </p:blipFill>
        <p:spPr>
          <a:xfrm>
            <a:off x="1427269" y="0"/>
            <a:ext cx="6289461" cy="6858000"/>
          </a:xfrm>
          <a:prstGeom prst="rect">
            <a:avLst/>
          </a:prstGeom>
        </p:spPr>
      </p:pic>
    </p:spTree>
    <p:extLst>
      <p:ext uri="{BB962C8B-B14F-4D97-AF65-F5344CB8AC3E}">
        <p14:creationId xmlns:p14="http://schemas.microsoft.com/office/powerpoint/2010/main" val="1116424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CF6378-27C5-8544-9797-A23282F9C64C}"/>
              </a:ext>
            </a:extLst>
          </p:cNvPr>
          <p:cNvSpPr txBox="1"/>
          <p:nvPr/>
        </p:nvSpPr>
        <p:spPr>
          <a:xfrm>
            <a:off x="425304" y="727630"/>
            <a:ext cx="4954770" cy="5339923"/>
          </a:xfrm>
          <a:prstGeom prst="rect">
            <a:avLst/>
          </a:prstGeom>
          <a:noFill/>
        </p:spPr>
        <p:txBody>
          <a:bodyPr wrap="square" rtlCol="0">
            <a:spAutoFit/>
          </a:bodyPr>
          <a:lstStyle/>
          <a:p>
            <a:pPr marL="457200" indent="-457200">
              <a:spcAft>
                <a:spcPts val="600"/>
              </a:spcAft>
              <a:buFont typeface="Courier New" panose="02070309020205020404" pitchFamily="49" charset="0"/>
              <a:buChar char="o"/>
            </a:pPr>
            <a:r>
              <a:rPr lang="en-US" sz="2800" dirty="0"/>
              <a:t>The Commission on Religious Education (</a:t>
            </a:r>
            <a:r>
              <a:rPr lang="en-US" sz="2800" dirty="0" err="1"/>
              <a:t>CoRE</a:t>
            </a:r>
            <a:r>
              <a:rPr lang="en-US" sz="2800" dirty="0"/>
              <a:t>) has spent the last two years listening to evidence from a wide-range of concerned parties including pupils, teachers, lecturers, advisers, parents and faith and belief communities</a:t>
            </a:r>
          </a:p>
          <a:p>
            <a:pPr marL="457200" indent="-457200">
              <a:spcAft>
                <a:spcPts val="600"/>
              </a:spcAft>
              <a:buFont typeface="Courier New" panose="02070309020205020404" pitchFamily="49" charset="0"/>
              <a:buChar char="o"/>
            </a:pPr>
            <a:r>
              <a:rPr lang="en-US" sz="2800" dirty="0"/>
              <a:t>The Commission received over three thousand submissions</a:t>
            </a:r>
            <a:endParaRPr lang="en-GB" sz="2800" dirty="0"/>
          </a:p>
        </p:txBody>
      </p:sp>
      <p:pic>
        <p:nvPicPr>
          <p:cNvPr id="3" name="Picture 2">
            <a:extLst>
              <a:ext uri="{FF2B5EF4-FFF2-40B4-BE49-F238E27FC236}">
                <a16:creationId xmlns:a16="http://schemas.microsoft.com/office/drawing/2014/main" id="{F092F65D-CBF2-6248-9220-F43F59F63C8D}"/>
              </a:ext>
            </a:extLst>
          </p:cNvPr>
          <p:cNvPicPr>
            <a:picLocks noChangeAspect="1"/>
          </p:cNvPicPr>
          <p:nvPr/>
        </p:nvPicPr>
        <p:blipFill>
          <a:blip r:embed="rId2"/>
          <a:stretch>
            <a:fillRect/>
          </a:stretch>
        </p:blipFill>
        <p:spPr>
          <a:xfrm>
            <a:off x="6159353" y="1105787"/>
            <a:ext cx="2425700" cy="2425700"/>
          </a:xfrm>
          <a:prstGeom prst="rect">
            <a:avLst/>
          </a:prstGeom>
        </p:spPr>
      </p:pic>
      <p:pic>
        <p:nvPicPr>
          <p:cNvPr id="5" name="Picture 4">
            <a:extLst>
              <a:ext uri="{FF2B5EF4-FFF2-40B4-BE49-F238E27FC236}">
                <a16:creationId xmlns:a16="http://schemas.microsoft.com/office/drawing/2014/main" id="{904D6BC0-AFB1-834F-A7DA-280229601B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2247" y="3753292"/>
            <a:ext cx="2893829" cy="1929219"/>
          </a:xfrm>
          <a:prstGeom prst="rect">
            <a:avLst/>
          </a:prstGeom>
        </p:spPr>
      </p:pic>
    </p:spTree>
    <p:extLst>
      <p:ext uri="{BB962C8B-B14F-4D97-AF65-F5344CB8AC3E}">
        <p14:creationId xmlns:p14="http://schemas.microsoft.com/office/powerpoint/2010/main" val="238611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38B68E-876F-DE40-B5BC-1227748302FB}"/>
              </a:ext>
            </a:extLst>
          </p:cNvPr>
          <p:cNvSpPr txBox="1"/>
          <p:nvPr/>
        </p:nvSpPr>
        <p:spPr>
          <a:xfrm>
            <a:off x="241300" y="268177"/>
            <a:ext cx="5321300" cy="6401753"/>
          </a:xfrm>
          <a:prstGeom prst="rect">
            <a:avLst/>
          </a:prstGeom>
          <a:noFill/>
        </p:spPr>
        <p:txBody>
          <a:bodyPr wrap="square" rtlCol="0">
            <a:spAutoFit/>
          </a:bodyPr>
          <a:lstStyle/>
          <a:p>
            <a:r>
              <a:rPr lang="en-US" sz="3200" b="1" dirty="0"/>
              <a:t>Key findings</a:t>
            </a:r>
          </a:p>
          <a:p>
            <a:r>
              <a:rPr lang="en-US" sz="2800" dirty="0"/>
              <a:t>RE needs rejuvenating for three reasons: </a:t>
            </a:r>
          </a:p>
          <a:p>
            <a:pPr marL="457200" indent="-457200">
              <a:buFont typeface="Arial" panose="020B0604020202020204" pitchFamily="34" charset="0"/>
              <a:buChar char="•"/>
            </a:pPr>
            <a:r>
              <a:rPr lang="en-US" sz="2800" dirty="0"/>
              <a:t>Pupils today encounter a growing diversity of religions and beliefs in their locality and in the media</a:t>
            </a:r>
          </a:p>
          <a:p>
            <a:pPr marL="457200" indent="-457200">
              <a:buFont typeface="Arial" panose="020B0604020202020204" pitchFamily="34" charset="0"/>
              <a:buChar char="•"/>
            </a:pPr>
            <a:r>
              <a:rPr lang="en-US" sz="2800" dirty="0"/>
              <a:t>There is a variable quality of RE experienced by pupils across the country</a:t>
            </a:r>
          </a:p>
          <a:p>
            <a:pPr marL="457200" indent="-457200">
              <a:buFont typeface="Arial" panose="020B0604020202020204" pitchFamily="34" charset="0"/>
              <a:buChar char="•"/>
            </a:pPr>
            <a:r>
              <a:rPr lang="en-US" sz="2800" dirty="0"/>
              <a:t>The legal arrangements around RE are no longer working as</a:t>
            </a:r>
            <a:r>
              <a:rPr lang="en-GB" sz="2800" dirty="0"/>
              <a:t> </a:t>
            </a:r>
            <a:r>
              <a:rPr lang="en-US" sz="2800" dirty="0"/>
              <a:t>more schools become academies</a:t>
            </a:r>
            <a:endParaRPr lang="en-GB" dirty="0"/>
          </a:p>
          <a:p>
            <a:endParaRPr lang="en-GB" dirty="0"/>
          </a:p>
        </p:txBody>
      </p:sp>
      <p:pic>
        <p:nvPicPr>
          <p:cNvPr id="3" name="Picture 2">
            <a:extLst>
              <a:ext uri="{FF2B5EF4-FFF2-40B4-BE49-F238E27FC236}">
                <a16:creationId xmlns:a16="http://schemas.microsoft.com/office/drawing/2014/main" id="{7468BA66-5D3B-7345-A436-54C9F52690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30834" y="1556425"/>
            <a:ext cx="3215909" cy="3486555"/>
          </a:xfrm>
          <a:prstGeom prst="rect">
            <a:avLst/>
          </a:prstGeom>
        </p:spPr>
      </p:pic>
    </p:spTree>
    <p:extLst>
      <p:ext uri="{BB962C8B-B14F-4D97-AF65-F5344CB8AC3E}">
        <p14:creationId xmlns:p14="http://schemas.microsoft.com/office/powerpoint/2010/main" val="93559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3D8B43-1DFC-C149-A8D6-69A7621D0623}"/>
              </a:ext>
            </a:extLst>
          </p:cNvPr>
          <p:cNvSpPr txBox="1"/>
          <p:nvPr/>
        </p:nvSpPr>
        <p:spPr>
          <a:xfrm>
            <a:off x="393405" y="925032"/>
            <a:ext cx="5103628" cy="5847755"/>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800" dirty="0"/>
              <a:t>The study of religious and non-religious worldviews is a core component of a rounded academic education</a:t>
            </a:r>
          </a:p>
          <a:p>
            <a:pPr marL="457200" indent="-457200">
              <a:spcAft>
                <a:spcPts val="600"/>
              </a:spcAft>
              <a:buFont typeface="Arial" panose="020B0604020202020204" pitchFamily="34" charset="0"/>
              <a:buChar char="•"/>
            </a:pPr>
            <a:r>
              <a:rPr lang="en-US" sz="2800" dirty="0"/>
              <a:t>Young people today are growing up in a world where there is increasing awareness of the diversity of religious and non-religious worldviews </a:t>
            </a:r>
          </a:p>
          <a:p>
            <a:pPr marL="457200" indent="-457200">
              <a:spcAft>
                <a:spcPts val="600"/>
              </a:spcAft>
              <a:buFont typeface="Arial" panose="020B0604020202020204" pitchFamily="34" charset="0"/>
              <a:buChar char="•"/>
            </a:pPr>
            <a:r>
              <a:rPr lang="en-US" sz="2800" dirty="0"/>
              <a:t>They will need to live and work well with people with very different worldviews from themselves</a:t>
            </a:r>
            <a:endParaRPr lang="en-GB" sz="2800" dirty="0"/>
          </a:p>
        </p:txBody>
      </p:sp>
      <p:pic>
        <p:nvPicPr>
          <p:cNvPr id="3" name="Picture 2">
            <a:extLst>
              <a:ext uri="{FF2B5EF4-FFF2-40B4-BE49-F238E27FC236}">
                <a16:creationId xmlns:a16="http://schemas.microsoft.com/office/drawing/2014/main" id="{C35A7371-E6AD-4D41-9B37-4C74F1B48C9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88029" y="2349795"/>
            <a:ext cx="2722054" cy="2041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99012C4-F918-E647-B512-4F357549644A}"/>
              </a:ext>
            </a:extLst>
          </p:cNvPr>
          <p:cNvSpPr txBox="1"/>
          <p:nvPr/>
        </p:nvSpPr>
        <p:spPr>
          <a:xfrm>
            <a:off x="393405" y="191386"/>
            <a:ext cx="8325293" cy="584775"/>
          </a:xfrm>
          <a:prstGeom prst="rect">
            <a:avLst/>
          </a:prstGeom>
          <a:noFill/>
        </p:spPr>
        <p:txBody>
          <a:bodyPr wrap="square" rtlCol="0">
            <a:spAutoFit/>
          </a:bodyPr>
          <a:lstStyle/>
          <a:p>
            <a:r>
              <a:rPr lang="en-GB" sz="3200" b="1" dirty="0"/>
              <a:t>Re-brand: Religion and Worldviews</a:t>
            </a:r>
          </a:p>
        </p:txBody>
      </p:sp>
    </p:spTree>
    <p:extLst>
      <p:ext uri="{BB962C8B-B14F-4D97-AF65-F5344CB8AC3E}">
        <p14:creationId xmlns:p14="http://schemas.microsoft.com/office/powerpoint/2010/main" val="96578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72B21E-3B63-5845-BC21-B2D89A008AAA}"/>
              </a:ext>
            </a:extLst>
          </p:cNvPr>
          <p:cNvSpPr txBox="1"/>
          <p:nvPr/>
        </p:nvSpPr>
        <p:spPr>
          <a:xfrm>
            <a:off x="754910" y="350874"/>
            <a:ext cx="4720857" cy="6417141"/>
          </a:xfrm>
          <a:prstGeom prst="rect">
            <a:avLst/>
          </a:prstGeom>
          <a:noFill/>
        </p:spPr>
        <p:txBody>
          <a:bodyPr wrap="square" rtlCol="0">
            <a:spAutoFit/>
          </a:bodyPr>
          <a:lstStyle/>
          <a:p>
            <a:r>
              <a:rPr lang="en-US" sz="2800" b="1" dirty="0"/>
              <a:t>Studying worldviews</a:t>
            </a:r>
          </a:p>
          <a:p>
            <a:endParaRPr lang="en-GB" sz="2800" b="1" dirty="0"/>
          </a:p>
          <a:p>
            <a:pPr marL="342900" indent="-342900">
              <a:spcAft>
                <a:spcPts val="600"/>
              </a:spcAft>
              <a:buFont typeface="Wingdings" pitchFamily="2" charset="2"/>
              <a:buChar char="Ø"/>
            </a:pPr>
            <a:r>
              <a:rPr lang="en-US" sz="2400" dirty="0"/>
              <a:t>Everyone has a worldview </a:t>
            </a:r>
          </a:p>
          <a:p>
            <a:pPr marL="342900" indent="-342900">
              <a:spcAft>
                <a:spcPts val="600"/>
              </a:spcAft>
              <a:buFont typeface="Wingdings" pitchFamily="2" charset="2"/>
              <a:buChar char="Ø"/>
            </a:pPr>
            <a:r>
              <a:rPr lang="en-US" sz="2400" dirty="0"/>
              <a:t>This is our way of seeing and making sense of the world</a:t>
            </a:r>
          </a:p>
          <a:p>
            <a:pPr marL="342900" indent="-342900">
              <a:spcAft>
                <a:spcPts val="600"/>
              </a:spcAft>
              <a:buFont typeface="Wingdings" pitchFamily="2" charset="2"/>
              <a:buChar char="Ø"/>
            </a:pPr>
            <a:r>
              <a:rPr lang="en-US" sz="2400" dirty="0"/>
              <a:t>Worldviews give coherence and meaning to our experience and </a:t>
            </a:r>
            <a:r>
              <a:rPr lang="en-US" sz="2400" dirty="0" err="1"/>
              <a:t>behaviour</a:t>
            </a:r>
            <a:endParaRPr lang="en-US" sz="2400" dirty="0"/>
          </a:p>
          <a:p>
            <a:pPr marL="342900" indent="-342900">
              <a:spcAft>
                <a:spcPts val="600"/>
              </a:spcAft>
              <a:buFont typeface="Wingdings" pitchFamily="2" charset="2"/>
              <a:buChar char="Ø"/>
            </a:pPr>
            <a:r>
              <a:rPr lang="en-US" sz="2400" dirty="0"/>
              <a:t>An individual’s worldview may be more or less systematic and more or less consciously held</a:t>
            </a:r>
          </a:p>
          <a:p>
            <a:pPr marL="342900" indent="-342900">
              <a:spcAft>
                <a:spcPts val="600"/>
              </a:spcAft>
              <a:buFont typeface="Wingdings" pitchFamily="2" charset="2"/>
              <a:buChar char="Ø"/>
            </a:pPr>
            <a:r>
              <a:rPr lang="en-US" sz="2400" dirty="0"/>
              <a:t>It may or may not refer to institutional or communal religious or non-religious perspectives</a:t>
            </a:r>
            <a:endParaRPr lang="en-GB" sz="2400" dirty="0"/>
          </a:p>
          <a:p>
            <a:endParaRPr lang="en-GB" dirty="0"/>
          </a:p>
        </p:txBody>
      </p:sp>
      <p:pic>
        <p:nvPicPr>
          <p:cNvPr id="3" name="Picture 2">
            <a:extLst>
              <a:ext uri="{FF2B5EF4-FFF2-40B4-BE49-F238E27FC236}">
                <a16:creationId xmlns:a16="http://schemas.microsoft.com/office/drawing/2014/main" id="{C3E11A9D-B998-5741-9D49-712E76E476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6078182" y="1701507"/>
            <a:ext cx="3192905" cy="2462612"/>
          </a:xfrm>
          <a:prstGeom prst="rect">
            <a:avLst/>
          </a:prstGeom>
        </p:spPr>
      </p:pic>
      <p:sp>
        <p:nvSpPr>
          <p:cNvPr id="4" name="TextBox 3">
            <a:extLst>
              <a:ext uri="{FF2B5EF4-FFF2-40B4-BE49-F238E27FC236}">
                <a16:creationId xmlns:a16="http://schemas.microsoft.com/office/drawing/2014/main" id="{F98C1361-14F8-3D41-96EB-7CD324A16A71}"/>
              </a:ext>
            </a:extLst>
          </p:cNvPr>
          <p:cNvSpPr txBox="1"/>
          <p:nvPr/>
        </p:nvSpPr>
        <p:spPr>
          <a:xfrm>
            <a:off x="6613451" y="4667693"/>
            <a:ext cx="2179675" cy="646331"/>
          </a:xfrm>
          <a:prstGeom prst="rect">
            <a:avLst/>
          </a:prstGeom>
          <a:noFill/>
        </p:spPr>
        <p:txBody>
          <a:bodyPr wrap="square" rtlCol="0">
            <a:spAutoFit/>
          </a:bodyPr>
          <a:lstStyle/>
          <a:p>
            <a:r>
              <a:rPr lang="en-GB" dirty="0" err="1"/>
              <a:t>Mappa</a:t>
            </a:r>
            <a:r>
              <a:rPr lang="en-GB" dirty="0"/>
              <a:t> Mundi</a:t>
            </a:r>
          </a:p>
          <a:p>
            <a:r>
              <a:rPr lang="en-GB" dirty="0"/>
              <a:t>Medieval worldview</a:t>
            </a:r>
          </a:p>
        </p:txBody>
      </p:sp>
    </p:spTree>
    <p:extLst>
      <p:ext uri="{BB962C8B-B14F-4D97-AF65-F5344CB8AC3E}">
        <p14:creationId xmlns:p14="http://schemas.microsoft.com/office/powerpoint/2010/main" val="169045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1053C7-A342-7E4B-92D6-2BC498D652CE}"/>
              </a:ext>
            </a:extLst>
          </p:cNvPr>
          <p:cNvSpPr txBox="1"/>
          <p:nvPr/>
        </p:nvSpPr>
        <p:spPr>
          <a:xfrm>
            <a:off x="3253563" y="871869"/>
            <a:ext cx="5645888" cy="5232202"/>
          </a:xfrm>
          <a:prstGeom prst="rect">
            <a:avLst/>
          </a:prstGeom>
          <a:noFill/>
        </p:spPr>
        <p:txBody>
          <a:bodyPr wrap="square" rtlCol="0">
            <a:spAutoFit/>
          </a:bodyPr>
          <a:lstStyle/>
          <a:p>
            <a:r>
              <a:rPr lang="en-US" sz="3600" b="1" dirty="0"/>
              <a:t>Lived Experience</a:t>
            </a:r>
          </a:p>
          <a:p>
            <a:endParaRPr lang="en-US" sz="2800" dirty="0"/>
          </a:p>
          <a:p>
            <a:r>
              <a:rPr lang="en-US" sz="2800" dirty="0"/>
              <a:t>The shift in language from ‘religion’ to ‘worldview’ signifies the greater attention that needs to be paid to individual lived experience, the complex, plural and diverse nature of worldviews at both institutional and individual levels, and the extension of the subject beyond six major world faiths and humanism.</a:t>
            </a:r>
            <a:endParaRPr lang="en-GB" sz="2800" dirty="0"/>
          </a:p>
          <a:p>
            <a:endParaRPr lang="en-GB" dirty="0"/>
          </a:p>
        </p:txBody>
      </p:sp>
      <p:pic>
        <p:nvPicPr>
          <p:cNvPr id="4" name="Picture 3">
            <a:extLst>
              <a:ext uri="{FF2B5EF4-FFF2-40B4-BE49-F238E27FC236}">
                <a16:creationId xmlns:a16="http://schemas.microsoft.com/office/drawing/2014/main" id="{1CC29DB3-1CD0-8346-8A4B-44FA3E9BA0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11642" y="2054843"/>
            <a:ext cx="3530008" cy="2647506"/>
          </a:xfrm>
          <a:prstGeom prst="rect">
            <a:avLst/>
          </a:prstGeom>
        </p:spPr>
      </p:pic>
    </p:spTree>
    <p:extLst>
      <p:ext uri="{BB962C8B-B14F-4D97-AF65-F5344CB8AC3E}">
        <p14:creationId xmlns:p14="http://schemas.microsoft.com/office/powerpoint/2010/main" val="399601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D5ADA6-8FD7-AD41-BDB3-53833ACD0FEE}"/>
              </a:ext>
            </a:extLst>
          </p:cNvPr>
          <p:cNvSpPr txBox="1"/>
          <p:nvPr/>
        </p:nvSpPr>
        <p:spPr>
          <a:xfrm>
            <a:off x="584793" y="839973"/>
            <a:ext cx="3753292" cy="5139869"/>
          </a:xfrm>
          <a:prstGeom prst="rect">
            <a:avLst/>
          </a:prstGeom>
          <a:noFill/>
        </p:spPr>
        <p:txBody>
          <a:bodyPr wrap="square" rtlCol="0">
            <a:spAutoFit/>
          </a:bodyPr>
          <a:lstStyle/>
          <a:p>
            <a:r>
              <a:rPr lang="en-US" sz="2800" b="1" dirty="0"/>
              <a:t>Recommendations</a:t>
            </a:r>
            <a:endParaRPr lang="en-GB" sz="2800" b="1" dirty="0"/>
          </a:p>
          <a:p>
            <a:endParaRPr lang="en-US" sz="2800" dirty="0"/>
          </a:p>
          <a:p>
            <a:r>
              <a:rPr lang="en-US" sz="2800" dirty="0"/>
              <a:t>The report sets out a National Plan to ensure that all pupils receive their entitlement to an academically rigorous and rich study of religious and non-religious worldviews</a:t>
            </a:r>
            <a:endParaRPr lang="en-GB" sz="2800" dirty="0"/>
          </a:p>
          <a:p>
            <a:endParaRPr lang="en-US" sz="2400" dirty="0"/>
          </a:p>
          <a:p>
            <a:endParaRPr lang="en-GB" sz="2400" dirty="0"/>
          </a:p>
        </p:txBody>
      </p:sp>
      <p:pic>
        <p:nvPicPr>
          <p:cNvPr id="3" name="Picture 2">
            <a:extLst>
              <a:ext uri="{FF2B5EF4-FFF2-40B4-BE49-F238E27FC236}">
                <a16:creationId xmlns:a16="http://schemas.microsoft.com/office/drawing/2014/main" id="{95D85F1B-CEDB-C543-9B21-A18123FC17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28830" y="1690577"/>
            <a:ext cx="4181253" cy="2787502"/>
          </a:xfrm>
          <a:prstGeom prst="rect">
            <a:avLst/>
          </a:prstGeom>
        </p:spPr>
      </p:pic>
    </p:spTree>
    <p:extLst>
      <p:ext uri="{BB962C8B-B14F-4D97-AF65-F5344CB8AC3E}">
        <p14:creationId xmlns:p14="http://schemas.microsoft.com/office/powerpoint/2010/main" val="2471868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B040C4-C206-7F4E-8858-90D5E5113F09}"/>
              </a:ext>
            </a:extLst>
          </p:cNvPr>
          <p:cNvSpPr txBox="1"/>
          <p:nvPr/>
        </p:nvSpPr>
        <p:spPr>
          <a:xfrm>
            <a:off x="318978" y="287079"/>
            <a:ext cx="6549656" cy="6509474"/>
          </a:xfrm>
          <a:prstGeom prst="rect">
            <a:avLst/>
          </a:prstGeom>
          <a:noFill/>
        </p:spPr>
        <p:txBody>
          <a:bodyPr wrap="square" rtlCol="0">
            <a:spAutoFit/>
          </a:bodyPr>
          <a:lstStyle/>
          <a:p>
            <a:pPr>
              <a:spcAft>
                <a:spcPts val="600"/>
              </a:spcAft>
            </a:pPr>
            <a:r>
              <a:rPr lang="en-US" sz="2800" b="1" dirty="0"/>
              <a:t>Recommendations</a:t>
            </a:r>
            <a:endParaRPr lang="en-GB" sz="2800" b="1" dirty="0"/>
          </a:p>
          <a:p>
            <a:pPr>
              <a:spcAft>
                <a:spcPts val="600"/>
              </a:spcAft>
            </a:pPr>
            <a:r>
              <a:rPr lang="en-US" sz="2800" dirty="0"/>
              <a:t>1 The name of the subject should be changed to Religion and Worldviews</a:t>
            </a:r>
            <a:endParaRPr lang="en-GB" sz="2800" dirty="0"/>
          </a:p>
          <a:p>
            <a:pPr>
              <a:spcAft>
                <a:spcPts val="600"/>
              </a:spcAft>
            </a:pPr>
            <a:r>
              <a:rPr lang="en-US" sz="2800" dirty="0"/>
              <a:t>2 The National Entitlement to the study of Religion and Worldviews should become statutory for all publicly funded schools.</a:t>
            </a:r>
            <a:endParaRPr lang="en-GB" sz="2800" dirty="0"/>
          </a:p>
          <a:p>
            <a:pPr>
              <a:spcAft>
                <a:spcPts val="600"/>
              </a:spcAft>
            </a:pPr>
            <a:r>
              <a:rPr lang="en-US" sz="2800" dirty="0"/>
              <a:t>3 Non-statutory </a:t>
            </a:r>
            <a:r>
              <a:rPr lang="en-US" sz="2800" dirty="0" err="1"/>
              <a:t>programmes</a:t>
            </a:r>
            <a:r>
              <a:rPr lang="en-US" sz="2800" dirty="0"/>
              <a:t> of study for each of Key Stages 1–4 should be developed at a national level</a:t>
            </a:r>
            <a:endParaRPr lang="en-GB" sz="2800" dirty="0"/>
          </a:p>
          <a:p>
            <a:pPr>
              <a:spcAft>
                <a:spcPts val="600"/>
              </a:spcAft>
            </a:pPr>
            <a:r>
              <a:rPr lang="en-US" sz="2800" dirty="0"/>
              <a:t>4 SACREs should no longer have the duty to review and create a locally agreed syllabus.</a:t>
            </a:r>
            <a:endParaRPr lang="en-GB" sz="2800" dirty="0"/>
          </a:p>
          <a:p>
            <a:pPr>
              <a:spcAft>
                <a:spcPts val="600"/>
              </a:spcAft>
            </a:pPr>
            <a:r>
              <a:rPr lang="en-US" sz="2800" dirty="0"/>
              <a:t>5 GCSE and A-level specifications should be reviewed in the light of the National Entitlement</a:t>
            </a:r>
            <a:endParaRPr lang="en-GB" sz="2800" dirty="0"/>
          </a:p>
        </p:txBody>
      </p:sp>
      <p:pic>
        <p:nvPicPr>
          <p:cNvPr id="5" name="Picture 4">
            <a:extLst>
              <a:ext uri="{FF2B5EF4-FFF2-40B4-BE49-F238E27FC236}">
                <a16:creationId xmlns:a16="http://schemas.microsoft.com/office/drawing/2014/main" id="{1781D843-D9A2-3843-9017-20CDEEAAA7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58086" y="2025207"/>
            <a:ext cx="2380032" cy="2408570"/>
          </a:xfrm>
          <a:prstGeom prst="rect">
            <a:avLst/>
          </a:prstGeom>
        </p:spPr>
      </p:pic>
    </p:spTree>
    <p:extLst>
      <p:ext uri="{BB962C8B-B14F-4D97-AF65-F5344CB8AC3E}">
        <p14:creationId xmlns:p14="http://schemas.microsoft.com/office/powerpoint/2010/main" val="38461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D27BA6-33CA-D847-9DED-0ECCA2948945}"/>
              </a:ext>
            </a:extLst>
          </p:cNvPr>
          <p:cNvSpPr txBox="1"/>
          <p:nvPr/>
        </p:nvSpPr>
        <p:spPr>
          <a:xfrm>
            <a:off x="318978" y="244549"/>
            <a:ext cx="6145618" cy="6524863"/>
          </a:xfrm>
          <a:prstGeom prst="rect">
            <a:avLst/>
          </a:prstGeom>
          <a:noFill/>
        </p:spPr>
        <p:txBody>
          <a:bodyPr wrap="square" rtlCol="0">
            <a:spAutoFit/>
          </a:bodyPr>
          <a:lstStyle/>
          <a:p>
            <a:pPr>
              <a:spcAft>
                <a:spcPts val="600"/>
              </a:spcAft>
            </a:pPr>
            <a:r>
              <a:rPr lang="en-US" sz="2400" dirty="0"/>
              <a:t>6 Primary ITE should offer a minimum of 12 hours training on Religion and Worldviews</a:t>
            </a:r>
            <a:endParaRPr lang="en-GB" sz="2400" dirty="0"/>
          </a:p>
          <a:p>
            <a:pPr>
              <a:spcAft>
                <a:spcPts val="600"/>
              </a:spcAft>
            </a:pPr>
            <a:r>
              <a:rPr lang="en-US" sz="2400" dirty="0"/>
              <a:t>7 The government should allocate funding for CPD for Religion and Worldviews to support the delivery of the new non-statutory national </a:t>
            </a:r>
            <a:r>
              <a:rPr lang="en-US" sz="2400" dirty="0" err="1"/>
              <a:t>programmes</a:t>
            </a:r>
            <a:r>
              <a:rPr lang="en-US" sz="2400" dirty="0"/>
              <a:t> of study</a:t>
            </a:r>
            <a:endParaRPr lang="en-GB" sz="2400" dirty="0"/>
          </a:p>
          <a:p>
            <a:pPr>
              <a:spcAft>
                <a:spcPts val="600"/>
              </a:spcAft>
            </a:pPr>
            <a:r>
              <a:rPr lang="en-US" sz="2400" dirty="0"/>
              <a:t>8 SACREs should be re-named as Local Advisory Networks for Religion and Worldviews. They will be expected to facilitate the implementation of the National Entitlement to the study of Religion and Worldviews in all schools within the local authority boundaries by providing information about sources of support available, and must connect schools with local faith and belief communities and other groups that support the study of Religion and Worldviews in schools</a:t>
            </a:r>
            <a:endParaRPr lang="en-GB" sz="2400" dirty="0"/>
          </a:p>
        </p:txBody>
      </p:sp>
      <p:pic>
        <p:nvPicPr>
          <p:cNvPr id="4" name="Picture 10">
            <a:extLst>
              <a:ext uri="{FF2B5EF4-FFF2-40B4-BE49-F238E27FC236}">
                <a16:creationId xmlns:a16="http://schemas.microsoft.com/office/drawing/2014/main" id="{39ADDEF6-4DE9-2543-B631-D4182CA469B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6038456" y="2021029"/>
            <a:ext cx="3699036" cy="223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66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0EF648-552E-D643-B820-3A110B18F074}"/>
              </a:ext>
            </a:extLst>
          </p:cNvPr>
          <p:cNvSpPr txBox="1"/>
          <p:nvPr/>
        </p:nvSpPr>
        <p:spPr>
          <a:xfrm>
            <a:off x="265814" y="276447"/>
            <a:ext cx="5124893" cy="6878806"/>
          </a:xfrm>
          <a:prstGeom prst="rect">
            <a:avLst/>
          </a:prstGeom>
          <a:noFill/>
        </p:spPr>
        <p:txBody>
          <a:bodyPr wrap="square" rtlCol="0">
            <a:spAutoFit/>
          </a:bodyPr>
          <a:lstStyle/>
          <a:p>
            <a:pPr>
              <a:spcAft>
                <a:spcPts val="600"/>
              </a:spcAft>
            </a:pPr>
            <a:r>
              <a:rPr lang="en-US" sz="2400" dirty="0"/>
              <a:t>9 </a:t>
            </a:r>
            <a:r>
              <a:rPr lang="en-US" sz="2400" dirty="0" err="1"/>
              <a:t>Ofsted</a:t>
            </a:r>
            <a:r>
              <a:rPr lang="en-US" sz="2400" dirty="0"/>
              <a:t> or Section 48 inspectors must report on whether schools are meeting the National Entitlement</a:t>
            </a:r>
            <a:endParaRPr lang="en-GB" sz="2400" dirty="0"/>
          </a:p>
          <a:p>
            <a:pPr>
              <a:spcAft>
                <a:spcPts val="600"/>
              </a:spcAft>
            </a:pPr>
            <a:r>
              <a:rPr lang="en-US" sz="2400" dirty="0"/>
              <a:t>10 The </a:t>
            </a:r>
            <a:r>
              <a:rPr lang="en-US" sz="2400" dirty="0" err="1"/>
              <a:t>DfE</a:t>
            </a:r>
            <a:r>
              <a:rPr lang="en-US" sz="2400" dirty="0"/>
              <a:t> should consider the impact of school performance measures on the provision and quality of Religion and Worldviews, including the impact of excluding Religious Studies GCSE from the </a:t>
            </a:r>
            <a:r>
              <a:rPr lang="en-US" sz="2400" dirty="0" err="1"/>
              <a:t>Ebacc</a:t>
            </a:r>
            <a:r>
              <a:rPr lang="en-US" sz="2400" dirty="0"/>
              <a:t> and of excluding GCSE Short Courses from school performance measures</a:t>
            </a:r>
            <a:endParaRPr lang="en-GB" sz="2400" dirty="0"/>
          </a:p>
          <a:p>
            <a:pPr>
              <a:spcAft>
                <a:spcPts val="600"/>
              </a:spcAft>
            </a:pPr>
            <a:r>
              <a:rPr lang="en-US" sz="2400" dirty="0"/>
              <a:t>11 The </a:t>
            </a:r>
            <a:r>
              <a:rPr lang="en-US" sz="2400" dirty="0" err="1"/>
              <a:t>DfE</a:t>
            </a:r>
            <a:r>
              <a:rPr lang="en-US" sz="2400" dirty="0"/>
              <a:t> should review the right of withdrawal from Religion and Worldviews and provide legal clarification on whether parents have a right to withdraw selectively from parts of Religion and Worldviews</a:t>
            </a:r>
            <a:endParaRPr lang="en-GB" sz="2400" dirty="0"/>
          </a:p>
          <a:p>
            <a:endParaRPr lang="en-GB" dirty="0"/>
          </a:p>
        </p:txBody>
      </p:sp>
      <p:pic>
        <p:nvPicPr>
          <p:cNvPr id="3" name="Picture 2">
            <a:extLst>
              <a:ext uri="{FF2B5EF4-FFF2-40B4-BE49-F238E27FC236}">
                <a16:creationId xmlns:a16="http://schemas.microsoft.com/office/drawing/2014/main" id="{9B2A646C-78D8-4144-9D88-66FA35FB73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725593" y="1862652"/>
            <a:ext cx="3729038" cy="2796779"/>
          </a:xfrm>
          <a:prstGeom prst="rect">
            <a:avLst/>
          </a:prstGeom>
        </p:spPr>
      </p:pic>
    </p:spTree>
    <p:extLst>
      <p:ext uri="{BB962C8B-B14F-4D97-AF65-F5344CB8AC3E}">
        <p14:creationId xmlns:p14="http://schemas.microsoft.com/office/powerpoint/2010/main" val="259800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215</TotalTime>
  <Words>590</Words>
  <Application>Microsoft Macintosh PowerPoint</Application>
  <PresentationFormat>On-screen Show (4:3)</PresentationFormat>
  <Paragraphs>38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30</cp:revision>
  <dcterms:created xsi:type="dcterms:W3CDTF">2018-09-12T15:55:16Z</dcterms:created>
  <dcterms:modified xsi:type="dcterms:W3CDTF">2018-09-25T12:34:38Z</dcterms:modified>
</cp:coreProperties>
</file>