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76" r:id="rId2"/>
    <p:sldId id="278" r:id="rId3"/>
    <p:sldId id="279" r:id="rId4"/>
    <p:sldId id="268" r:id="rId5"/>
    <p:sldId id="270" r:id="rId6"/>
    <p:sldId id="272" r:id="rId7"/>
    <p:sldId id="269" r:id="rId8"/>
    <p:sldId id="273" r:id="rId9"/>
    <p:sldId id="274" r:id="rId10"/>
    <p:sldId id="275" r:id="rId11"/>
    <p:sldId id="257" r:id="rId12"/>
    <p:sldId id="258" r:id="rId13"/>
    <p:sldId id="277" r:id="rId14"/>
    <p:sldId id="26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3609"/>
  </p:normalViewPr>
  <p:slideViewPr>
    <p:cSldViewPr snapToGrid="0" snapToObjects="1">
      <p:cViewPr varScale="1">
        <p:scale>
          <a:sx n="120" d="100"/>
          <a:sy n="120" d="100"/>
        </p:scale>
        <p:origin x="19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9FFD57-FE5D-7B4B-89F2-4D2B125CE2B6}"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1083980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9FFD57-FE5D-7B4B-89F2-4D2B125CE2B6}"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254690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9FFD57-FE5D-7B4B-89F2-4D2B125CE2B6}"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192470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9FFD57-FE5D-7B4B-89F2-4D2B125CE2B6}"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850407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9FFD57-FE5D-7B4B-89F2-4D2B125CE2B6}" type="datetimeFigureOut">
              <a:rPr lang="en-GB" smtClean="0"/>
              <a:t>12/10/2018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3276511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9FFD57-FE5D-7B4B-89F2-4D2B125CE2B6}" type="datetimeFigureOut">
              <a:rPr lang="en-GB" smtClean="0"/>
              <a:t>12/10/2018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2600695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FFD57-FE5D-7B4B-89F2-4D2B125CE2B6}" type="datetimeFigureOut">
              <a:rPr lang="en-GB" smtClean="0"/>
              <a:t>12/10/2018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133399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9FFD57-FE5D-7B4B-89F2-4D2B125CE2B6}"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2690505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9FFD57-FE5D-7B4B-89F2-4D2B125CE2B6}"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646106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9FFD57-FE5D-7B4B-89F2-4D2B125CE2B6}"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1986351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9FFD57-FE5D-7B4B-89F2-4D2B125CE2B6}"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4B8E458-2D39-324E-A74A-60A7841989B3}" type="slidenum">
              <a:rPr lang="en-GB" smtClean="0"/>
              <a:t>‹#›</a:t>
            </a:fld>
            <a:endParaRPr lang="en-GB"/>
          </a:p>
        </p:txBody>
      </p:sp>
    </p:spTree>
    <p:extLst>
      <p:ext uri="{BB962C8B-B14F-4D97-AF65-F5344CB8AC3E}">
        <p14:creationId xmlns:p14="http://schemas.microsoft.com/office/powerpoint/2010/main" val="87569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9FFD57-FE5D-7B4B-89F2-4D2B125CE2B6}" type="datetimeFigureOut">
              <a:rPr lang="en-GB" smtClean="0"/>
              <a:t>12/10/2018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8E458-2D39-324E-A74A-60A7841989B3}" type="slidenum">
              <a:rPr lang="en-GB" smtClean="0"/>
              <a:t>‹#›</a:t>
            </a:fld>
            <a:endParaRPr lang="en-GB"/>
          </a:p>
        </p:txBody>
      </p:sp>
    </p:spTree>
    <p:extLst>
      <p:ext uri="{BB962C8B-B14F-4D97-AF65-F5344CB8AC3E}">
        <p14:creationId xmlns:p14="http://schemas.microsoft.com/office/powerpoint/2010/main" val="296067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ltlre.org/"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ltlre.or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atre.org.uk/"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C40A5B-39A5-5044-ADDD-09DBE1585881}"/>
              </a:ext>
            </a:extLst>
          </p:cNvPr>
          <p:cNvPicPr>
            <a:picLocks noChangeAspect="1"/>
          </p:cNvPicPr>
          <p:nvPr/>
        </p:nvPicPr>
        <p:blipFill>
          <a:blip r:embed="rId2"/>
          <a:stretch>
            <a:fillRect/>
          </a:stretch>
        </p:blipFill>
        <p:spPr>
          <a:xfrm>
            <a:off x="609600" y="158750"/>
            <a:ext cx="7924800" cy="6540500"/>
          </a:xfrm>
          <a:prstGeom prst="rect">
            <a:avLst/>
          </a:prstGeom>
        </p:spPr>
      </p:pic>
    </p:spTree>
    <p:extLst>
      <p:ext uri="{BB962C8B-B14F-4D97-AF65-F5344CB8AC3E}">
        <p14:creationId xmlns:p14="http://schemas.microsoft.com/office/powerpoint/2010/main" val="1049768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2BAE3E-7D97-3047-A67B-67B5EEF1D346}"/>
              </a:ext>
            </a:extLst>
          </p:cNvPr>
          <p:cNvSpPr txBox="1"/>
          <p:nvPr/>
        </p:nvSpPr>
        <p:spPr>
          <a:xfrm>
            <a:off x="499731" y="2456121"/>
            <a:ext cx="8282763" cy="4385816"/>
          </a:xfrm>
          <a:prstGeom prst="rect">
            <a:avLst/>
          </a:prstGeom>
          <a:noFill/>
        </p:spPr>
        <p:txBody>
          <a:bodyPr wrap="square" rtlCol="0">
            <a:spAutoFit/>
          </a:bodyPr>
          <a:lstStyle/>
          <a:p>
            <a:pPr>
              <a:spcAft>
                <a:spcPts val="600"/>
              </a:spcAft>
            </a:pPr>
            <a:r>
              <a:rPr lang="en-GB" dirty="0"/>
              <a:t>9.00  		Refreshments on arrival</a:t>
            </a:r>
          </a:p>
          <a:p>
            <a:pPr>
              <a:spcAft>
                <a:spcPts val="600"/>
              </a:spcAft>
            </a:pPr>
            <a:r>
              <a:rPr lang="en-GB" dirty="0"/>
              <a:t>9.30-10.30 	Welcome</a:t>
            </a:r>
          </a:p>
          <a:p>
            <a:pPr>
              <a:spcAft>
                <a:spcPts val="600"/>
              </a:spcAft>
            </a:pPr>
            <a:r>
              <a:rPr lang="en-GB" dirty="0"/>
              <a:t>		KEYNOTE address Dr Jim Harris</a:t>
            </a:r>
          </a:p>
          <a:p>
            <a:pPr>
              <a:spcAft>
                <a:spcPts val="600"/>
              </a:spcAft>
            </a:pPr>
            <a:r>
              <a:rPr lang="en-GB" dirty="0"/>
              <a:t>10.30-11.00 	Refreshment break</a:t>
            </a:r>
          </a:p>
          <a:p>
            <a:pPr>
              <a:spcAft>
                <a:spcPts val="600"/>
              </a:spcAft>
            </a:pPr>
            <a:r>
              <a:rPr lang="en-GB" dirty="0"/>
              <a:t>11.00-12.15 	Workshop 1</a:t>
            </a:r>
          </a:p>
          <a:p>
            <a:pPr>
              <a:spcAft>
                <a:spcPts val="600"/>
              </a:spcAft>
            </a:pPr>
            <a:r>
              <a:rPr lang="en-GB" dirty="0"/>
              <a:t>12.15 -12.30 	Hub-bub: Discussion sessions in hub groups, supported by 			members of the steering group</a:t>
            </a:r>
          </a:p>
          <a:p>
            <a:pPr>
              <a:spcAft>
                <a:spcPts val="600"/>
              </a:spcAft>
            </a:pPr>
            <a:r>
              <a:rPr lang="en-GB" dirty="0"/>
              <a:t>12.30 		Lunch</a:t>
            </a:r>
          </a:p>
          <a:p>
            <a:pPr>
              <a:spcAft>
                <a:spcPts val="600"/>
              </a:spcAft>
            </a:pPr>
            <a:r>
              <a:rPr lang="en-GB" dirty="0"/>
              <a:t>1.30-2.45 	Workshop 2</a:t>
            </a:r>
          </a:p>
          <a:p>
            <a:pPr>
              <a:spcAft>
                <a:spcPts val="600"/>
              </a:spcAft>
            </a:pPr>
            <a:r>
              <a:rPr lang="en-GB" dirty="0"/>
              <a:t>2.45-3.15 	Ed Pawson and Corrine </a:t>
            </a:r>
            <a:r>
              <a:rPr lang="en-GB" dirty="0" err="1"/>
              <a:t>Guntrip</a:t>
            </a:r>
            <a:r>
              <a:rPr lang="en-GB" dirty="0"/>
              <a:t> in raconteur role, drawing the threads 		together and feeding back. What are you taking away from the 		conference?</a:t>
            </a:r>
          </a:p>
          <a:p>
            <a:pPr>
              <a:spcAft>
                <a:spcPts val="600"/>
              </a:spcAft>
            </a:pPr>
            <a:r>
              <a:rPr lang="en-GB" dirty="0"/>
              <a:t>3.15 		Evaluations and close </a:t>
            </a:r>
          </a:p>
        </p:txBody>
      </p:sp>
      <p:pic>
        <p:nvPicPr>
          <p:cNvPr id="5" name="Picture 4">
            <a:extLst>
              <a:ext uri="{FF2B5EF4-FFF2-40B4-BE49-F238E27FC236}">
                <a16:creationId xmlns:a16="http://schemas.microsoft.com/office/drawing/2014/main" id="{C4D2BA6A-FEBA-3640-8D6E-4A2838B36E3A}"/>
              </a:ext>
            </a:extLst>
          </p:cNvPr>
          <p:cNvPicPr>
            <a:picLocks noChangeAspect="1"/>
          </p:cNvPicPr>
          <p:nvPr/>
        </p:nvPicPr>
        <p:blipFill>
          <a:blip r:embed="rId2"/>
          <a:stretch>
            <a:fillRect/>
          </a:stretch>
        </p:blipFill>
        <p:spPr>
          <a:xfrm>
            <a:off x="2541180" y="0"/>
            <a:ext cx="5207651" cy="2456121"/>
          </a:xfrm>
          <a:prstGeom prst="rect">
            <a:avLst/>
          </a:prstGeom>
        </p:spPr>
      </p:pic>
    </p:spTree>
    <p:extLst>
      <p:ext uri="{BB962C8B-B14F-4D97-AF65-F5344CB8AC3E}">
        <p14:creationId xmlns:p14="http://schemas.microsoft.com/office/powerpoint/2010/main" val="963464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41B919-C8A0-FC44-BADE-FE7B2F9C6EF0}"/>
              </a:ext>
            </a:extLst>
          </p:cNvPr>
          <p:cNvPicPr>
            <a:picLocks noChangeAspect="1"/>
          </p:cNvPicPr>
          <p:nvPr/>
        </p:nvPicPr>
        <p:blipFill>
          <a:blip r:embed="rId2"/>
          <a:stretch>
            <a:fillRect/>
          </a:stretch>
        </p:blipFill>
        <p:spPr>
          <a:xfrm>
            <a:off x="2594344" y="212652"/>
            <a:ext cx="4177266" cy="5569688"/>
          </a:xfrm>
          <a:prstGeom prst="rect">
            <a:avLst/>
          </a:prstGeom>
        </p:spPr>
      </p:pic>
      <p:sp>
        <p:nvSpPr>
          <p:cNvPr id="3" name="TextBox 2">
            <a:extLst>
              <a:ext uri="{FF2B5EF4-FFF2-40B4-BE49-F238E27FC236}">
                <a16:creationId xmlns:a16="http://schemas.microsoft.com/office/drawing/2014/main" id="{742E344B-CD1F-2642-9875-CCDA4C81370A}"/>
              </a:ext>
            </a:extLst>
          </p:cNvPr>
          <p:cNvSpPr txBox="1"/>
          <p:nvPr/>
        </p:nvSpPr>
        <p:spPr>
          <a:xfrm>
            <a:off x="850605" y="5901070"/>
            <a:ext cx="7846828" cy="523220"/>
          </a:xfrm>
          <a:prstGeom prst="rect">
            <a:avLst/>
          </a:prstGeom>
          <a:noFill/>
        </p:spPr>
        <p:txBody>
          <a:bodyPr wrap="square" rtlCol="0">
            <a:spAutoFit/>
          </a:bodyPr>
          <a:lstStyle/>
          <a:p>
            <a:r>
              <a:rPr lang="en-GB" sz="2800" dirty="0"/>
              <a:t>Dame Alison Peacock, Chartered College of Teaching</a:t>
            </a:r>
          </a:p>
        </p:txBody>
      </p:sp>
    </p:spTree>
    <p:extLst>
      <p:ext uri="{BB962C8B-B14F-4D97-AF65-F5344CB8AC3E}">
        <p14:creationId xmlns:p14="http://schemas.microsoft.com/office/powerpoint/2010/main" val="2206208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3C553-145B-0844-A29E-5A60CAE5D23B}"/>
              </a:ext>
            </a:extLst>
          </p:cNvPr>
          <p:cNvSpPr txBox="1"/>
          <p:nvPr/>
        </p:nvSpPr>
        <p:spPr>
          <a:xfrm>
            <a:off x="950370" y="768485"/>
            <a:ext cx="6459165" cy="5078313"/>
          </a:xfrm>
          <a:prstGeom prst="rect">
            <a:avLst/>
          </a:prstGeom>
          <a:noFill/>
        </p:spPr>
        <p:txBody>
          <a:bodyPr wrap="square" rtlCol="0">
            <a:spAutoFit/>
          </a:bodyPr>
          <a:lstStyle/>
          <a:p>
            <a:pPr algn="ctr"/>
            <a:r>
              <a:rPr lang="en-GB" sz="3600" dirty="0"/>
              <a:t>RE Updates</a:t>
            </a:r>
          </a:p>
          <a:p>
            <a:pPr algn="ctr"/>
            <a:endParaRPr lang="en-GB" sz="3600" dirty="0"/>
          </a:p>
          <a:p>
            <a:pPr algn="ctr"/>
            <a:r>
              <a:rPr lang="en-GB" sz="3600" dirty="0"/>
              <a:t>Keep in touch</a:t>
            </a:r>
          </a:p>
          <a:p>
            <a:pPr algn="ctr"/>
            <a:endParaRPr lang="en-GB" sz="3600" dirty="0"/>
          </a:p>
          <a:p>
            <a:pPr algn="ctr"/>
            <a:r>
              <a:rPr lang="en-GB" sz="3600" dirty="0"/>
              <a:t>Website: </a:t>
            </a:r>
            <a:r>
              <a:rPr lang="en-GB" sz="3600" dirty="0">
                <a:hlinkClick r:id="rId2"/>
              </a:rPr>
              <a:t>https://www.ltlre.org</a:t>
            </a:r>
            <a:endParaRPr lang="en-GB" sz="3600" dirty="0"/>
          </a:p>
          <a:p>
            <a:pPr algn="ctr"/>
            <a:r>
              <a:rPr lang="en-GB" sz="3600" dirty="0"/>
              <a:t>Facebook: LTLRE South West</a:t>
            </a:r>
          </a:p>
          <a:p>
            <a:pPr algn="ctr"/>
            <a:r>
              <a:rPr lang="en-GB" sz="3600" dirty="0"/>
              <a:t>Twitter: @</a:t>
            </a:r>
            <a:r>
              <a:rPr lang="en-GB" sz="3600" dirty="0" err="1"/>
              <a:t>ltlre</a:t>
            </a:r>
            <a:endParaRPr lang="en-GB" sz="3600" dirty="0"/>
          </a:p>
          <a:p>
            <a:pPr algn="ctr"/>
            <a:r>
              <a:rPr lang="en-GB" sz="3600" dirty="0"/>
              <a:t>#ltlre2018</a:t>
            </a:r>
          </a:p>
          <a:p>
            <a:pPr algn="ctr"/>
            <a:endParaRPr lang="en-GB" sz="3600" dirty="0"/>
          </a:p>
        </p:txBody>
      </p:sp>
    </p:spTree>
    <p:extLst>
      <p:ext uri="{BB962C8B-B14F-4D97-AF65-F5344CB8AC3E}">
        <p14:creationId xmlns:p14="http://schemas.microsoft.com/office/powerpoint/2010/main" val="318946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CB9E5C-76C7-1944-AA16-427E7AF1C4BA}"/>
              </a:ext>
            </a:extLst>
          </p:cNvPr>
          <p:cNvSpPr txBox="1"/>
          <p:nvPr/>
        </p:nvSpPr>
        <p:spPr>
          <a:xfrm>
            <a:off x="340242" y="191386"/>
            <a:ext cx="8250865" cy="861774"/>
          </a:xfrm>
          <a:prstGeom prst="rect">
            <a:avLst/>
          </a:prstGeom>
          <a:noFill/>
        </p:spPr>
        <p:txBody>
          <a:bodyPr wrap="square" rtlCol="0">
            <a:spAutoFit/>
          </a:bodyPr>
          <a:lstStyle/>
          <a:p>
            <a:r>
              <a:rPr lang="en-GB" sz="3200" dirty="0"/>
              <a:t>LTLRE website </a:t>
            </a:r>
            <a:r>
              <a:rPr lang="en-GB" sz="3200" dirty="0">
                <a:hlinkClick r:id="rId2"/>
              </a:rPr>
              <a:t>https://www.ltlre.org</a:t>
            </a:r>
            <a:endParaRPr lang="en-GB" sz="3200" dirty="0"/>
          </a:p>
          <a:p>
            <a:r>
              <a:rPr lang="en-GB" dirty="0"/>
              <a:t> </a:t>
            </a:r>
          </a:p>
        </p:txBody>
      </p:sp>
      <p:pic>
        <p:nvPicPr>
          <p:cNvPr id="7" name="Picture 6">
            <a:extLst>
              <a:ext uri="{FF2B5EF4-FFF2-40B4-BE49-F238E27FC236}">
                <a16:creationId xmlns:a16="http://schemas.microsoft.com/office/drawing/2014/main" id="{C1B856B9-5F07-F54E-96BE-6C52CA2BF00B}"/>
              </a:ext>
            </a:extLst>
          </p:cNvPr>
          <p:cNvPicPr>
            <a:picLocks noChangeAspect="1"/>
          </p:cNvPicPr>
          <p:nvPr/>
        </p:nvPicPr>
        <p:blipFill>
          <a:blip r:embed="rId3"/>
          <a:stretch>
            <a:fillRect/>
          </a:stretch>
        </p:blipFill>
        <p:spPr>
          <a:xfrm>
            <a:off x="0" y="1053160"/>
            <a:ext cx="9144000" cy="5654735"/>
          </a:xfrm>
          <a:prstGeom prst="rect">
            <a:avLst/>
          </a:prstGeom>
        </p:spPr>
      </p:pic>
    </p:spTree>
    <p:extLst>
      <p:ext uri="{BB962C8B-B14F-4D97-AF65-F5344CB8AC3E}">
        <p14:creationId xmlns:p14="http://schemas.microsoft.com/office/powerpoint/2010/main" val="3473007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683D63-670D-CE46-A091-C3D1394DBEB6}"/>
              </a:ext>
            </a:extLst>
          </p:cNvPr>
          <p:cNvPicPr>
            <a:picLocks noChangeAspect="1"/>
          </p:cNvPicPr>
          <p:nvPr/>
        </p:nvPicPr>
        <p:blipFill>
          <a:blip r:embed="rId2"/>
          <a:stretch>
            <a:fillRect/>
          </a:stretch>
        </p:blipFill>
        <p:spPr>
          <a:xfrm>
            <a:off x="0" y="1545905"/>
            <a:ext cx="9144000" cy="3766190"/>
          </a:xfrm>
          <a:prstGeom prst="rect">
            <a:avLst/>
          </a:prstGeom>
        </p:spPr>
      </p:pic>
      <p:sp>
        <p:nvSpPr>
          <p:cNvPr id="2" name="TextBox 1">
            <a:extLst>
              <a:ext uri="{FF2B5EF4-FFF2-40B4-BE49-F238E27FC236}">
                <a16:creationId xmlns:a16="http://schemas.microsoft.com/office/drawing/2014/main" id="{CC9BA5D8-8DAC-CF40-B9F2-1EE82A459A53}"/>
              </a:ext>
            </a:extLst>
          </p:cNvPr>
          <p:cNvSpPr txBox="1"/>
          <p:nvPr/>
        </p:nvSpPr>
        <p:spPr>
          <a:xfrm>
            <a:off x="818707" y="382772"/>
            <a:ext cx="7506586" cy="584775"/>
          </a:xfrm>
          <a:prstGeom prst="rect">
            <a:avLst/>
          </a:prstGeom>
          <a:noFill/>
        </p:spPr>
        <p:txBody>
          <a:bodyPr wrap="square" rtlCol="0">
            <a:spAutoFit/>
          </a:bodyPr>
          <a:lstStyle/>
          <a:p>
            <a:pPr algn="ctr"/>
            <a:r>
              <a:rPr lang="en-GB" sz="3200" b="1" dirty="0"/>
              <a:t>LTLRE on Facebook</a:t>
            </a:r>
          </a:p>
        </p:txBody>
      </p:sp>
    </p:spTree>
    <p:extLst>
      <p:ext uri="{BB962C8B-B14F-4D97-AF65-F5344CB8AC3E}">
        <p14:creationId xmlns:p14="http://schemas.microsoft.com/office/powerpoint/2010/main" val="310169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030908-D6EF-7541-8149-61CDAE3C02D6}"/>
              </a:ext>
            </a:extLst>
          </p:cNvPr>
          <p:cNvSpPr txBox="1"/>
          <p:nvPr/>
        </p:nvSpPr>
        <p:spPr>
          <a:xfrm>
            <a:off x="876058" y="77651"/>
            <a:ext cx="7800109" cy="1384995"/>
          </a:xfrm>
          <a:prstGeom prst="rect">
            <a:avLst/>
          </a:prstGeom>
          <a:noFill/>
        </p:spPr>
        <p:txBody>
          <a:bodyPr wrap="square" rtlCol="0">
            <a:spAutoFit/>
          </a:bodyPr>
          <a:lstStyle/>
          <a:p>
            <a:r>
              <a:rPr lang="en-GB" sz="2800" dirty="0"/>
              <a:t>NATRE (National Association of Teachers of RE) </a:t>
            </a:r>
          </a:p>
          <a:p>
            <a:r>
              <a:rPr lang="en-GB" sz="2800" dirty="0">
                <a:hlinkClick r:id="rId2"/>
              </a:rPr>
              <a:t>https://www.natre.org.uk</a:t>
            </a:r>
            <a:endParaRPr lang="en-GB" sz="2800" dirty="0"/>
          </a:p>
          <a:p>
            <a:endParaRPr lang="en-GB" sz="2800" dirty="0"/>
          </a:p>
        </p:txBody>
      </p:sp>
      <p:pic>
        <p:nvPicPr>
          <p:cNvPr id="6" name="Picture 5">
            <a:extLst>
              <a:ext uri="{FF2B5EF4-FFF2-40B4-BE49-F238E27FC236}">
                <a16:creationId xmlns:a16="http://schemas.microsoft.com/office/drawing/2014/main" id="{0C926D71-FB50-4945-8E10-1159F6BEE645}"/>
              </a:ext>
            </a:extLst>
          </p:cNvPr>
          <p:cNvPicPr>
            <a:picLocks noChangeAspect="1"/>
          </p:cNvPicPr>
          <p:nvPr/>
        </p:nvPicPr>
        <p:blipFill>
          <a:blip r:embed="rId3"/>
          <a:stretch>
            <a:fillRect/>
          </a:stretch>
        </p:blipFill>
        <p:spPr>
          <a:xfrm>
            <a:off x="616688" y="1117325"/>
            <a:ext cx="7666075" cy="5740675"/>
          </a:xfrm>
          <a:prstGeom prst="rect">
            <a:avLst/>
          </a:prstGeom>
        </p:spPr>
      </p:pic>
    </p:spTree>
    <p:extLst>
      <p:ext uri="{BB962C8B-B14F-4D97-AF65-F5344CB8AC3E}">
        <p14:creationId xmlns:p14="http://schemas.microsoft.com/office/powerpoint/2010/main" val="3260232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319D61-CDB2-614F-9766-2875A4015139}"/>
              </a:ext>
            </a:extLst>
          </p:cNvPr>
          <p:cNvPicPr>
            <a:picLocks noChangeAspect="1"/>
          </p:cNvPicPr>
          <p:nvPr/>
        </p:nvPicPr>
        <p:blipFill>
          <a:blip r:embed="rId2"/>
          <a:stretch>
            <a:fillRect/>
          </a:stretch>
        </p:blipFill>
        <p:spPr>
          <a:xfrm>
            <a:off x="85061" y="180753"/>
            <a:ext cx="5647760" cy="3544642"/>
          </a:xfrm>
          <a:prstGeom prst="rect">
            <a:avLst/>
          </a:prstGeom>
        </p:spPr>
      </p:pic>
      <p:pic>
        <p:nvPicPr>
          <p:cNvPr id="6" name="Picture 5">
            <a:extLst>
              <a:ext uri="{FF2B5EF4-FFF2-40B4-BE49-F238E27FC236}">
                <a16:creationId xmlns:a16="http://schemas.microsoft.com/office/drawing/2014/main" id="{5F338BB4-4177-4543-801F-1C7BD940DC84}"/>
              </a:ext>
            </a:extLst>
          </p:cNvPr>
          <p:cNvPicPr>
            <a:picLocks noChangeAspect="1"/>
          </p:cNvPicPr>
          <p:nvPr/>
        </p:nvPicPr>
        <p:blipFill>
          <a:blip r:embed="rId3"/>
          <a:stretch>
            <a:fillRect/>
          </a:stretch>
        </p:blipFill>
        <p:spPr>
          <a:xfrm>
            <a:off x="1084521" y="4686299"/>
            <a:ext cx="7388004" cy="1896762"/>
          </a:xfrm>
          <a:prstGeom prst="rect">
            <a:avLst/>
          </a:prstGeom>
        </p:spPr>
      </p:pic>
      <p:pic>
        <p:nvPicPr>
          <p:cNvPr id="9" name="Picture 8">
            <a:extLst>
              <a:ext uri="{FF2B5EF4-FFF2-40B4-BE49-F238E27FC236}">
                <a16:creationId xmlns:a16="http://schemas.microsoft.com/office/drawing/2014/main" id="{A5DB422E-1EB8-BD4A-A0C1-A9E9C24290AA}"/>
              </a:ext>
            </a:extLst>
          </p:cNvPr>
          <p:cNvPicPr>
            <a:picLocks noChangeAspect="1"/>
          </p:cNvPicPr>
          <p:nvPr/>
        </p:nvPicPr>
        <p:blipFill>
          <a:blip r:embed="rId4"/>
          <a:stretch>
            <a:fillRect/>
          </a:stretch>
        </p:blipFill>
        <p:spPr>
          <a:xfrm>
            <a:off x="5904171" y="978639"/>
            <a:ext cx="3162300" cy="2476500"/>
          </a:xfrm>
          <a:prstGeom prst="rect">
            <a:avLst/>
          </a:prstGeom>
        </p:spPr>
      </p:pic>
    </p:spTree>
    <p:extLst>
      <p:ext uri="{BB962C8B-B14F-4D97-AF65-F5344CB8AC3E}">
        <p14:creationId xmlns:p14="http://schemas.microsoft.com/office/powerpoint/2010/main" val="21155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AFA4BA-AF7E-B846-940F-AE364A93E0A2}"/>
              </a:ext>
            </a:extLst>
          </p:cNvPr>
          <p:cNvPicPr>
            <a:picLocks noChangeAspect="1"/>
          </p:cNvPicPr>
          <p:nvPr/>
        </p:nvPicPr>
        <p:blipFill>
          <a:blip r:embed="rId2"/>
          <a:stretch>
            <a:fillRect/>
          </a:stretch>
        </p:blipFill>
        <p:spPr>
          <a:xfrm>
            <a:off x="0" y="566085"/>
            <a:ext cx="9144000" cy="5725829"/>
          </a:xfrm>
          <a:prstGeom prst="rect">
            <a:avLst/>
          </a:prstGeom>
        </p:spPr>
      </p:pic>
    </p:spTree>
    <p:extLst>
      <p:ext uri="{BB962C8B-B14F-4D97-AF65-F5344CB8AC3E}">
        <p14:creationId xmlns:p14="http://schemas.microsoft.com/office/powerpoint/2010/main" val="3944908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82674F-D6D0-E540-B45E-B71D6BF8358B}"/>
              </a:ext>
            </a:extLst>
          </p:cNvPr>
          <p:cNvPicPr>
            <a:picLocks noChangeAspect="1"/>
          </p:cNvPicPr>
          <p:nvPr/>
        </p:nvPicPr>
        <p:blipFill>
          <a:blip r:embed="rId2"/>
          <a:stretch>
            <a:fillRect/>
          </a:stretch>
        </p:blipFill>
        <p:spPr>
          <a:xfrm>
            <a:off x="0" y="1223293"/>
            <a:ext cx="9144000" cy="4411413"/>
          </a:xfrm>
          <a:prstGeom prst="rect">
            <a:avLst/>
          </a:prstGeom>
        </p:spPr>
      </p:pic>
      <p:sp>
        <p:nvSpPr>
          <p:cNvPr id="4" name="TextBox 3">
            <a:extLst>
              <a:ext uri="{FF2B5EF4-FFF2-40B4-BE49-F238E27FC236}">
                <a16:creationId xmlns:a16="http://schemas.microsoft.com/office/drawing/2014/main" id="{197FBD7B-0E5F-CD4C-992D-90D75DE0DF69}"/>
              </a:ext>
            </a:extLst>
          </p:cNvPr>
          <p:cNvSpPr txBox="1"/>
          <p:nvPr/>
        </p:nvSpPr>
        <p:spPr>
          <a:xfrm>
            <a:off x="318977" y="170121"/>
            <a:ext cx="8304028" cy="584775"/>
          </a:xfrm>
          <a:prstGeom prst="rect">
            <a:avLst/>
          </a:prstGeom>
          <a:noFill/>
        </p:spPr>
        <p:txBody>
          <a:bodyPr wrap="square" rtlCol="0">
            <a:spAutoFit/>
          </a:bodyPr>
          <a:lstStyle/>
          <a:p>
            <a:r>
              <a:rPr lang="en-GB" sz="3200" dirty="0"/>
              <a:t>REQM Award Holders</a:t>
            </a:r>
          </a:p>
        </p:txBody>
      </p:sp>
    </p:spTree>
    <p:extLst>
      <p:ext uri="{BB962C8B-B14F-4D97-AF65-F5344CB8AC3E}">
        <p14:creationId xmlns:p14="http://schemas.microsoft.com/office/powerpoint/2010/main" val="2231421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BE68E5-0915-B84E-9B65-F6BC865A62E5}"/>
              </a:ext>
            </a:extLst>
          </p:cNvPr>
          <p:cNvPicPr>
            <a:picLocks noChangeAspect="1"/>
          </p:cNvPicPr>
          <p:nvPr/>
        </p:nvPicPr>
        <p:blipFill>
          <a:blip r:embed="rId2"/>
          <a:stretch>
            <a:fillRect/>
          </a:stretch>
        </p:blipFill>
        <p:spPr>
          <a:xfrm>
            <a:off x="1427269" y="0"/>
            <a:ext cx="6289461" cy="6858000"/>
          </a:xfrm>
          <a:prstGeom prst="rect">
            <a:avLst/>
          </a:prstGeom>
        </p:spPr>
      </p:pic>
    </p:spTree>
    <p:extLst>
      <p:ext uri="{BB962C8B-B14F-4D97-AF65-F5344CB8AC3E}">
        <p14:creationId xmlns:p14="http://schemas.microsoft.com/office/powerpoint/2010/main" val="3475369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CF6378-27C5-8544-9797-A23282F9C64C}"/>
              </a:ext>
            </a:extLst>
          </p:cNvPr>
          <p:cNvSpPr txBox="1"/>
          <p:nvPr/>
        </p:nvSpPr>
        <p:spPr>
          <a:xfrm>
            <a:off x="425304" y="727630"/>
            <a:ext cx="4954770" cy="5339923"/>
          </a:xfrm>
          <a:prstGeom prst="rect">
            <a:avLst/>
          </a:prstGeom>
          <a:noFill/>
        </p:spPr>
        <p:txBody>
          <a:bodyPr wrap="square" rtlCol="0">
            <a:spAutoFit/>
          </a:bodyPr>
          <a:lstStyle/>
          <a:p>
            <a:pPr marL="457200" indent="-457200">
              <a:spcAft>
                <a:spcPts val="600"/>
              </a:spcAft>
              <a:buFont typeface="Courier New" panose="02070309020205020404" pitchFamily="49" charset="0"/>
              <a:buChar char="o"/>
            </a:pPr>
            <a:r>
              <a:rPr lang="en-US" sz="2800" dirty="0"/>
              <a:t>The Commission on Religious Education (</a:t>
            </a:r>
            <a:r>
              <a:rPr lang="en-US" sz="2800" dirty="0" err="1"/>
              <a:t>CoRE</a:t>
            </a:r>
            <a:r>
              <a:rPr lang="en-US" sz="2800" dirty="0"/>
              <a:t>) has spent the last two years listening to evidence from a wide-range of concerned parties including pupils, teachers, lecturers, advisers, parents and faith and belief communities</a:t>
            </a:r>
          </a:p>
          <a:p>
            <a:pPr marL="457200" indent="-457200">
              <a:spcAft>
                <a:spcPts val="600"/>
              </a:spcAft>
              <a:buFont typeface="Courier New" panose="02070309020205020404" pitchFamily="49" charset="0"/>
              <a:buChar char="o"/>
            </a:pPr>
            <a:r>
              <a:rPr lang="en-US" sz="2800" dirty="0"/>
              <a:t>The Commission received over three thousand submissions</a:t>
            </a:r>
            <a:endParaRPr lang="en-GB" sz="2800" dirty="0"/>
          </a:p>
        </p:txBody>
      </p:sp>
      <p:pic>
        <p:nvPicPr>
          <p:cNvPr id="3" name="Picture 2">
            <a:extLst>
              <a:ext uri="{FF2B5EF4-FFF2-40B4-BE49-F238E27FC236}">
                <a16:creationId xmlns:a16="http://schemas.microsoft.com/office/drawing/2014/main" id="{F092F65D-CBF2-6248-9220-F43F59F63C8D}"/>
              </a:ext>
            </a:extLst>
          </p:cNvPr>
          <p:cNvPicPr>
            <a:picLocks noChangeAspect="1"/>
          </p:cNvPicPr>
          <p:nvPr/>
        </p:nvPicPr>
        <p:blipFill>
          <a:blip r:embed="rId2"/>
          <a:stretch>
            <a:fillRect/>
          </a:stretch>
        </p:blipFill>
        <p:spPr>
          <a:xfrm>
            <a:off x="6159353" y="1105787"/>
            <a:ext cx="2425700" cy="2425700"/>
          </a:xfrm>
          <a:prstGeom prst="rect">
            <a:avLst/>
          </a:prstGeom>
        </p:spPr>
      </p:pic>
      <p:pic>
        <p:nvPicPr>
          <p:cNvPr id="5" name="Picture 4">
            <a:extLst>
              <a:ext uri="{FF2B5EF4-FFF2-40B4-BE49-F238E27FC236}">
                <a16:creationId xmlns:a16="http://schemas.microsoft.com/office/drawing/2014/main" id="{904D6BC0-AFB1-834F-A7DA-280229601B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42247" y="3753292"/>
            <a:ext cx="2893829" cy="1929219"/>
          </a:xfrm>
          <a:prstGeom prst="rect">
            <a:avLst/>
          </a:prstGeom>
        </p:spPr>
      </p:pic>
    </p:spTree>
    <p:extLst>
      <p:ext uri="{BB962C8B-B14F-4D97-AF65-F5344CB8AC3E}">
        <p14:creationId xmlns:p14="http://schemas.microsoft.com/office/powerpoint/2010/main" val="354490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3F54F9-D05C-BD47-9077-447CB52ABF7E}"/>
              </a:ext>
            </a:extLst>
          </p:cNvPr>
          <p:cNvSpPr txBox="1"/>
          <p:nvPr/>
        </p:nvSpPr>
        <p:spPr>
          <a:xfrm>
            <a:off x="297712" y="329609"/>
            <a:ext cx="8654902" cy="523220"/>
          </a:xfrm>
          <a:prstGeom prst="rect">
            <a:avLst/>
          </a:prstGeom>
          <a:noFill/>
        </p:spPr>
        <p:txBody>
          <a:bodyPr wrap="square" rtlCol="0">
            <a:spAutoFit/>
          </a:bodyPr>
          <a:lstStyle/>
          <a:p>
            <a:r>
              <a:rPr lang="en-GB" sz="2800" b="1" dirty="0"/>
              <a:t>A New National Plan for RE</a:t>
            </a:r>
          </a:p>
        </p:txBody>
      </p:sp>
      <p:sp>
        <p:nvSpPr>
          <p:cNvPr id="3" name="TextBox 2">
            <a:extLst>
              <a:ext uri="{FF2B5EF4-FFF2-40B4-BE49-F238E27FC236}">
                <a16:creationId xmlns:a16="http://schemas.microsoft.com/office/drawing/2014/main" id="{D18AC278-37AD-4F4E-9FF6-888C62C78EBD}"/>
              </a:ext>
            </a:extLst>
          </p:cNvPr>
          <p:cNvSpPr txBox="1"/>
          <p:nvPr/>
        </p:nvSpPr>
        <p:spPr>
          <a:xfrm>
            <a:off x="329609" y="893135"/>
            <a:ext cx="6051736" cy="5724644"/>
          </a:xfrm>
          <a:prstGeom prst="rect">
            <a:avLst/>
          </a:prstGeom>
          <a:noFill/>
        </p:spPr>
        <p:txBody>
          <a:bodyPr wrap="square" rtlCol="0">
            <a:spAutoFit/>
          </a:bodyPr>
          <a:lstStyle/>
          <a:p>
            <a:pPr>
              <a:spcAft>
                <a:spcPts val="1200"/>
              </a:spcAft>
            </a:pPr>
            <a:r>
              <a:rPr lang="en-GB" sz="2800" dirty="0"/>
              <a:t>Three point plan to retain high academic standards and prepare pupils for life in a society of diverse worldviews</a:t>
            </a:r>
          </a:p>
          <a:p>
            <a:pPr>
              <a:spcAft>
                <a:spcPts val="1200"/>
              </a:spcAft>
            </a:pPr>
            <a:r>
              <a:rPr lang="en-GB" sz="2800" dirty="0"/>
              <a:t>1 A name change to ‘Religion and Worldviews’, reflecting a broader and more inclusive emphasis for the subject</a:t>
            </a:r>
          </a:p>
          <a:p>
            <a:pPr>
              <a:spcAft>
                <a:spcPts val="1200"/>
              </a:spcAft>
            </a:pPr>
            <a:r>
              <a:rPr lang="en-GB" sz="2800" dirty="0"/>
              <a:t>2 All pupils should have access to high quality teaching. A National Entitlement should apply to all schools.</a:t>
            </a:r>
          </a:p>
          <a:p>
            <a:pPr>
              <a:spcAft>
                <a:spcPts val="1200"/>
              </a:spcAft>
            </a:pPr>
            <a:r>
              <a:rPr lang="en-GB" sz="2800" dirty="0"/>
              <a:t>3 A significant investment to ensure the provision of highly qualified and knowledgeable teachers.</a:t>
            </a:r>
          </a:p>
        </p:txBody>
      </p:sp>
      <p:pic>
        <p:nvPicPr>
          <p:cNvPr id="4" name="Picture 3">
            <a:extLst>
              <a:ext uri="{FF2B5EF4-FFF2-40B4-BE49-F238E27FC236}">
                <a16:creationId xmlns:a16="http://schemas.microsoft.com/office/drawing/2014/main" id="{826DB791-21A8-8649-AC19-D655BF6DCF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78602" y="2003898"/>
            <a:ext cx="2565398" cy="2781298"/>
          </a:xfrm>
          <a:prstGeom prst="rect">
            <a:avLst/>
          </a:prstGeom>
        </p:spPr>
      </p:pic>
    </p:spTree>
    <p:extLst>
      <p:ext uri="{BB962C8B-B14F-4D97-AF65-F5344CB8AC3E}">
        <p14:creationId xmlns:p14="http://schemas.microsoft.com/office/powerpoint/2010/main" val="175333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1053C7-A342-7E4B-92D6-2BC498D652CE}"/>
              </a:ext>
            </a:extLst>
          </p:cNvPr>
          <p:cNvSpPr txBox="1"/>
          <p:nvPr/>
        </p:nvSpPr>
        <p:spPr>
          <a:xfrm>
            <a:off x="3253563" y="871869"/>
            <a:ext cx="5645888" cy="5232202"/>
          </a:xfrm>
          <a:prstGeom prst="rect">
            <a:avLst/>
          </a:prstGeom>
          <a:noFill/>
        </p:spPr>
        <p:txBody>
          <a:bodyPr wrap="square" rtlCol="0">
            <a:spAutoFit/>
          </a:bodyPr>
          <a:lstStyle/>
          <a:p>
            <a:r>
              <a:rPr lang="en-US" sz="3600" b="1" dirty="0"/>
              <a:t>Lived Experience</a:t>
            </a:r>
          </a:p>
          <a:p>
            <a:endParaRPr lang="en-US" sz="2800" dirty="0"/>
          </a:p>
          <a:p>
            <a:r>
              <a:rPr lang="en-US" sz="2800" dirty="0"/>
              <a:t>The shift in language from ‘religion’ to ‘worldview’ signifies the greater attention that needs to be paid to individual lived experience, the complex, plural and diverse nature of worldviews at both institutional and individual levels, and the extension of the subject beyond six major world faiths and humanism.</a:t>
            </a:r>
            <a:endParaRPr lang="en-GB" sz="2800" dirty="0"/>
          </a:p>
          <a:p>
            <a:endParaRPr lang="en-GB" dirty="0"/>
          </a:p>
        </p:txBody>
      </p:sp>
      <p:pic>
        <p:nvPicPr>
          <p:cNvPr id="4" name="Picture 3">
            <a:extLst>
              <a:ext uri="{FF2B5EF4-FFF2-40B4-BE49-F238E27FC236}">
                <a16:creationId xmlns:a16="http://schemas.microsoft.com/office/drawing/2014/main" id="{1CC29DB3-1CD0-8346-8A4B-44FA3E9BA0E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11642" y="2054843"/>
            <a:ext cx="3530008" cy="2647506"/>
          </a:xfrm>
          <a:prstGeom prst="rect">
            <a:avLst/>
          </a:prstGeom>
        </p:spPr>
      </p:pic>
    </p:spTree>
    <p:extLst>
      <p:ext uri="{BB962C8B-B14F-4D97-AF65-F5344CB8AC3E}">
        <p14:creationId xmlns:p14="http://schemas.microsoft.com/office/powerpoint/2010/main" val="4193556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TotalTime>
  <Words>251</Words>
  <Application>Microsoft Macintosh PowerPoint</Application>
  <PresentationFormat>On-screen Show (4:3)</PresentationFormat>
  <Paragraphs>35</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30</cp:revision>
  <dcterms:created xsi:type="dcterms:W3CDTF">2018-06-22T08:05:07Z</dcterms:created>
  <dcterms:modified xsi:type="dcterms:W3CDTF">2018-10-12T08:21:02Z</dcterms:modified>
</cp:coreProperties>
</file>