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77" r:id="rId3"/>
    <p:sldId id="280" r:id="rId4"/>
    <p:sldId id="257" r:id="rId5"/>
    <p:sldId id="266" r:id="rId6"/>
    <p:sldId id="258" r:id="rId7"/>
    <p:sldId id="281" r:id="rId8"/>
    <p:sldId id="259" r:id="rId9"/>
    <p:sldId id="300" r:id="rId10"/>
    <p:sldId id="294" r:id="rId11"/>
    <p:sldId id="261" r:id="rId12"/>
    <p:sldId id="262" r:id="rId13"/>
    <p:sldId id="263" r:id="rId14"/>
    <p:sldId id="293" r:id="rId15"/>
    <p:sldId id="264" r:id="rId16"/>
    <p:sldId id="265" r:id="rId17"/>
    <p:sldId id="291" r:id="rId18"/>
    <p:sldId id="288" r:id="rId19"/>
    <p:sldId id="279" r:id="rId20"/>
    <p:sldId id="301" r:id="rId21"/>
    <p:sldId id="292" r:id="rId22"/>
    <p:sldId id="298" r:id="rId23"/>
    <p:sldId id="299" r:id="rId24"/>
    <p:sldId id="275" r:id="rId25"/>
    <p:sldId id="295" r:id="rId26"/>
    <p:sldId id="296" r:id="rId27"/>
    <p:sldId id="287" r:id="rId28"/>
    <p:sldId id="267" r:id="rId29"/>
    <p:sldId id="268" r:id="rId30"/>
    <p:sldId id="269" r:id="rId31"/>
    <p:sldId id="270" r:id="rId32"/>
    <p:sldId id="271" r:id="rId33"/>
    <p:sldId id="272" r:id="rId34"/>
    <p:sldId id="274" r:id="rId35"/>
    <p:sldId id="276" r:id="rId36"/>
    <p:sldId id="260" r:id="rId37"/>
    <p:sldId id="284" r:id="rId38"/>
    <p:sldId id="282" r:id="rId39"/>
    <p:sldId id="283" r:id="rId40"/>
    <p:sldId id="285" r:id="rId41"/>
    <p:sldId id="286" r:id="rId42"/>
    <p:sldId id="297" r:id="rId43"/>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D1053D0B-09AE-492F-87AF-143E59DC97BA}" type="datetimeFigureOut">
              <a:rPr lang="en-GB" smtClean="0"/>
              <a:t>12/10/2018</a:t>
            </a:fld>
            <a:endParaRPr lang="en-GB"/>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A272F1D-0294-486C-A931-1818D60A2C4D}" type="slidenum">
              <a:rPr lang="en-GB" smtClean="0"/>
              <a:t>‹#›</a:t>
            </a:fld>
            <a:endParaRPr lang="en-GB"/>
          </a:p>
        </p:txBody>
      </p:sp>
    </p:spTree>
    <p:extLst>
      <p:ext uri="{BB962C8B-B14F-4D97-AF65-F5344CB8AC3E}">
        <p14:creationId xmlns:p14="http://schemas.microsoft.com/office/powerpoint/2010/main" val="4152619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35D37E64-9C6D-4924-9AB4-0FFFDA1230F2}" type="datetimeFigureOut">
              <a:rPr lang="en-GB" smtClean="0"/>
              <a:t>12/10/2018</a:t>
            </a:fld>
            <a:endParaRPr lang="en-GB"/>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A3DC0D36-9654-4FE0-8E3D-85ED2BC82541}" type="slidenum">
              <a:rPr lang="en-GB" smtClean="0"/>
              <a:t>‹#›</a:t>
            </a:fld>
            <a:endParaRPr lang="en-GB"/>
          </a:p>
        </p:txBody>
      </p:sp>
    </p:spTree>
    <p:extLst>
      <p:ext uri="{BB962C8B-B14F-4D97-AF65-F5344CB8AC3E}">
        <p14:creationId xmlns:p14="http://schemas.microsoft.com/office/powerpoint/2010/main" val="3558863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6_WAmt3cMdk"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6_WAmt3cMdk"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youtube.com/watch?v=7ZvsZtUfQQ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Quotes form the pre session questionnaire</a:t>
            </a:r>
          </a:p>
          <a:p>
            <a:r>
              <a:rPr lang="en-GB" dirty="0" smtClean="0"/>
              <a:t>Some of these to do with pupil attitude and some teacher</a:t>
            </a:r>
            <a:r>
              <a:rPr lang="en-GB" baseline="0" dirty="0" smtClean="0"/>
              <a:t> attitude or anxiety.</a:t>
            </a:r>
          </a:p>
          <a:p>
            <a:r>
              <a:rPr lang="en-GB" baseline="0" dirty="0" smtClean="0"/>
              <a:t>Today going to address you as the teacher – tackling limited subject knowledge,</a:t>
            </a:r>
          </a:p>
          <a:p>
            <a:r>
              <a:rPr lang="en-GB" baseline="0" dirty="0" smtClean="0"/>
              <a:t>			 unsure of how to answer questions,</a:t>
            </a:r>
          </a:p>
          <a:p>
            <a:r>
              <a:rPr lang="en-GB" baseline="0" dirty="0" smtClean="0"/>
              <a:t>			desire to be careful not to influence pupils</a:t>
            </a:r>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3</a:t>
            </a:fld>
            <a:endParaRPr lang="en-GB" dirty="0"/>
          </a:p>
        </p:txBody>
      </p:sp>
    </p:spTree>
    <p:extLst>
      <p:ext uri="{BB962C8B-B14F-4D97-AF65-F5344CB8AC3E}">
        <p14:creationId xmlns:p14="http://schemas.microsoft.com/office/powerpoint/2010/main" val="1725466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dirty="0" smtClean="0"/>
              <a:t>What are the key elements of RE? Examine worldview to aid us with this. </a:t>
            </a:r>
          </a:p>
          <a:p>
            <a:pPr eaLnBrk="1" hangingPunct="1"/>
            <a:r>
              <a:rPr lang="en-GB" altLang="en-US" dirty="0" smtClean="0"/>
              <a:t>Various ideas on how to identify worldview.  going to examine some</a:t>
            </a:r>
            <a:r>
              <a:rPr lang="en-GB" altLang="en-US" baseline="0" dirty="0" smtClean="0"/>
              <a:t> today.</a:t>
            </a:r>
            <a:r>
              <a:rPr lang="en-GB" altLang="en-US" dirty="0" smtClean="0"/>
              <a:t> </a:t>
            </a:r>
          </a:p>
          <a:p>
            <a:pPr marL="0" indent="0">
              <a:buNone/>
            </a:pPr>
            <a:r>
              <a:rPr lang="en-US" dirty="0" smtClean="0"/>
              <a:t>For teachers examining their own worldview could assist their understanding and empathy for others with differing views of the world.  </a:t>
            </a:r>
          </a:p>
          <a:p>
            <a:pPr marL="0" indent="0">
              <a:buNone/>
            </a:pPr>
            <a:r>
              <a:rPr lang="en-US" dirty="0" smtClean="0"/>
              <a:t>They are therefore in a stronger position to understand how to approach new subject knowledge and indeed what subject knowledge they need to enquire about. </a:t>
            </a:r>
          </a:p>
          <a:p>
            <a:pPr marL="0" indent="0">
              <a:buNone/>
            </a:pPr>
            <a:r>
              <a:rPr lang="en-US" dirty="0" smtClean="0"/>
              <a:t>Their confidence can improve as the fear of the exotic is replaced by an understanding instead of shared experience</a:t>
            </a:r>
            <a:endParaRPr lang="en-GB" altLang="en-US" dirty="0" smtClean="0"/>
          </a:p>
          <a:p>
            <a:pPr eaLnBrk="1" hangingPunct="1"/>
            <a:endParaRPr lang="en-GB" alt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E1F6E69-C992-4F2C-9C2B-1A1971DA1984}" type="slidenum">
              <a:rPr lang="en-GB" altLang="en-US" smtClean="0">
                <a:latin typeface="Times New Roman" pitchFamily="18" charset="0"/>
              </a:rPr>
              <a:pPr eaLnBrk="1" hangingPunct="1">
                <a:spcBef>
                  <a:spcPct val="0"/>
                </a:spcBef>
              </a:pPr>
              <a:t>4</a:t>
            </a:fld>
            <a:endParaRPr lang="en-GB" altLang="en-US" dirty="0" smtClean="0">
              <a:latin typeface="Times New Roman" pitchFamily="18" charset="0"/>
            </a:endParaRPr>
          </a:p>
        </p:txBody>
      </p:sp>
    </p:spTree>
    <p:extLst>
      <p:ext uri="{BB962C8B-B14F-4D97-AF65-F5344CB8AC3E}">
        <p14:creationId xmlns:p14="http://schemas.microsoft.com/office/powerpoint/2010/main" val="3451476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Why is it important?</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5</a:t>
            </a:fld>
            <a:endParaRPr lang="en-GB"/>
          </a:p>
        </p:txBody>
      </p:sp>
    </p:spTree>
    <p:extLst>
      <p:ext uri="{BB962C8B-B14F-4D97-AF65-F5344CB8AC3E}">
        <p14:creationId xmlns:p14="http://schemas.microsoft.com/office/powerpoint/2010/main" val="287569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fld id="{A3421514-9C15-42B9-8669-E68564FC1024}" type="slidenum">
              <a:rPr lang="en-US" altLang="en-US" sz="1200" smtClean="0"/>
              <a:pPr eaLnBrk="1" hangingPunct="1"/>
              <a:t>6</a:t>
            </a:fld>
            <a:endParaRPr lang="en-US" altLang="en-US" sz="1200" smtClean="0"/>
          </a:p>
        </p:txBody>
      </p:sp>
      <p:sp>
        <p:nvSpPr>
          <p:cNvPr id="39939" name="Rectangle 2"/>
          <p:cNvSpPr>
            <a:spLocks noGrp="1" noRot="1" noChangeAspect="1" noChangeArrowheads="1" noTextEdit="1"/>
          </p:cNvSpPr>
          <p:nvPr>
            <p:ph type="sldImg"/>
          </p:nvPr>
        </p:nvSpPr>
        <p:spPr bwMode="auto">
          <a:xfrm>
            <a:off x="2068513" y="604838"/>
            <a:ext cx="2908300" cy="21828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p:cNvSpPr>
            <a:spLocks noGrp="1" noChangeArrowheads="1"/>
          </p:cNvSpPr>
          <p:nvPr>
            <p:ph type="body" idx="1"/>
          </p:nvPr>
        </p:nvSpPr>
        <p:spPr bwMode="auto">
          <a:xfrm>
            <a:off x="469901" y="3022601"/>
            <a:ext cx="5821363" cy="61737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eaLnBrk="0" hangingPunct="0">
              <a:defRPr/>
            </a:pPr>
            <a:r>
              <a:rPr lang="en-US" sz="1800" i="0" dirty="0" smtClean="0">
                <a:effectLst>
                  <a:outerShdw blurRad="38100" dist="38100" dir="2700000" algn="tl">
                    <a:srgbClr val="000000"/>
                  </a:outerShdw>
                </a:effectLst>
                <a:latin typeface="Arial" charset="0"/>
              </a:rPr>
              <a:t>Metaphors to explain worldviews.</a:t>
            </a:r>
            <a:r>
              <a:rPr lang="en-US" sz="1800" i="0" baseline="0" dirty="0" smtClean="0">
                <a:effectLst>
                  <a:outerShdw blurRad="38100" dist="38100" dir="2700000" algn="tl">
                    <a:srgbClr val="000000"/>
                  </a:outerShdw>
                </a:effectLst>
                <a:latin typeface="Arial" charset="0"/>
              </a:rPr>
              <a:t>  Not all the same. Contentious</a:t>
            </a:r>
          </a:p>
          <a:p>
            <a:pPr algn="l" eaLnBrk="0" hangingPunct="0">
              <a:defRPr/>
            </a:pPr>
            <a:r>
              <a:rPr lang="en-US" sz="1800" i="1" dirty="0" smtClean="0">
                <a:effectLst>
                  <a:outerShdw blurRad="38100" dist="38100" dir="2700000" algn="tl">
                    <a:srgbClr val="000000"/>
                  </a:outerShdw>
                </a:effectLst>
                <a:latin typeface="Arial" charset="0"/>
              </a:rPr>
              <a:t>Our vision of life</a:t>
            </a:r>
            <a:r>
              <a:rPr lang="en-US" sz="1800" dirty="0" smtClean="0">
                <a:effectLst>
                  <a:outerShdw blurRad="38100" dist="38100" dir="2700000" algn="tl">
                    <a:srgbClr val="000000"/>
                  </a:outerShdw>
                </a:effectLst>
                <a:latin typeface="Arial" charset="0"/>
              </a:rPr>
              <a:t> or </a:t>
            </a:r>
            <a:r>
              <a:rPr lang="en-US" sz="1800" i="1" dirty="0" smtClean="0">
                <a:effectLst>
                  <a:outerShdw blurRad="38100" dist="38100" dir="2700000" algn="tl">
                    <a:srgbClr val="000000"/>
                  </a:outerShdw>
                </a:effectLst>
                <a:latin typeface="Arial" charset="0"/>
              </a:rPr>
              <a:t>worldview</a:t>
            </a:r>
          </a:p>
          <a:p>
            <a:pPr algn="l" eaLnBrk="0" hangingPunct="0">
              <a:defRPr/>
            </a:pPr>
            <a:r>
              <a:rPr lang="en-US" sz="1800" i="1" dirty="0" smtClean="0">
                <a:effectLst>
                  <a:outerShdw blurRad="38100" dist="38100" dir="2700000" algn="tl">
                    <a:srgbClr val="000000"/>
                  </a:outerShdw>
                </a:effectLst>
                <a:latin typeface="Arial" charset="0"/>
              </a:rPr>
              <a:t> </a:t>
            </a:r>
            <a:r>
              <a:rPr lang="en-US" sz="1800" dirty="0" smtClean="0">
                <a:effectLst>
                  <a:outerShdw blurRad="38100" dist="38100" dir="2700000" algn="tl">
                    <a:srgbClr val="000000"/>
                  </a:outerShdw>
                </a:effectLst>
                <a:latin typeface="Arial" charset="0"/>
              </a:rPr>
              <a:t>is how we look at the world.</a:t>
            </a:r>
          </a:p>
          <a:p>
            <a:pPr marL="647700" lvl="1" indent="-190500" algn="l"/>
            <a:endParaRPr lang="en-US" altLang="en-US" sz="1000" dirty="0" smtClean="0"/>
          </a:p>
        </p:txBody>
      </p:sp>
    </p:spTree>
    <p:extLst>
      <p:ext uri="{BB962C8B-B14F-4D97-AF65-F5344CB8AC3E}">
        <p14:creationId xmlns:p14="http://schemas.microsoft.com/office/powerpoint/2010/main" val="4116783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dirty="0" smtClean="0"/>
              <a:t>Inclusive…place all together.</a:t>
            </a:r>
          </a:p>
          <a:p>
            <a:pPr eaLnBrk="1" hangingPunct="1"/>
            <a:r>
              <a:rPr lang="en-GB" altLang="en-US" dirty="0" smtClean="0"/>
              <a:t>What are the key elements of RE? Examine worldview to aid us with this. John </a:t>
            </a:r>
            <a:r>
              <a:rPr lang="en-GB" altLang="en-US" dirty="0" err="1" smtClean="0"/>
              <a:t>Valk</a:t>
            </a:r>
            <a:r>
              <a:rPr lang="en-GB" altLang="en-US" dirty="0" smtClean="0"/>
              <a:t> worldview tool (2010)  Which aspect of worldview is impacted by religion?  Which are impacted by it?  Examine the printed sheets and discuss in groups. Religion not about rituals, clothes and liturgy but about answering big questions of life.  With differing answers comes different behaviour – think back to EPS lecture and concentric circles activity in the seminar.</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t>How do we identify worldviews?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aseline="0" dirty="0" smtClean="0"/>
              <a:t>Schools use sheets on identity…shields or likes and dislikes…show demonstration…what is the issue with that?  Only answers part of the first section on personal identity. Can we delve deeper to address more of this? Help pupils to identify their identity…and can see how this might </a:t>
            </a:r>
            <a:r>
              <a:rPr lang="en-US" altLang="en-US" baseline="0" dirty="0" err="1" smtClean="0"/>
              <a:t>imapct</a:t>
            </a:r>
            <a:r>
              <a:rPr lang="en-US" altLang="en-US" baseline="0" dirty="0" smtClean="0"/>
              <a:t> their learning…same for teachers.  There will be a range of worldviews in the class and amongst teachers.</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smtClean="0"/>
          </a:p>
          <a:p>
            <a:pPr eaLnBrk="1" hangingPunct="1"/>
            <a:endParaRPr lang="en-GB" altLang="en-US" dirty="0"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E1F6E69-C992-4F2C-9C2B-1A1971DA1984}" type="slidenum">
              <a:rPr lang="en-GB" altLang="en-US" smtClean="0">
                <a:latin typeface="Times New Roman" pitchFamily="18" charset="0"/>
              </a:rPr>
              <a:pPr eaLnBrk="1" hangingPunct="1">
                <a:spcBef>
                  <a:spcPct val="0"/>
                </a:spcBef>
              </a:pPr>
              <a:t>7</a:t>
            </a:fld>
            <a:endParaRPr lang="en-GB" altLang="en-US" smtClean="0">
              <a:latin typeface="Times New Roman" pitchFamily="18" charset="0"/>
            </a:endParaRPr>
          </a:p>
        </p:txBody>
      </p:sp>
    </p:spTree>
    <p:extLst>
      <p:ext uri="{BB962C8B-B14F-4D97-AF65-F5344CB8AC3E}">
        <p14:creationId xmlns:p14="http://schemas.microsoft.com/office/powerpoint/2010/main" val="1480293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err="1" smtClean="0"/>
              <a:t>Valk’s</a:t>
            </a:r>
            <a:r>
              <a:rPr lang="en-US" altLang="en-US" dirty="0" smtClean="0"/>
              <a:t> questions led his students to then identify with one</a:t>
            </a:r>
            <a:r>
              <a:rPr lang="en-US" altLang="en-US" baseline="0" dirty="0" smtClean="0"/>
              <a:t> of these identified worldviews. Sikhism not there…are one or two exceptions.</a:t>
            </a:r>
          </a:p>
          <a:p>
            <a:r>
              <a:rPr lang="en-US" altLang="en-US" baseline="0" dirty="0" smtClean="0"/>
              <a:t>Each one of these </a:t>
            </a:r>
            <a:r>
              <a:rPr lang="en-US" altLang="en-US" baseline="0" dirty="0" err="1" smtClean="0"/>
              <a:t>conatins</a:t>
            </a:r>
            <a:r>
              <a:rPr lang="en-US" altLang="en-US" baseline="0" dirty="0" smtClean="0"/>
              <a:t> answers for the </a:t>
            </a:r>
            <a:r>
              <a:rPr lang="en-US" altLang="en-US" baseline="0" dirty="0" err="1" smtClean="0"/>
              <a:t>aprts</a:t>
            </a:r>
            <a:r>
              <a:rPr lang="en-US" altLang="en-US" baseline="0" dirty="0" smtClean="0"/>
              <a:t> in the last slide like </a:t>
            </a:r>
            <a:r>
              <a:rPr lang="en-US" altLang="en-US" baseline="0" dirty="0" err="1" smtClean="0"/>
              <a:t>persoanl</a:t>
            </a:r>
            <a:r>
              <a:rPr lang="en-US" altLang="en-US" baseline="0" dirty="0" smtClean="0"/>
              <a:t> </a:t>
            </a:r>
            <a:r>
              <a:rPr lang="en-US" altLang="en-US" baseline="0" dirty="0" err="1" smtClean="0"/>
              <a:t>dieinitty</a:t>
            </a:r>
            <a:r>
              <a:rPr lang="en-US" altLang="en-US" baseline="0" dirty="0" smtClean="0"/>
              <a:t>, ultimate </a:t>
            </a:r>
            <a:r>
              <a:rPr lang="en-US" altLang="en-US" baseline="0" dirty="0" err="1" smtClean="0"/>
              <a:t>quetsion</a:t>
            </a:r>
            <a:r>
              <a:rPr lang="en-US" altLang="en-US" baseline="0" dirty="0" smtClean="0"/>
              <a:t> </a:t>
            </a:r>
            <a:r>
              <a:rPr lang="en-US" altLang="en-US" baseline="0" dirty="0" err="1" smtClean="0"/>
              <a:t>etc</a:t>
            </a:r>
            <a:r>
              <a:rPr lang="en-US" altLang="en-US" baseline="0" dirty="0" smtClean="0"/>
              <a:t>… and each can contain a variety </a:t>
            </a:r>
            <a:r>
              <a:rPr lang="en-US" altLang="en-US" baseline="0" dirty="0" err="1" smtClean="0"/>
              <a:t>fo</a:t>
            </a:r>
            <a:r>
              <a:rPr lang="en-US" altLang="en-US" baseline="0" dirty="0" smtClean="0"/>
              <a:t> </a:t>
            </a:r>
            <a:r>
              <a:rPr lang="en-US" altLang="en-US" baseline="0" dirty="0" err="1" smtClean="0"/>
              <a:t>resposnes</a:t>
            </a:r>
            <a:r>
              <a:rPr lang="en-US" altLang="en-US" baseline="0" dirty="0" smtClean="0"/>
              <a:t>.  </a:t>
            </a:r>
            <a:r>
              <a:rPr lang="en-US" altLang="en-US" baseline="0" dirty="0" err="1" smtClean="0"/>
              <a:t>Peopl</a:t>
            </a:r>
            <a:r>
              <a:rPr lang="en-US" altLang="en-US" baseline="0" dirty="0" smtClean="0"/>
              <a:t> may relate to </a:t>
            </a:r>
            <a:r>
              <a:rPr lang="en-US" altLang="en-US" baseline="0" dirty="0" err="1" smtClean="0"/>
              <a:t>differeign</a:t>
            </a:r>
            <a:r>
              <a:rPr lang="en-US" altLang="en-US" baseline="0" dirty="0" smtClean="0"/>
              <a:t> </a:t>
            </a:r>
            <a:r>
              <a:rPr lang="en-US" altLang="en-US" baseline="0" dirty="0" err="1" smtClean="0"/>
              <a:t>worldveiws</a:t>
            </a:r>
            <a:r>
              <a:rPr lang="en-US" altLang="en-US" baseline="0" dirty="0" smtClean="0"/>
              <a:t>…no one set </a:t>
            </a:r>
            <a:r>
              <a:rPr lang="en-US" altLang="en-US" baseline="0" dirty="0" err="1" smtClean="0"/>
              <a:t>wroldveiw</a:t>
            </a:r>
            <a:r>
              <a:rPr lang="en-US" altLang="en-US" baseline="0" dirty="0" smtClean="0"/>
              <a:t>….true of all religions too.</a:t>
            </a:r>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E5F870FE-5EFA-44D9-9DF2-D29B4B0E8B6B}" type="slidenum">
              <a:rPr lang="en-GB" altLang="en-US" smtClean="0">
                <a:latin typeface="Times New Roman" pitchFamily="18" charset="0"/>
              </a:rPr>
              <a:pPr eaLnBrk="1" hangingPunct="1">
                <a:spcBef>
                  <a:spcPct val="0"/>
                </a:spcBef>
              </a:pPr>
              <a:t>8</a:t>
            </a:fld>
            <a:endParaRPr lang="en-GB" altLang="en-US" smtClean="0">
              <a:latin typeface="Times New Roman" pitchFamily="18" charset="0"/>
            </a:endParaRPr>
          </a:p>
        </p:txBody>
      </p:sp>
    </p:spTree>
    <p:extLst>
      <p:ext uri="{BB962C8B-B14F-4D97-AF65-F5344CB8AC3E}">
        <p14:creationId xmlns:p14="http://schemas.microsoft.com/office/powerpoint/2010/main" val="33189647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 at individual child or parent and see behaviour…but cant just isolate that.  Need to look beneath at the values and beliefs that have formed that behaviour.</a:t>
            </a:r>
          </a:p>
          <a:p>
            <a:r>
              <a:rPr lang="en-GB" dirty="0" smtClean="0"/>
              <a:t>Our beliefs diff therefore values diff and therefore behaviour diff.</a:t>
            </a:r>
          </a:p>
          <a:p>
            <a:r>
              <a:rPr lang="en-GB" dirty="0" smtClean="0"/>
              <a:t>Sometimes belief same but behaviour diff…</a:t>
            </a:r>
            <a:r>
              <a:rPr lang="en-GB" dirty="0" err="1" smtClean="0"/>
              <a:t>ie</a:t>
            </a:r>
            <a:r>
              <a:rPr lang="en-GB" dirty="0" smtClean="0"/>
              <a:t> believe imp to respect those in authority.</a:t>
            </a:r>
            <a:r>
              <a:rPr lang="en-GB" baseline="0" dirty="0" smtClean="0"/>
              <a:t>  Some south east Asian cultures to show respect for teacher never look them in the eye…British culture if don’t look teacher in the eye seen as disrespectful….need to listen or try and ascertain what belief is…and understand the behaviour in line with that.</a:t>
            </a:r>
          </a:p>
          <a:p>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11</a:t>
            </a:fld>
            <a:endParaRPr lang="en-GB"/>
          </a:p>
        </p:txBody>
      </p:sp>
    </p:spTree>
    <p:extLst>
      <p:ext uri="{BB962C8B-B14F-4D97-AF65-F5344CB8AC3E}">
        <p14:creationId xmlns:p14="http://schemas.microsoft.com/office/powerpoint/2010/main" val="1295865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Sometimes behaviour can be different but the beliefs and values is the same </a:t>
            </a:r>
            <a:r>
              <a:rPr lang="en-GB" dirty="0" err="1" smtClean="0"/>
              <a:t>ie</a:t>
            </a:r>
            <a:r>
              <a:rPr lang="en-GB" baseline="0" dirty="0" smtClean="0"/>
              <a:t> belief teachers in authority need respect, respect those in authority</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12</a:t>
            </a:fld>
            <a:endParaRPr lang="en-GB"/>
          </a:p>
        </p:txBody>
      </p:sp>
    </p:spTree>
    <p:extLst>
      <p:ext uri="{BB962C8B-B14F-4D97-AF65-F5344CB8AC3E}">
        <p14:creationId xmlns:p14="http://schemas.microsoft.com/office/powerpoint/2010/main" val="532994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Sometimes behaviour can be different but the beliefs and values is the same </a:t>
            </a:r>
            <a:r>
              <a:rPr lang="en-GB" dirty="0" err="1" smtClean="0"/>
              <a:t>ie</a:t>
            </a:r>
            <a:r>
              <a:rPr lang="en-GB" baseline="0" dirty="0" smtClean="0"/>
              <a:t> belief teachers in authority need respect, respect those in authority </a:t>
            </a:r>
            <a:r>
              <a:rPr lang="en-GB" baseline="0" dirty="0" err="1" smtClean="0"/>
              <a:t>eg</a:t>
            </a:r>
            <a:r>
              <a:rPr lang="en-GB" baseline="0" dirty="0" smtClean="0"/>
              <a:t> teacher who when telling off a child was annoyed they didn't make eye contact as that seen as disrespectful.  But child form Asian background where not look at elders in the eye to show respect. </a:t>
            </a:r>
            <a:r>
              <a:rPr lang="en-GB" dirty="0" smtClean="0">
                <a:hlinkClick r:id="rId3"/>
              </a:rPr>
              <a:t>https://www.youtube.com/watch?v=6_WAmt3cMdk</a:t>
            </a:r>
            <a:r>
              <a:rPr lang="en-GB" dirty="0" smtClean="0"/>
              <a:t>  for funny example.</a:t>
            </a:r>
          </a:p>
          <a:p>
            <a:r>
              <a:rPr lang="en-GB" dirty="0" smtClean="0"/>
              <a:t>Fill in the </a:t>
            </a:r>
            <a:r>
              <a:rPr lang="en-GB" sz="1400" b="1" dirty="0" smtClean="0"/>
              <a:t>concentric circles sheet </a:t>
            </a:r>
            <a:r>
              <a:rPr lang="en-GB" dirty="0" smtClean="0"/>
              <a:t>and discuss.</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13</a:t>
            </a:fld>
            <a:endParaRPr lang="en-GB"/>
          </a:p>
        </p:txBody>
      </p:sp>
    </p:spTree>
    <p:extLst>
      <p:ext uri="{BB962C8B-B14F-4D97-AF65-F5344CB8AC3E}">
        <p14:creationId xmlns:p14="http://schemas.microsoft.com/office/powerpoint/2010/main" val="532994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Sometimes behaviour can be different but the beliefs and values is the same </a:t>
            </a:r>
            <a:r>
              <a:rPr lang="en-GB" dirty="0" err="1" smtClean="0"/>
              <a:t>ie</a:t>
            </a:r>
            <a:r>
              <a:rPr lang="en-GB" baseline="0" dirty="0" smtClean="0"/>
              <a:t> belief teachers in authority need respect, respect those in authority </a:t>
            </a:r>
            <a:r>
              <a:rPr lang="en-GB" baseline="0" dirty="0" err="1" smtClean="0"/>
              <a:t>eg</a:t>
            </a:r>
            <a:r>
              <a:rPr lang="en-GB" baseline="0" dirty="0" smtClean="0"/>
              <a:t> teacher who when telling off a child was annoyed they didn't make eye contact as that seen as disrespectful.  But child form Asian background where not look at elders in the eye to show respect. </a:t>
            </a:r>
            <a:r>
              <a:rPr lang="en-GB" dirty="0" smtClean="0">
                <a:hlinkClick r:id="rId3"/>
              </a:rPr>
              <a:t>https://www.youtube.com/watch?v=6_WAmt3cMdk</a:t>
            </a:r>
            <a:r>
              <a:rPr lang="en-GB" dirty="0" smtClean="0"/>
              <a:t>  for funny example.</a:t>
            </a:r>
          </a:p>
          <a:p>
            <a:r>
              <a:rPr lang="en-GB" dirty="0" smtClean="0"/>
              <a:t>Fill in the </a:t>
            </a:r>
            <a:r>
              <a:rPr lang="en-GB" sz="1400" b="1" dirty="0" smtClean="0"/>
              <a:t>concentric circles sheet </a:t>
            </a:r>
            <a:r>
              <a:rPr lang="en-GB" dirty="0" smtClean="0"/>
              <a:t>and discuss.</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14</a:t>
            </a:fld>
            <a:endParaRPr lang="en-GB"/>
          </a:p>
        </p:txBody>
      </p:sp>
    </p:spTree>
    <p:extLst>
      <p:ext uri="{BB962C8B-B14F-4D97-AF65-F5344CB8AC3E}">
        <p14:creationId xmlns:p14="http://schemas.microsoft.com/office/powerpoint/2010/main" val="532994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Picture on left actually IRA bomb in Feb. 1996. picture on right is not EDL/BNP but an England football supporter</a:t>
            </a:r>
          </a:p>
          <a:p>
            <a:r>
              <a:rPr lang="en-GB" dirty="0" smtClean="0"/>
              <a:t>Portuguese</a:t>
            </a:r>
            <a:r>
              <a:rPr lang="en-GB" baseline="0" dirty="0" smtClean="0"/>
              <a:t> picture of UK …IRA bomb and football hooligans</a:t>
            </a:r>
          </a:p>
          <a:p>
            <a:r>
              <a:rPr lang="en-GB" dirty="0" smtClean="0"/>
              <a:t>More than just race and family background…but also for those with limited life </a:t>
            </a:r>
            <a:r>
              <a:rPr lang="en-GB" dirty="0" err="1" smtClean="0"/>
              <a:t>exp</a:t>
            </a:r>
            <a:r>
              <a:rPr lang="en-GB" dirty="0" smtClean="0"/>
              <a:t> of other culture can be perceived they have no culture but theirs is the norm: norm behaviour, norm values and norm beliefs…judging of the other</a:t>
            </a:r>
          </a:p>
          <a:p>
            <a:r>
              <a:rPr lang="en-GB" dirty="0" smtClean="0"/>
              <a:t>As teachers can make a difference here! </a:t>
            </a:r>
            <a:r>
              <a:rPr lang="en-GB" dirty="0" err="1" smtClean="0"/>
              <a:t>Exp</a:t>
            </a:r>
            <a:r>
              <a:rPr lang="en-GB" dirty="0" smtClean="0"/>
              <a:t> of the “other”</a:t>
            </a:r>
          </a:p>
          <a:p>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15</a:t>
            </a:fld>
            <a:endParaRPr lang="en-GB"/>
          </a:p>
        </p:txBody>
      </p:sp>
    </p:spTree>
    <p:extLst>
      <p:ext uri="{BB962C8B-B14F-4D97-AF65-F5344CB8AC3E}">
        <p14:creationId xmlns:p14="http://schemas.microsoft.com/office/powerpoint/2010/main" val="2921447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Look at the </a:t>
            </a:r>
            <a:r>
              <a:rPr lang="en-GB" b="1" dirty="0" smtClean="0"/>
              <a:t>pictures </a:t>
            </a:r>
            <a:r>
              <a:rPr lang="en-GB" dirty="0" smtClean="0"/>
              <a:t>on</a:t>
            </a:r>
            <a:r>
              <a:rPr lang="en-GB" baseline="0" dirty="0" smtClean="0"/>
              <a:t> different sheets….choose one that you like and explain to a partner what you like about it…what perspectives shown?</a:t>
            </a:r>
          </a:p>
          <a:p>
            <a:r>
              <a:rPr lang="en-GB" baseline="0" dirty="0" smtClean="0"/>
              <a:t>Portugal…media </a:t>
            </a:r>
            <a:r>
              <a:rPr lang="en-GB" baseline="0" dirty="0" err="1" smtClean="0"/>
              <a:t>infleunce</a:t>
            </a:r>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16</a:t>
            </a:fld>
            <a:endParaRPr lang="en-GB"/>
          </a:p>
        </p:txBody>
      </p:sp>
    </p:spTree>
    <p:extLst>
      <p:ext uri="{BB962C8B-B14F-4D97-AF65-F5344CB8AC3E}">
        <p14:creationId xmlns:p14="http://schemas.microsoft.com/office/powerpoint/2010/main" val="3979923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Video…Stereotypes on both sides.  Funny. Often these miscommunications are not funny misunderstandings but can lead to hurt</a:t>
            </a:r>
            <a:r>
              <a:rPr lang="en-GB" baseline="0" dirty="0" smtClean="0"/>
              <a:t> and confusion for our students.  One student upset her flat mate by selfishly taking showers at 1 or 2 in the morning . However, what the flat mate didn’t understand was that in this student’s culture showers are taken when you go to bed and not when you get up in the morning.</a:t>
            </a:r>
            <a:endParaRPr lang="en-GB" dirty="0" smtClean="0"/>
          </a:p>
          <a:p>
            <a:endParaRPr lang="en-GB" dirty="0"/>
          </a:p>
        </p:txBody>
      </p:sp>
      <p:sp>
        <p:nvSpPr>
          <p:cNvPr id="4" name="Slide Number Placeholder 3"/>
          <p:cNvSpPr>
            <a:spLocks noGrp="1"/>
          </p:cNvSpPr>
          <p:nvPr>
            <p:ph type="sldNum" sz="quarter" idx="10"/>
          </p:nvPr>
        </p:nvSpPr>
        <p:spPr/>
        <p:txBody>
          <a:bodyPr/>
          <a:lstStyle/>
          <a:p>
            <a:fld id="{A0CA216E-C1D1-4464-8D51-1C8ECF4490E3}" type="slidenum">
              <a:rPr lang="en-GB" smtClean="0"/>
              <a:t>17</a:t>
            </a:fld>
            <a:endParaRPr lang="en-GB"/>
          </a:p>
        </p:txBody>
      </p:sp>
    </p:spTree>
    <p:extLst>
      <p:ext uri="{BB962C8B-B14F-4D97-AF65-F5344CB8AC3E}">
        <p14:creationId xmlns:p14="http://schemas.microsoft.com/office/powerpoint/2010/main" val="3993045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French Philosopher 1913 – 2005. one of the most distinguished philosophers of the 20</a:t>
            </a:r>
            <a:r>
              <a:rPr lang="en-GB" baseline="30000" dirty="0" smtClean="0"/>
              <a:t>th</a:t>
            </a:r>
            <a:r>
              <a:rPr lang="en-GB" dirty="0" smtClean="0"/>
              <a:t> century. He wrote on a broad range of issues.  Key work for this project is his</a:t>
            </a:r>
            <a:r>
              <a:rPr lang="en-GB" baseline="0" dirty="0" smtClean="0"/>
              <a:t> work on </a:t>
            </a:r>
            <a:r>
              <a:rPr lang="en-GB" dirty="0" smtClean="0"/>
              <a:t>hermeneutics and narrative</a:t>
            </a:r>
          </a:p>
          <a:p>
            <a:r>
              <a:rPr lang="en-GB" dirty="0" smtClean="0"/>
              <a:t>Life narrative/story can enable a greater understanding of self.</a:t>
            </a:r>
          </a:p>
          <a:p>
            <a:r>
              <a:rPr lang="en-GB" dirty="0" smtClean="0"/>
              <a:t>Friend in the 1990s wanted to</a:t>
            </a:r>
            <a:r>
              <a:rPr lang="en-GB" baseline="0" dirty="0" smtClean="0"/>
              <a:t> come to the UK from Portugal but her mum didn't want her to.  Y? all she knew about the UK was from the media and at the time it was full of images of IRA bombs and football hooligans.  What do we know of other faiths?  Is it all from media?  Media portrayal of Muslims at the moment very mixed.  Many children and parents have negative attitudes…</a:t>
            </a:r>
            <a:r>
              <a:rPr lang="en-GB" baseline="0" dirty="0" err="1" smtClean="0"/>
              <a:t>ie</a:t>
            </a:r>
            <a:r>
              <a:rPr lang="en-GB" baseline="0" dirty="0" smtClean="0"/>
              <a:t> school in Cornwall who cancelled a trip to Exeter mosque because some parents withdrew permission as they were afraid that their child would get shot. </a:t>
            </a:r>
            <a:r>
              <a:rPr lang="en-GB" baseline="0" dirty="0" err="1" smtClean="0"/>
              <a:t>Lostwithel</a:t>
            </a:r>
            <a:r>
              <a:rPr lang="en-GB" baseline="0" dirty="0" smtClean="0"/>
              <a:t> school http://www.westernmorningnews.co.uk/Parents-Cornwall-ban-children-school-trip-Exeter/story-26407519-detail/story.html</a:t>
            </a:r>
          </a:p>
          <a:p>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18</a:t>
            </a:fld>
            <a:endParaRPr lang="en-GB"/>
          </a:p>
        </p:txBody>
      </p:sp>
    </p:spTree>
    <p:extLst>
      <p:ext uri="{BB962C8B-B14F-4D97-AF65-F5344CB8AC3E}">
        <p14:creationId xmlns:p14="http://schemas.microsoft.com/office/powerpoint/2010/main" val="2756161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Look at one aspect of our life narrative in relation to RE. This is looking specifically at RE in this case as an example of the impact of possible peer pressure on enjoyment of a subject, or the impact of exposure to other religions on</a:t>
            </a:r>
            <a:r>
              <a:rPr lang="en-GB" baseline="0" dirty="0" smtClean="0"/>
              <a:t> RE.  IE the life narrative of the individual and whether these events have any impact on the individuals like/dislike of the subject or interest in the subject to unpack how this might be true in other areas of worldview. </a:t>
            </a:r>
            <a:r>
              <a:rPr lang="en-GB" sz="1100" dirty="0" smtClean="0"/>
              <a:t>E.g. </a:t>
            </a:r>
            <a:r>
              <a:rPr lang="en-GB" sz="1200" dirty="0" smtClean="0"/>
              <a:t>Between your perception of other pupils attitudes and your own attitude towards RE lesson? Or between your experiences of other religions and your attitude towards RE</a:t>
            </a:r>
          </a:p>
          <a:p>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19</a:t>
            </a:fld>
            <a:endParaRPr lang="en-GB"/>
          </a:p>
        </p:txBody>
      </p:sp>
    </p:spTree>
    <p:extLst>
      <p:ext uri="{BB962C8B-B14F-4D97-AF65-F5344CB8AC3E}">
        <p14:creationId xmlns:p14="http://schemas.microsoft.com/office/powerpoint/2010/main" val="3841016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Van der </a:t>
            </a:r>
            <a:r>
              <a:rPr lang="en-GB" sz="1200" kern="1200" dirty="0" err="1" smtClean="0">
                <a:solidFill>
                  <a:schemeClr val="tx1"/>
                </a:solidFill>
                <a:effectLst/>
                <a:latin typeface="+mn-lt"/>
                <a:ea typeface="+mn-ea"/>
                <a:cs typeface="+mn-cs"/>
              </a:rPr>
              <a:t>Kooij</a:t>
            </a:r>
            <a:r>
              <a:rPr lang="en-GB" sz="1200" kern="1200" dirty="0" smtClean="0">
                <a:solidFill>
                  <a:schemeClr val="tx1"/>
                </a:solidFill>
                <a:effectLst/>
                <a:latin typeface="+mn-lt"/>
                <a:ea typeface="+mn-ea"/>
                <a:cs typeface="+mn-cs"/>
              </a:rPr>
              <a:t> et al (2013) add a further dimension in drawing key distinctions between ‘personal’ worldviews, with norms, values, ideals and practices, and ‘organised’ worldviews.  These personal worldviews can be based on an organised religious worldview but can be eclectic and idiosyncratic.  Indeed, he borrows the term ‘</a:t>
            </a:r>
            <a:r>
              <a:rPr lang="en-GB" sz="1200" kern="1200" dirty="0" err="1" smtClean="0">
                <a:solidFill>
                  <a:schemeClr val="tx1"/>
                </a:solidFill>
                <a:effectLst/>
                <a:latin typeface="+mn-lt"/>
                <a:ea typeface="+mn-ea"/>
                <a:cs typeface="+mn-cs"/>
              </a:rPr>
              <a:t>bricoleurs</a:t>
            </a:r>
            <a:r>
              <a:rPr lang="en-GB" sz="1200" kern="1200" dirty="0" smtClean="0">
                <a:solidFill>
                  <a:schemeClr val="tx1"/>
                </a:solidFill>
                <a:effectLst/>
                <a:latin typeface="+mn-lt"/>
                <a:ea typeface="+mn-ea"/>
                <a:cs typeface="+mn-cs"/>
              </a:rPr>
              <a:t>’ from </a:t>
            </a:r>
            <a:r>
              <a:rPr lang="en-GB" sz="1200" kern="1200" dirty="0" err="1" smtClean="0">
                <a:solidFill>
                  <a:schemeClr val="tx1"/>
                </a:solidFill>
                <a:effectLst/>
                <a:latin typeface="+mn-lt"/>
                <a:ea typeface="+mn-ea"/>
                <a:cs typeface="+mn-cs"/>
              </a:rPr>
              <a:t>Hervieu</a:t>
            </a:r>
            <a:r>
              <a:rPr lang="en-GB" sz="1200" kern="1200" dirty="0" smtClean="0">
                <a:solidFill>
                  <a:schemeClr val="tx1"/>
                </a:solidFill>
                <a:effectLst/>
                <a:latin typeface="+mn-lt"/>
                <a:ea typeface="+mn-ea"/>
                <a:cs typeface="+mn-cs"/>
              </a:rPr>
              <a:t>-Leger (2006).  ‘Bricolage’ is described as a ‘mishmash’ of ideas, symbols and practises from different traditions which moulded together to construct a personal religious profile (2013:213-214). They challenge the debate on definitions of worldview and examine elements of worldviews in an attempt to find consensus to form ‘organised’ worldviews (2013:214).</a:t>
            </a:r>
            <a:r>
              <a:rPr lang="en-GB" dirty="0" smtClean="0">
                <a:effectLst/>
              </a:rPr>
              <a:t> </a:t>
            </a:r>
            <a:r>
              <a:rPr lang="en-GB" sz="1200" kern="1200" dirty="0" smtClean="0">
                <a:solidFill>
                  <a:schemeClr val="tx1"/>
                </a:solidFill>
                <a:effectLst/>
                <a:latin typeface="+mn-lt"/>
                <a:ea typeface="+mn-ea"/>
                <a:cs typeface="+mn-cs"/>
              </a:rPr>
              <a:t>Whilst not rejecting </a:t>
            </a:r>
            <a:r>
              <a:rPr lang="en-GB" sz="1200" kern="1200" dirty="0" err="1" smtClean="0">
                <a:solidFill>
                  <a:schemeClr val="tx1"/>
                </a:solidFill>
                <a:effectLst/>
                <a:latin typeface="+mn-lt"/>
                <a:ea typeface="+mn-ea"/>
                <a:cs typeface="+mn-cs"/>
              </a:rPr>
              <a:t>Valk’s</a:t>
            </a:r>
            <a:r>
              <a:rPr lang="en-GB" sz="1200" kern="1200" dirty="0" smtClean="0">
                <a:solidFill>
                  <a:schemeClr val="tx1"/>
                </a:solidFill>
                <a:effectLst/>
                <a:latin typeface="+mn-lt"/>
                <a:ea typeface="+mn-ea"/>
                <a:cs typeface="+mn-cs"/>
              </a:rPr>
              <a:t> model Van der </a:t>
            </a:r>
            <a:r>
              <a:rPr lang="en-GB" sz="1200" kern="1200" dirty="0" err="1" smtClean="0">
                <a:solidFill>
                  <a:schemeClr val="tx1"/>
                </a:solidFill>
                <a:effectLst/>
                <a:latin typeface="+mn-lt"/>
                <a:ea typeface="+mn-ea"/>
                <a:cs typeface="+mn-cs"/>
              </a:rPr>
              <a:t>Kooij</a:t>
            </a:r>
            <a:r>
              <a:rPr lang="en-GB" sz="1200" kern="1200" dirty="0" smtClean="0">
                <a:solidFill>
                  <a:schemeClr val="tx1"/>
                </a:solidFill>
                <a:effectLst/>
                <a:latin typeface="+mn-lt"/>
                <a:ea typeface="+mn-ea"/>
                <a:cs typeface="+mn-cs"/>
              </a:rPr>
              <a:t> et al claim that this distinction needs to be made explicit.</a:t>
            </a:r>
          </a:p>
          <a:p>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20</a:t>
            </a:fld>
            <a:endParaRPr lang="en-GB"/>
          </a:p>
        </p:txBody>
      </p:sp>
    </p:spTree>
    <p:extLst>
      <p:ext uri="{BB962C8B-B14F-4D97-AF65-F5344CB8AC3E}">
        <p14:creationId xmlns:p14="http://schemas.microsoft.com/office/powerpoint/2010/main" val="3107763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Look at one aspect of our life narrative in relation to RE. This is looking specifically at RE in this case as an example of the impact of possible peer pressure on enjoyment of a subject, or the impact of exposure to other religions on</a:t>
            </a:r>
            <a:r>
              <a:rPr lang="en-GB" baseline="0" dirty="0" smtClean="0"/>
              <a:t> RE.  IE the life narrative of the individual and whether these events have any impact on the individuals like/dislike of the subject or interest in the subject to unpack how this might be true in other areas of worldview. </a:t>
            </a:r>
            <a:r>
              <a:rPr lang="en-GB" sz="1100" dirty="0" smtClean="0"/>
              <a:t>E.g. </a:t>
            </a:r>
            <a:r>
              <a:rPr lang="en-GB" sz="1200" dirty="0" smtClean="0"/>
              <a:t>Between your perception of other pupils attitudes and your own attitude towards RE lesson? Or between your experiences of other religions and your attitude towards RE</a:t>
            </a:r>
          </a:p>
          <a:p>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21</a:t>
            </a:fld>
            <a:endParaRPr lang="en-GB"/>
          </a:p>
        </p:txBody>
      </p:sp>
    </p:spTree>
    <p:extLst>
      <p:ext uri="{BB962C8B-B14F-4D97-AF65-F5344CB8AC3E}">
        <p14:creationId xmlns:p14="http://schemas.microsoft.com/office/powerpoint/2010/main" val="3841016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Impacts the way we see everything.</a:t>
            </a:r>
            <a:r>
              <a:rPr lang="en-GB" baseline="0" dirty="0" smtClean="0"/>
              <a:t>  The lens through which individuals see all around them.  In teaching value and beliefs will impact the way we teach subjects, the enthusiasm the teacher shows or the weight they give the subject.  Impacts communication which is crucial in teaching: </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24</a:t>
            </a:fld>
            <a:endParaRPr lang="en-GB"/>
          </a:p>
        </p:txBody>
      </p:sp>
    </p:spTree>
    <p:extLst>
      <p:ext uri="{BB962C8B-B14F-4D97-AF65-F5344CB8AC3E}">
        <p14:creationId xmlns:p14="http://schemas.microsoft.com/office/powerpoint/2010/main" val="35791687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Korthagen's research into what makes a good teacher.</a:t>
            </a:r>
          </a:p>
          <a:p>
            <a:r>
              <a:rPr lang="en-GB" sz="1200" kern="1200" dirty="0" err="1" smtClean="0">
                <a:solidFill>
                  <a:schemeClr val="tx1"/>
                </a:solidFill>
                <a:effectLst/>
                <a:latin typeface="+mn-lt"/>
                <a:ea typeface="+mn-ea"/>
                <a:cs typeface="+mn-cs"/>
              </a:rPr>
              <a:t>Pajares</a:t>
            </a:r>
            <a:r>
              <a:rPr lang="en-GB" sz="1200" kern="1200" dirty="0" smtClean="0">
                <a:solidFill>
                  <a:schemeClr val="tx1"/>
                </a:solidFill>
                <a:effectLst/>
                <a:latin typeface="+mn-lt"/>
                <a:ea typeface="+mn-ea"/>
                <a:cs typeface="+mn-cs"/>
              </a:rPr>
              <a:t> cites : (Ashton, 1990; Ashton &amp; Webb, 1986; Brookhart &amp; Freeman, 1992; </a:t>
            </a:r>
            <a:r>
              <a:rPr lang="en-GB" sz="1200" kern="1200" dirty="0" err="1" smtClean="0">
                <a:solidFill>
                  <a:schemeClr val="tx1"/>
                </a:solidFill>
                <a:effectLst/>
                <a:latin typeface="+mn-lt"/>
                <a:ea typeface="+mn-ea"/>
                <a:cs typeface="+mn-cs"/>
              </a:rPr>
              <a:t>Buchmann</a:t>
            </a:r>
            <a:r>
              <a:rPr lang="en-GB" sz="1200" kern="1200" dirty="0" smtClean="0">
                <a:solidFill>
                  <a:schemeClr val="tx1"/>
                </a:solidFill>
                <a:effectLst/>
                <a:latin typeface="+mn-lt"/>
                <a:ea typeface="+mn-ea"/>
                <a:cs typeface="+mn-cs"/>
              </a:rPr>
              <a:t> , 1984; Clark, 1988; </a:t>
            </a:r>
            <a:r>
              <a:rPr lang="en-GB" sz="1200" kern="1200" dirty="0" err="1" smtClean="0">
                <a:solidFill>
                  <a:schemeClr val="tx1"/>
                </a:solidFill>
                <a:effectLst/>
                <a:latin typeface="+mn-lt"/>
                <a:ea typeface="+mn-ea"/>
                <a:cs typeface="+mn-cs"/>
              </a:rPr>
              <a:t>Dinham</a:t>
            </a:r>
            <a:r>
              <a:rPr lang="en-GB" sz="1200" kern="1200" dirty="0" smtClean="0">
                <a:solidFill>
                  <a:schemeClr val="tx1"/>
                </a:solidFill>
                <a:effectLst/>
                <a:latin typeface="+mn-lt"/>
                <a:ea typeface="+mn-ea"/>
                <a:cs typeface="+mn-cs"/>
              </a:rPr>
              <a:t> &amp; </a:t>
            </a:r>
            <a:r>
              <a:rPr lang="en-GB" sz="1200" kern="1200" dirty="0" err="1" smtClean="0">
                <a:solidFill>
                  <a:schemeClr val="tx1"/>
                </a:solidFill>
                <a:effectLst/>
                <a:latin typeface="+mn-lt"/>
                <a:ea typeface="+mn-ea"/>
                <a:cs typeface="+mn-cs"/>
              </a:rPr>
              <a:t>Stritter</a:t>
            </a:r>
            <a:r>
              <a:rPr lang="en-GB" sz="1200" kern="1200" dirty="0" smtClean="0">
                <a:solidFill>
                  <a:schemeClr val="tx1"/>
                </a:solidFill>
                <a:effectLst/>
                <a:latin typeface="+mn-lt"/>
                <a:ea typeface="+mn-ea"/>
                <a:cs typeface="+mn-cs"/>
              </a:rPr>
              <a:t>, 1986; </a:t>
            </a:r>
            <a:r>
              <a:rPr lang="en-GB" sz="1200" kern="1200" dirty="0" err="1" smtClean="0">
                <a:solidFill>
                  <a:schemeClr val="tx1"/>
                </a:solidFill>
                <a:effectLst/>
                <a:latin typeface="+mn-lt"/>
                <a:ea typeface="+mn-ea"/>
                <a:cs typeface="+mn-cs"/>
              </a:rPr>
              <a:t>Feinman-Nesmer</a:t>
            </a:r>
            <a:r>
              <a:rPr lang="en-GB" sz="1200" kern="1200" dirty="0" smtClean="0">
                <a:solidFill>
                  <a:schemeClr val="tx1"/>
                </a:solidFill>
                <a:effectLst/>
                <a:latin typeface="+mn-lt"/>
                <a:ea typeface="+mn-ea"/>
                <a:cs typeface="+mn-cs"/>
              </a:rPr>
              <a:t> &amp; </a:t>
            </a:r>
            <a:r>
              <a:rPr lang="en-GB" sz="1200" kern="1200" dirty="0" err="1" smtClean="0">
                <a:solidFill>
                  <a:schemeClr val="tx1"/>
                </a:solidFill>
                <a:effectLst/>
                <a:latin typeface="+mn-lt"/>
                <a:ea typeface="+mn-ea"/>
                <a:cs typeface="+mn-cs"/>
              </a:rPr>
              <a:t>Flden</a:t>
            </a:r>
            <a:r>
              <a:rPr lang="en-GB" sz="1200" kern="1200" dirty="0" smtClean="0">
                <a:solidFill>
                  <a:schemeClr val="tx1"/>
                </a:solidFill>
                <a:effectLst/>
                <a:latin typeface="+mn-lt"/>
                <a:ea typeface="+mn-ea"/>
                <a:cs typeface="+mn-cs"/>
              </a:rPr>
              <a:t>) (1992: 307)</a:t>
            </a:r>
            <a:endParaRPr lang="en-GB" dirty="0" smtClean="0"/>
          </a:p>
          <a:p>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27</a:t>
            </a:fld>
            <a:endParaRPr lang="en-GB"/>
          </a:p>
        </p:txBody>
      </p:sp>
    </p:spTree>
    <p:extLst>
      <p:ext uri="{BB962C8B-B14F-4D97-AF65-F5344CB8AC3E}">
        <p14:creationId xmlns:p14="http://schemas.microsoft.com/office/powerpoint/2010/main" val="712398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Works well when have the same frame of reference…..same world view.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TedX</a:t>
            </a:r>
            <a:r>
              <a:rPr lang="en-GB" dirty="0" smtClean="0"/>
              <a:t> talk.</a:t>
            </a:r>
            <a:r>
              <a:rPr lang="en-GB" altLang="en-US" sz="1200" dirty="0" smtClean="0">
                <a:solidFill>
                  <a:srgbClr val="333333"/>
                </a:solidFill>
                <a:latin typeface="Arial" charset="0"/>
                <a:cs typeface="Arial" charset="0"/>
              </a:rPr>
              <a:t> Tommy McCall talks about </a:t>
            </a:r>
            <a:r>
              <a:rPr lang="en-GB" altLang="en-US" sz="1200" dirty="0" err="1" smtClean="0">
                <a:solidFill>
                  <a:srgbClr val="333333"/>
                </a:solidFill>
                <a:latin typeface="Arial" charset="0"/>
                <a:cs typeface="Arial" charset="0"/>
              </a:rPr>
              <a:t>graphicacy</a:t>
            </a:r>
            <a:r>
              <a:rPr lang="en-GB" altLang="en-US" sz="1200" dirty="0" smtClean="0">
                <a:solidFill>
                  <a:srgbClr val="333333"/>
                </a:solidFill>
                <a:latin typeface="Arial" charset="0"/>
                <a:cs typeface="Arial" charset="0"/>
              </a:rPr>
              <a:t>, the next great leap forward at </a:t>
            </a:r>
            <a:r>
              <a:rPr lang="en-GB" altLang="en-US" sz="1200" dirty="0" err="1" smtClean="0">
                <a:solidFill>
                  <a:srgbClr val="333333"/>
                </a:solidFill>
                <a:latin typeface="Arial" charset="0"/>
                <a:cs typeface="Arial" charset="0"/>
              </a:rPr>
              <a:t>TEDx</a:t>
            </a:r>
            <a:r>
              <a:rPr lang="en-GB" altLang="en-US" sz="1200" dirty="0" smtClean="0">
                <a:solidFill>
                  <a:srgbClr val="333333"/>
                </a:solidFill>
                <a:latin typeface="Arial" charset="0"/>
                <a:cs typeface="Arial" charset="0"/>
              </a:rPr>
              <a:t> East. Filmed May 9, 2011 at the NY Times Centre</a:t>
            </a:r>
            <a:r>
              <a:rPr lang="en-GB" altLang="en-US" sz="400" dirty="0" smtClean="0"/>
              <a:t> </a:t>
            </a:r>
            <a:endParaRPr lang="en-GB" alt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altLang="en-US" sz="1200" dirty="0" smtClean="0">
                <a:hlinkClick r:id="rId3"/>
              </a:rPr>
              <a:t>http://www.youtube.com/watch?v=7ZvsZtUfQQs</a:t>
            </a:r>
            <a:endParaRPr lang="en-GB" altLang="en-US" sz="1200" dirty="0" smtClean="0"/>
          </a:p>
          <a:p>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28</a:t>
            </a:fld>
            <a:endParaRPr lang="en-GB"/>
          </a:p>
        </p:txBody>
      </p:sp>
    </p:spTree>
    <p:extLst>
      <p:ext uri="{BB962C8B-B14F-4D97-AF65-F5344CB8AC3E}">
        <p14:creationId xmlns:p14="http://schemas.microsoft.com/office/powerpoint/2010/main" val="1406193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Works well when have the same frame of reference…..same world view but Christopher </a:t>
            </a:r>
            <a:r>
              <a:rPr lang="en-GB" dirty="0" err="1" smtClean="0"/>
              <a:t>walkern</a:t>
            </a:r>
            <a:r>
              <a:rPr lang="en-GB" dirty="0" smtClean="0"/>
              <a:t> was a lion tamer before he became famous!</a:t>
            </a:r>
          </a:p>
          <a:p>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29</a:t>
            </a:fld>
            <a:endParaRPr lang="en-GB"/>
          </a:p>
        </p:txBody>
      </p:sp>
    </p:spTree>
    <p:extLst>
      <p:ext uri="{BB962C8B-B14F-4D97-AF65-F5344CB8AC3E}">
        <p14:creationId xmlns:p14="http://schemas.microsoft.com/office/powerpoint/2010/main" val="1406193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Works well when have the same frame of reference…..same world view.  Actually George Clooney according to the media, has a good relationship with his father…but if he didn’t this might be the image that the word conjures up in his mind. </a:t>
            </a:r>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30</a:t>
            </a:fld>
            <a:endParaRPr lang="en-GB"/>
          </a:p>
        </p:txBody>
      </p:sp>
    </p:spTree>
    <p:extLst>
      <p:ext uri="{BB962C8B-B14F-4D97-AF65-F5344CB8AC3E}">
        <p14:creationId xmlns:p14="http://schemas.microsoft.com/office/powerpoint/2010/main" val="1406193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31</a:t>
            </a:fld>
            <a:endParaRPr lang="en-GB"/>
          </a:p>
        </p:txBody>
      </p:sp>
    </p:spTree>
    <p:extLst>
      <p:ext uri="{BB962C8B-B14F-4D97-AF65-F5344CB8AC3E}">
        <p14:creationId xmlns:p14="http://schemas.microsoft.com/office/powerpoint/2010/main" val="370167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Even greater extent when different world views in the mix! Also not just verbal communication also issue of behaviour</a:t>
            </a:r>
          </a:p>
          <a:p>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32</a:t>
            </a:fld>
            <a:endParaRPr lang="en-GB"/>
          </a:p>
        </p:txBody>
      </p:sp>
    </p:spTree>
    <p:extLst>
      <p:ext uri="{BB962C8B-B14F-4D97-AF65-F5344CB8AC3E}">
        <p14:creationId xmlns:p14="http://schemas.microsoft.com/office/powerpoint/2010/main" val="37016770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Need to see the whole picture and see world not merely from our point of view.  </a:t>
            </a:r>
          </a:p>
          <a:p>
            <a:r>
              <a:rPr lang="en-GB" dirty="0" smtClean="0"/>
              <a:t>Look at the worldview cards.  Read through.  Which are helpful?  Which would you use with a class?</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33</a:t>
            </a:fld>
            <a:endParaRPr lang="en-GB"/>
          </a:p>
        </p:txBody>
      </p:sp>
    </p:spTree>
    <p:extLst>
      <p:ext uri="{BB962C8B-B14F-4D97-AF65-F5344CB8AC3E}">
        <p14:creationId xmlns:p14="http://schemas.microsoft.com/office/powerpoint/2010/main" val="2340649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https://salternlite.wordpress.com/2012/03/30/world-view-diagram/</a:t>
            </a:r>
          </a:p>
          <a:p>
            <a:r>
              <a:rPr lang="en-GB" dirty="0" smtClean="0"/>
              <a:t>Ultimate questions.  All have different perspectives…need to understand and name our own …</a:t>
            </a:r>
            <a:endParaRPr lang="en-GB" dirty="0"/>
          </a:p>
        </p:txBody>
      </p:sp>
      <p:sp>
        <p:nvSpPr>
          <p:cNvPr id="4" name="Slide Number Placeholder 3"/>
          <p:cNvSpPr>
            <a:spLocks noGrp="1"/>
          </p:cNvSpPr>
          <p:nvPr>
            <p:ph type="sldNum" sz="quarter" idx="10"/>
          </p:nvPr>
        </p:nvSpPr>
        <p:spPr/>
        <p:txBody>
          <a:bodyPr/>
          <a:lstStyle/>
          <a:p>
            <a:fld id="{E2B87DE6-D957-4755-8A9D-7BE67A420DBB}" type="slidenum">
              <a:rPr lang="en-GB" smtClean="0"/>
              <a:t>34</a:t>
            </a:fld>
            <a:endParaRPr lang="en-GB"/>
          </a:p>
        </p:txBody>
      </p:sp>
    </p:spTree>
    <p:extLst>
      <p:ext uri="{BB962C8B-B14F-4D97-AF65-F5344CB8AC3E}">
        <p14:creationId xmlns:p14="http://schemas.microsoft.com/office/powerpoint/2010/main" val="3973494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smtClean="0">
                <a:solidFill>
                  <a:schemeClr val="tx1"/>
                </a:solidFill>
                <a:effectLst/>
                <a:latin typeface="+mn-lt"/>
                <a:ea typeface="+mn-ea"/>
                <a:cs typeface="+mn-cs"/>
              </a:rPr>
              <a:t>A worldview is a system of presuppositions by which one witnesses world and culture. Chuck Colson defined worldview as “the sum total of our beliefs about the world.” It’s an ideology or philosophy of how the world works and how to engage the world.  Often only </a:t>
            </a:r>
            <a:r>
              <a:rPr lang="en-GB" sz="1200" i="0" kern="1200" dirty="0" err="1" smtClean="0">
                <a:solidFill>
                  <a:schemeClr val="tx1"/>
                </a:solidFill>
                <a:effectLst/>
                <a:latin typeface="+mn-lt"/>
                <a:ea typeface="+mn-ea"/>
                <a:cs typeface="+mn-cs"/>
              </a:rPr>
              <a:t>idneitfy</a:t>
            </a:r>
            <a:r>
              <a:rPr lang="en-GB" sz="1200" i="0" kern="1200" dirty="0" smtClean="0">
                <a:solidFill>
                  <a:schemeClr val="tx1"/>
                </a:solidFill>
                <a:effectLst/>
                <a:latin typeface="+mn-lt"/>
                <a:ea typeface="+mn-ea"/>
                <a:cs typeface="+mn-cs"/>
              </a:rPr>
              <a:t> when come up against difference.</a:t>
            </a:r>
          </a:p>
          <a:p>
            <a:endParaRPr lang="en-GB" sz="1200" i="0" kern="1200" dirty="0" smtClean="0">
              <a:solidFill>
                <a:schemeClr val="tx1"/>
              </a:solidFill>
              <a:effectLst/>
              <a:latin typeface="+mn-lt"/>
              <a:ea typeface="+mn-ea"/>
              <a:cs typeface="+mn-cs"/>
            </a:endParaRPr>
          </a:p>
          <a:p>
            <a:r>
              <a:rPr lang="en-GB" sz="1200" i="0" kern="1200" dirty="0" smtClean="0">
                <a:solidFill>
                  <a:schemeClr val="tx1"/>
                </a:solidFill>
                <a:effectLst/>
                <a:latin typeface="+mn-lt"/>
                <a:ea typeface="+mn-ea"/>
                <a:cs typeface="+mn-cs"/>
              </a:rPr>
              <a:t>Christmas….</a:t>
            </a:r>
            <a:r>
              <a:rPr lang="en-GB" sz="1200" i="0" kern="1200" dirty="0" err="1" smtClean="0">
                <a:solidFill>
                  <a:schemeClr val="tx1"/>
                </a:solidFill>
                <a:effectLst/>
                <a:latin typeface="+mn-lt"/>
                <a:ea typeface="+mn-ea"/>
                <a:cs typeface="+mn-cs"/>
              </a:rPr>
              <a:t>eg</a:t>
            </a:r>
            <a:r>
              <a:rPr lang="en-GB" sz="1200" i="0" kern="1200" dirty="0" smtClean="0">
                <a:solidFill>
                  <a:schemeClr val="tx1"/>
                </a:solidFill>
                <a:effectLst/>
                <a:latin typeface="+mn-lt"/>
                <a:ea typeface="+mn-ea"/>
                <a:cs typeface="+mn-cs"/>
              </a:rPr>
              <a:t>.  How did you spend Christmas day?</a:t>
            </a:r>
            <a:br>
              <a:rPr lang="en-GB" sz="1200" i="0" kern="1200" dirty="0" smtClean="0">
                <a:solidFill>
                  <a:schemeClr val="tx1"/>
                </a:solidFill>
                <a:effectLst/>
                <a:latin typeface="+mn-lt"/>
                <a:ea typeface="+mn-ea"/>
                <a:cs typeface="+mn-cs"/>
              </a:rPr>
            </a:br>
            <a:r>
              <a:rPr lang="en-GB" sz="1200" i="0" kern="1200" dirty="0" smtClean="0">
                <a:solidFill>
                  <a:schemeClr val="tx1"/>
                </a:solidFill>
                <a:effectLst/>
                <a:latin typeface="+mn-lt"/>
                <a:ea typeface="+mn-ea"/>
                <a:cs typeface="+mn-cs"/>
              </a:rPr>
              <a:t/>
            </a:r>
            <a:br>
              <a:rPr lang="en-GB" sz="1200" i="0" kern="1200" dirty="0" smtClean="0">
                <a:solidFill>
                  <a:schemeClr val="tx1"/>
                </a:solidFill>
                <a:effectLst/>
                <a:latin typeface="+mn-lt"/>
                <a:ea typeface="+mn-ea"/>
                <a:cs typeface="+mn-cs"/>
              </a:rPr>
            </a:br>
            <a:r>
              <a:rPr lang="en-GB" sz="1200" i="0" kern="1200" dirty="0" smtClean="0">
                <a:solidFill>
                  <a:schemeClr val="tx1"/>
                </a:solidFill>
                <a:effectLst/>
                <a:latin typeface="+mn-lt"/>
                <a:ea typeface="+mn-ea"/>
                <a:cs typeface="+mn-cs"/>
              </a:rPr>
              <a:t>We all have a worldview – a set of personal biases by which we engage context, culture, life, and politics. The direct question asks, “What is your worldview?” What set of biases or beliefs incorporate your established framework or worldview? Review</a:t>
            </a:r>
            <a:r>
              <a:rPr lang="en-GB" sz="1200" i="0" kern="1200" baseline="0" dirty="0" smtClean="0">
                <a:solidFill>
                  <a:schemeClr val="tx1"/>
                </a:solidFill>
                <a:effectLst/>
                <a:latin typeface="+mn-lt"/>
                <a:ea typeface="+mn-ea"/>
                <a:cs typeface="+mn-cs"/>
              </a:rPr>
              <a:t> in seminar </a:t>
            </a:r>
            <a:endParaRPr lang="en-GB" dirty="0"/>
          </a:p>
        </p:txBody>
      </p:sp>
      <p:sp>
        <p:nvSpPr>
          <p:cNvPr id="4" name="Slide Number Placeholder 3"/>
          <p:cNvSpPr>
            <a:spLocks noGrp="1"/>
          </p:cNvSpPr>
          <p:nvPr>
            <p:ph type="sldNum" sz="quarter" idx="10"/>
          </p:nvPr>
        </p:nvSpPr>
        <p:spPr/>
        <p:txBody>
          <a:bodyPr/>
          <a:lstStyle/>
          <a:p>
            <a:fld id="{9F531AE8-B1D0-4C4F-AC62-CDC1F0CB57CF}" type="slidenum">
              <a:rPr lang="en-GB" smtClean="0"/>
              <a:t>35</a:t>
            </a:fld>
            <a:endParaRPr lang="en-GB" dirty="0"/>
          </a:p>
        </p:txBody>
      </p:sp>
    </p:spTree>
    <p:extLst>
      <p:ext uri="{BB962C8B-B14F-4D97-AF65-F5344CB8AC3E}">
        <p14:creationId xmlns:p14="http://schemas.microsoft.com/office/powerpoint/2010/main" val="2611741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ON A3 paper draw stick man in the </a:t>
            </a:r>
            <a:r>
              <a:rPr lang="en-US" altLang="en-US" dirty="0" err="1" smtClean="0"/>
              <a:t>centre</a:t>
            </a:r>
            <a:r>
              <a:rPr lang="en-US" altLang="en-US" dirty="0" smtClean="0"/>
              <a:t> for you and write the answers to each category around the paper.</a:t>
            </a:r>
          </a:p>
          <a:p>
            <a:r>
              <a:rPr lang="en-US" altLang="en-US" dirty="0" smtClean="0"/>
              <a:t>This is one aspect of your worldview which informs on the rest and is</a:t>
            </a:r>
            <a:r>
              <a:rPr lang="en-US" altLang="en-US" baseline="0" dirty="0" smtClean="0"/>
              <a:t> relevant to RE</a:t>
            </a:r>
            <a:endParaRPr lang="en-US" altLang="en-US" dirty="0"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B3EB829-1D73-4F45-8B29-6C3FD9B5F76B}" type="slidenum">
              <a:rPr lang="en-GB" altLang="en-US" smtClean="0">
                <a:latin typeface="Times New Roman" pitchFamily="18" charset="0"/>
              </a:rPr>
              <a:pPr eaLnBrk="1" hangingPunct="1">
                <a:spcBef>
                  <a:spcPct val="0"/>
                </a:spcBef>
              </a:pPr>
              <a:t>36</a:t>
            </a:fld>
            <a:endParaRPr lang="en-GB" altLang="en-US" smtClean="0">
              <a:latin typeface="Times New Roman" pitchFamily="18" charset="0"/>
            </a:endParaRPr>
          </a:p>
        </p:txBody>
      </p:sp>
    </p:spTree>
    <p:extLst>
      <p:ext uri="{BB962C8B-B14F-4D97-AF65-F5344CB8AC3E}">
        <p14:creationId xmlns:p14="http://schemas.microsoft.com/office/powerpoint/2010/main" val="4011372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Don’t need to show anyone else but imp to be aware of own answers in order to see if they influence attitude to RE or understanding of other worldviews.</a:t>
            </a:r>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37</a:t>
            </a:fld>
            <a:endParaRPr lang="en-GB"/>
          </a:p>
        </p:txBody>
      </p:sp>
    </p:spTree>
    <p:extLst>
      <p:ext uri="{BB962C8B-B14F-4D97-AF65-F5344CB8AC3E}">
        <p14:creationId xmlns:p14="http://schemas.microsoft.com/office/powerpoint/2010/main" val="758201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ON A3 paper place one of the photos in the Centre and write the answers to each category around the paper. The photos are generalizations put hopefully positive ones.  Discuss with children assumptions about faith by dress and ethnicity.  What did first Christians look like?   </a:t>
            </a:r>
            <a:r>
              <a:rPr lang="en-US" altLang="en-US" dirty="0" err="1" smtClean="0"/>
              <a:t>Etc</a:t>
            </a:r>
            <a:r>
              <a:rPr lang="en-US" altLang="en-US" dirty="0" smtClean="0"/>
              <a:t>…</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B3EB829-1D73-4F45-8B29-6C3FD9B5F76B}" type="slidenum">
              <a:rPr lang="en-GB" altLang="en-US" smtClean="0">
                <a:latin typeface="Times New Roman" pitchFamily="18" charset="0"/>
              </a:rPr>
              <a:pPr eaLnBrk="1" hangingPunct="1">
                <a:spcBef>
                  <a:spcPct val="0"/>
                </a:spcBef>
              </a:pPr>
              <a:t>38</a:t>
            </a:fld>
            <a:endParaRPr lang="en-GB" altLang="en-US" smtClean="0">
              <a:latin typeface="Times New Roman" pitchFamily="18" charset="0"/>
            </a:endParaRPr>
          </a:p>
        </p:txBody>
      </p:sp>
    </p:spTree>
    <p:extLst>
      <p:ext uri="{BB962C8B-B14F-4D97-AF65-F5344CB8AC3E}">
        <p14:creationId xmlns:p14="http://schemas.microsoft.com/office/powerpoint/2010/main" val="6244056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Some sheets available on Buddhism.  Can</a:t>
            </a:r>
            <a:r>
              <a:rPr lang="en-GB" baseline="0" dirty="0" smtClean="0"/>
              <a:t> never be expert on every religion but if have a framework to start form and an understanding of root of religious worldviews can know here to start with a religion and how to compare world religions…not just about clothes they wear or rituals but about worldview.  We all have one and therefore to be able to identify our own we can then </a:t>
            </a:r>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39</a:t>
            </a:fld>
            <a:endParaRPr lang="en-GB"/>
          </a:p>
        </p:txBody>
      </p:sp>
    </p:spTree>
    <p:extLst>
      <p:ext uri="{BB962C8B-B14F-4D97-AF65-F5344CB8AC3E}">
        <p14:creationId xmlns:p14="http://schemas.microsoft.com/office/powerpoint/2010/main" val="3678596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last point is the one we wish to assess….in two months would like to interview a few of you to see if a growing awareness of worldview has in fact influenced</a:t>
            </a:r>
            <a:r>
              <a:rPr lang="en-GB" baseline="0" dirty="0" smtClean="0"/>
              <a:t> your teaching of RE in anyway poss.… confidence, or effectiveness, enthusiasm for RE </a:t>
            </a:r>
            <a:r>
              <a:rPr lang="en-GB" baseline="0" dirty="0" err="1" smtClean="0"/>
              <a:t>etc</a:t>
            </a:r>
            <a:r>
              <a:rPr lang="en-GB" baseline="0" dirty="0" smtClean="0"/>
              <a:t>…</a:t>
            </a:r>
          </a:p>
          <a:p>
            <a:r>
              <a:rPr lang="en-US" sz="1200" kern="1200" dirty="0" smtClean="0">
                <a:solidFill>
                  <a:schemeClr val="tx1"/>
                </a:solidFill>
                <a:effectLst/>
                <a:latin typeface="+mn-lt"/>
                <a:ea typeface="+mn-ea"/>
                <a:cs typeface="+mn-cs"/>
              </a:rPr>
              <a:t>For teachers examining their own worldview could assist their understanding and empathy for others with differing views of the world.  They are therefore in a stronger position to understand how to approach new subject knowledge and indeed what subject knowledge they need to enquire about. Their confidence can improve as the fear of the exotic is replaced by an understanding instead of shared experience</a:t>
            </a:r>
            <a:endParaRPr lang="en-GB" dirty="0"/>
          </a:p>
        </p:txBody>
      </p:sp>
      <p:sp>
        <p:nvSpPr>
          <p:cNvPr id="4" name="Slide Number Placeholder 3"/>
          <p:cNvSpPr>
            <a:spLocks noGrp="1"/>
          </p:cNvSpPr>
          <p:nvPr>
            <p:ph type="sldNum" sz="quarter" idx="10"/>
          </p:nvPr>
        </p:nvSpPr>
        <p:spPr/>
        <p:txBody>
          <a:bodyPr/>
          <a:lstStyle/>
          <a:p>
            <a:fld id="{A3DC0D36-9654-4FE0-8E3D-85ED2BC82541}" type="slidenum">
              <a:rPr lang="en-GB" smtClean="0"/>
              <a:t>40</a:t>
            </a:fld>
            <a:endParaRPr lang="en-GB"/>
          </a:p>
        </p:txBody>
      </p:sp>
    </p:spTree>
    <p:extLst>
      <p:ext uri="{BB962C8B-B14F-4D97-AF65-F5344CB8AC3E}">
        <p14:creationId xmlns:p14="http://schemas.microsoft.com/office/powerpoint/2010/main" val="18064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E7299CF-B3A9-4FD5-BCC3-0AFFC34AF247}"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2456391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7299CF-B3A9-4FD5-BCC3-0AFFC34AF247}"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3022173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E7299CF-B3A9-4FD5-BCC3-0AFFC34AF247}"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3067613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E7299CF-B3A9-4FD5-BCC3-0AFFC34AF247}"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2260582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E7299CF-B3A9-4FD5-BCC3-0AFFC34AF247}" type="datetimeFigureOut">
              <a:rPr lang="en-GB" smtClean="0"/>
              <a:t>12/10/2018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636885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E7299CF-B3A9-4FD5-BCC3-0AFFC34AF247}" type="datetimeFigureOut">
              <a:rPr lang="en-GB" smtClean="0"/>
              <a:t>12/10/2018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757446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7299CF-B3A9-4FD5-BCC3-0AFFC34AF247}" type="datetimeFigureOut">
              <a:rPr lang="en-GB" smtClean="0"/>
              <a:t>12/10/2018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303856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7299CF-B3A9-4FD5-BCC3-0AFFC34AF247}"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828627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E7299CF-B3A9-4FD5-BCC3-0AFFC34AF247}" type="datetimeFigureOut">
              <a:rPr lang="en-GB" smtClean="0"/>
              <a:t>12/10/2018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4117058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7299CF-B3A9-4FD5-BCC3-0AFFC34AF247}"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1228632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E7299CF-B3A9-4FD5-BCC3-0AFFC34AF247}" type="datetimeFigureOut">
              <a:rPr lang="en-GB" smtClean="0"/>
              <a:t>12/10/2018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318EB3-6337-4DE7-8CA4-58DBBF791E8F}" type="slidenum">
              <a:rPr lang="en-GB" smtClean="0"/>
              <a:t>‹#›</a:t>
            </a:fld>
            <a:endParaRPr lang="en-GB"/>
          </a:p>
        </p:txBody>
      </p:sp>
    </p:spTree>
    <p:extLst>
      <p:ext uri="{BB962C8B-B14F-4D97-AF65-F5344CB8AC3E}">
        <p14:creationId xmlns:p14="http://schemas.microsoft.com/office/powerpoint/2010/main" val="3488527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7299CF-B3A9-4FD5-BCC3-0AFFC34AF247}" type="datetimeFigureOut">
              <a:rPr lang="en-GB" smtClean="0"/>
              <a:t>12/10/2018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318EB3-6337-4DE7-8CA4-58DBBF791E8F}" type="slidenum">
              <a:rPr lang="en-GB" smtClean="0"/>
              <a:t>‹#›</a:t>
            </a:fld>
            <a:endParaRPr lang="en-GB"/>
          </a:p>
        </p:txBody>
      </p:sp>
    </p:spTree>
    <p:extLst>
      <p:ext uri="{BB962C8B-B14F-4D97-AF65-F5344CB8AC3E}">
        <p14:creationId xmlns:p14="http://schemas.microsoft.com/office/powerpoint/2010/main" val="214703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9.png"/><Relationship Id="rId5" Type="http://schemas.openxmlformats.org/officeDocument/2006/relationships/hyperlink" Target="https://www.youtube.com/watch?v=6_WAmt3cMdk" TargetMode="External"/><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salternlite.files.wordpress.com/2012/03/worldview.jpg"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vub.ac.be/CLEA/pub/books/worldview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60648"/>
            <a:ext cx="7772400" cy="1470025"/>
          </a:xfrm>
        </p:spPr>
        <p:txBody>
          <a:bodyPr/>
          <a:lstStyle/>
          <a:p>
            <a:r>
              <a:rPr lang="en-GB" dirty="0" smtClean="0"/>
              <a:t>Worldviews and RE</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8188" y="1628800"/>
            <a:ext cx="5127625" cy="492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2782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a:t>
            </a:r>
            <a:endParaRPr lang="en-GB" dirty="0"/>
          </a:p>
        </p:txBody>
      </p:sp>
      <p:sp>
        <p:nvSpPr>
          <p:cNvPr id="3" name="Content Placeholder 2"/>
          <p:cNvSpPr>
            <a:spLocks noGrp="1"/>
          </p:cNvSpPr>
          <p:nvPr>
            <p:ph idx="1"/>
          </p:nvPr>
        </p:nvSpPr>
        <p:spPr>
          <a:xfrm>
            <a:off x="457200" y="1484784"/>
            <a:ext cx="8229600" cy="4525963"/>
          </a:xfrm>
        </p:spPr>
        <p:txBody>
          <a:bodyPr>
            <a:normAutofit fontScale="92500" lnSpcReduction="20000"/>
          </a:bodyPr>
          <a:lstStyle/>
          <a:p>
            <a:r>
              <a:rPr lang="en-GB" dirty="0" smtClean="0"/>
              <a:t>To unpack elements of worldviews</a:t>
            </a:r>
          </a:p>
          <a:p>
            <a:r>
              <a:rPr lang="en-GB" dirty="0" smtClean="0"/>
              <a:t>To identify aspects of own worldviews</a:t>
            </a:r>
          </a:p>
          <a:p>
            <a:r>
              <a:rPr lang="en-GB" dirty="0" smtClean="0"/>
              <a:t>To examine the </a:t>
            </a:r>
            <a:r>
              <a:rPr lang="en-GB" dirty="0"/>
              <a:t>process of construction and reconstruction of </a:t>
            </a:r>
            <a:r>
              <a:rPr lang="en-GB" dirty="0" smtClean="0"/>
              <a:t>worldviews</a:t>
            </a:r>
          </a:p>
          <a:p>
            <a:r>
              <a:rPr lang="en-GB" dirty="0"/>
              <a:t>To </a:t>
            </a:r>
            <a:r>
              <a:rPr lang="en-GB" dirty="0" smtClean="0"/>
              <a:t>analyse how worldviews influence the teaching of RE </a:t>
            </a:r>
          </a:p>
          <a:p>
            <a:r>
              <a:rPr lang="en-GB" dirty="0" smtClean="0"/>
              <a:t>To consider how </a:t>
            </a:r>
            <a:r>
              <a:rPr lang="en-GB" dirty="0"/>
              <a:t>reflexivity </a:t>
            </a:r>
            <a:r>
              <a:rPr lang="en-GB" dirty="0" smtClean="0"/>
              <a:t>can be developed in </a:t>
            </a:r>
            <a:r>
              <a:rPr lang="en-GB" dirty="0"/>
              <a:t>RE </a:t>
            </a:r>
            <a:r>
              <a:rPr lang="en-GB" dirty="0" smtClean="0"/>
              <a:t>teaching</a:t>
            </a:r>
          </a:p>
          <a:p>
            <a:r>
              <a:rPr lang="en-GB" dirty="0" smtClean="0"/>
              <a:t>(to use this session to evaluate and inform the design of my future research)</a:t>
            </a:r>
          </a:p>
          <a:p>
            <a:endParaRPr lang="en-GB" dirty="0" smtClean="0">
              <a:solidFill>
                <a:schemeClr val="bg1"/>
              </a:solidFill>
            </a:endParaRPr>
          </a:p>
          <a:p>
            <a:endParaRPr lang="en-GB" dirty="0"/>
          </a:p>
        </p:txBody>
      </p:sp>
    </p:spTree>
    <p:extLst>
      <p:ext uri="{BB962C8B-B14F-4D97-AF65-F5344CB8AC3E}">
        <p14:creationId xmlns:p14="http://schemas.microsoft.com/office/powerpoint/2010/main" val="20595124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of RE – teachers’ voices</a:t>
            </a:r>
            <a:endParaRPr lang="en-GB" dirty="0"/>
          </a:p>
        </p:txBody>
      </p:sp>
      <p:sp>
        <p:nvSpPr>
          <p:cNvPr id="3" name="Content Placeholder 2"/>
          <p:cNvSpPr>
            <a:spLocks noGrp="1"/>
          </p:cNvSpPr>
          <p:nvPr>
            <p:ph idx="1"/>
          </p:nvPr>
        </p:nvSpPr>
        <p:spPr>
          <a:xfrm>
            <a:off x="457200" y="1268760"/>
            <a:ext cx="8229600" cy="5256584"/>
          </a:xfrm>
        </p:spPr>
        <p:txBody>
          <a:bodyPr>
            <a:normAutofit fontScale="92500" lnSpcReduction="10000"/>
          </a:bodyPr>
          <a:lstStyle/>
          <a:p>
            <a:pPr marL="0" indent="0">
              <a:buNone/>
            </a:pPr>
            <a:r>
              <a:rPr lang="en-GB" dirty="0" smtClean="0"/>
              <a:t>“engaging </a:t>
            </a:r>
            <a:r>
              <a:rPr lang="en-GB" dirty="0"/>
              <a:t>the </a:t>
            </a:r>
            <a:r>
              <a:rPr lang="en-GB" dirty="0" smtClean="0"/>
              <a:t>pupils”</a:t>
            </a:r>
          </a:p>
          <a:p>
            <a:pPr marL="0" indent="0">
              <a:buNone/>
            </a:pPr>
            <a:r>
              <a:rPr lang="en-GB" dirty="0" smtClean="0"/>
              <a:t>“lack of subject knowledge”</a:t>
            </a:r>
          </a:p>
          <a:p>
            <a:pPr marL="0" indent="0">
              <a:buNone/>
            </a:pPr>
            <a:r>
              <a:rPr lang="en-GB" dirty="0" smtClean="0"/>
              <a:t>“answering </a:t>
            </a:r>
            <a:r>
              <a:rPr lang="en-GB" dirty="0"/>
              <a:t>children’s questions honestly (without offending parents</a:t>
            </a:r>
            <a:r>
              <a:rPr lang="en-GB" dirty="0" smtClean="0"/>
              <a:t>)”</a:t>
            </a:r>
          </a:p>
          <a:p>
            <a:pPr marL="0" indent="0">
              <a:buNone/>
            </a:pPr>
            <a:r>
              <a:rPr lang="en-GB" dirty="0" smtClean="0"/>
              <a:t>“It </a:t>
            </a:r>
            <a:r>
              <a:rPr lang="en-GB" dirty="0"/>
              <a:t>is sometimes hard to answer questions about religion/God</a:t>
            </a:r>
            <a:r>
              <a:rPr lang="en-GB" dirty="0" smtClean="0"/>
              <a:t>.”</a:t>
            </a:r>
          </a:p>
          <a:p>
            <a:pPr marL="0" indent="0">
              <a:buNone/>
            </a:pPr>
            <a:r>
              <a:rPr lang="en-GB" dirty="0" smtClean="0"/>
              <a:t>“Children </a:t>
            </a:r>
            <a:r>
              <a:rPr lang="en-GB" dirty="0"/>
              <a:t>can come into school with a negative view of RE</a:t>
            </a:r>
            <a:r>
              <a:rPr lang="en-GB" dirty="0" smtClean="0"/>
              <a:t>.”</a:t>
            </a:r>
          </a:p>
          <a:p>
            <a:pPr marL="0" indent="0">
              <a:buNone/>
            </a:pPr>
            <a:r>
              <a:rPr lang="en-GB" dirty="0" smtClean="0"/>
              <a:t>“To </a:t>
            </a:r>
            <a:r>
              <a:rPr lang="en-GB" dirty="0"/>
              <a:t>ensure I don’t influence children in their personal spiritual </a:t>
            </a:r>
            <a:r>
              <a:rPr lang="en-GB" dirty="0" smtClean="0"/>
              <a:t>choices”</a:t>
            </a:r>
          </a:p>
          <a:p>
            <a:pPr marL="0" indent="0">
              <a:buNone/>
            </a:pPr>
            <a:r>
              <a:rPr lang="en-GB" dirty="0" smtClean="0"/>
              <a:t>“Time”</a:t>
            </a:r>
            <a:endParaRPr lang="en-GB" dirty="0"/>
          </a:p>
          <a:p>
            <a:pPr marL="0" indent="0">
              <a:buNone/>
            </a:pPr>
            <a:endParaRPr lang="en-GB" dirty="0"/>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val="1156864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pPr eaLnBrk="1" hangingPunct="1"/>
            <a:r>
              <a:rPr lang="en-GB" altLang="en-US" dirty="0" smtClean="0"/>
              <a:t>A key for RE</a:t>
            </a:r>
          </a:p>
        </p:txBody>
      </p:sp>
      <p:sp>
        <p:nvSpPr>
          <p:cNvPr id="15363" name="Content Placeholder 2"/>
          <p:cNvSpPr>
            <a:spLocks noGrp="1"/>
          </p:cNvSpPr>
          <p:nvPr>
            <p:ph idx="1"/>
          </p:nvPr>
        </p:nvSpPr>
        <p:spPr>
          <a:xfrm>
            <a:off x="457200" y="1412776"/>
            <a:ext cx="8229600" cy="4713387"/>
          </a:xfrm>
        </p:spPr>
        <p:txBody>
          <a:bodyPr>
            <a:normAutofit/>
          </a:bodyPr>
          <a:lstStyle/>
          <a:p>
            <a:pPr marL="0" indent="0" eaLnBrk="1" hangingPunct="1">
              <a:buNone/>
            </a:pPr>
            <a:r>
              <a:rPr lang="en-GB" altLang="en-US" dirty="0" smtClean="0"/>
              <a:t>Examine worldviews</a:t>
            </a:r>
          </a:p>
          <a:p>
            <a:pPr marL="0" indent="0" eaLnBrk="1" hangingPunct="1">
              <a:buNone/>
            </a:pPr>
            <a:endParaRPr lang="en-GB" altLang="en-US" dirty="0" smtClean="0"/>
          </a:p>
          <a:p>
            <a:pPr>
              <a:buFont typeface="Arial" charset="0"/>
              <a:buChar char="•"/>
            </a:pPr>
            <a:r>
              <a:rPr lang="en-US" dirty="0" smtClean="0"/>
              <a:t>Develop understanding </a:t>
            </a:r>
            <a:r>
              <a:rPr lang="en-US" dirty="0"/>
              <a:t>and empathy </a:t>
            </a:r>
            <a:endParaRPr lang="en-US" dirty="0" smtClean="0"/>
          </a:p>
          <a:p>
            <a:pPr>
              <a:buFont typeface="Arial" charset="0"/>
              <a:buChar char="•"/>
            </a:pPr>
            <a:r>
              <a:rPr lang="en-US" dirty="0" smtClean="0"/>
              <a:t>How to approach new subject knowledge</a:t>
            </a:r>
          </a:p>
          <a:p>
            <a:pPr>
              <a:buFont typeface="Arial" charset="0"/>
              <a:buChar char="•"/>
            </a:pPr>
            <a:r>
              <a:rPr lang="en-US" dirty="0" smtClean="0"/>
              <a:t>Increasing confidence</a:t>
            </a:r>
            <a:endParaRPr lang="en-GB" altLang="en-US"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3789040"/>
            <a:ext cx="4001291" cy="2858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5361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7225" y="2419350"/>
            <a:ext cx="4676775"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68313" y="0"/>
            <a:ext cx="8229600" cy="1139825"/>
          </a:xfrm>
        </p:spPr>
        <p:txBody>
          <a:bodyPr/>
          <a:lstStyle/>
          <a:p>
            <a:pPr eaLnBrk="1" hangingPunct="1">
              <a:defRPr/>
            </a:pPr>
            <a:r>
              <a:rPr lang="en-GB" dirty="0" smtClean="0"/>
              <a:t>What constitutes a worldview?</a:t>
            </a:r>
          </a:p>
        </p:txBody>
      </p:sp>
      <p:sp>
        <p:nvSpPr>
          <p:cNvPr id="3" name="Content Placeholder 2"/>
          <p:cNvSpPr>
            <a:spLocks noGrp="1"/>
          </p:cNvSpPr>
          <p:nvPr>
            <p:ph idx="1"/>
          </p:nvPr>
        </p:nvSpPr>
        <p:spPr>
          <a:xfrm>
            <a:off x="323850" y="981075"/>
            <a:ext cx="8229600" cy="5544269"/>
          </a:xfrm>
        </p:spPr>
        <p:txBody>
          <a:bodyPr>
            <a:normAutofit fontScale="92500" lnSpcReduction="20000"/>
          </a:bodyPr>
          <a:lstStyle/>
          <a:p>
            <a:pPr marL="0" indent="0" eaLnBrk="1" hangingPunct="1">
              <a:buNone/>
              <a:defRPr/>
            </a:pPr>
            <a:r>
              <a:rPr lang="en-GB" dirty="0" smtClean="0"/>
              <a:t>“A worldview is a set of presuppositions (or assumptions) which we hold (consciously or unconsciously) about the basic make-up of our world.” </a:t>
            </a:r>
          </a:p>
          <a:p>
            <a:pPr marL="0" indent="0" eaLnBrk="1" hangingPunct="1">
              <a:buNone/>
              <a:defRPr/>
            </a:pPr>
            <a:r>
              <a:rPr lang="en-GB" dirty="0" smtClean="0"/>
              <a:t>Sire, J</a:t>
            </a:r>
            <a:r>
              <a:rPr lang="en-GB" sz="2600" dirty="0" smtClean="0"/>
              <a:t>. (1997:16) </a:t>
            </a:r>
          </a:p>
          <a:p>
            <a:pPr marL="0" indent="0" eaLnBrk="1" hangingPunct="1">
              <a:buNone/>
              <a:defRPr/>
            </a:pPr>
            <a:r>
              <a:rPr lang="en-GB" sz="2600" i="1" dirty="0" smtClean="0"/>
              <a:t>The Universe Next </a:t>
            </a:r>
            <a:r>
              <a:rPr lang="en-GB" sz="2600" i="1" dirty="0"/>
              <a:t>D</a:t>
            </a:r>
            <a:r>
              <a:rPr lang="en-GB" sz="2600" i="1" dirty="0" smtClean="0"/>
              <a:t>oor</a:t>
            </a:r>
          </a:p>
          <a:p>
            <a:pPr marL="0" indent="0" eaLnBrk="1" hangingPunct="1">
              <a:buNone/>
              <a:defRPr/>
            </a:pPr>
            <a:endParaRPr lang="en-GB" dirty="0" smtClean="0"/>
          </a:p>
          <a:p>
            <a:pPr marL="0" indent="0" eaLnBrk="1" hangingPunct="1">
              <a:lnSpc>
                <a:spcPct val="90000"/>
              </a:lnSpc>
              <a:buNone/>
              <a:defRPr/>
            </a:pPr>
            <a:r>
              <a:rPr lang="en-GB" dirty="0" smtClean="0"/>
              <a:t>Our world view is: </a:t>
            </a:r>
          </a:p>
          <a:p>
            <a:pPr eaLnBrk="1" hangingPunct="1">
              <a:lnSpc>
                <a:spcPct val="90000"/>
              </a:lnSpc>
              <a:buFontTx/>
              <a:buNone/>
              <a:defRPr/>
            </a:pPr>
            <a:r>
              <a:rPr lang="en-GB" dirty="0" smtClean="0"/>
              <a:t>the way we see the world, </a:t>
            </a:r>
          </a:p>
          <a:p>
            <a:pPr eaLnBrk="1" hangingPunct="1">
              <a:lnSpc>
                <a:spcPct val="90000"/>
              </a:lnSpc>
              <a:buFontTx/>
              <a:buNone/>
              <a:defRPr/>
            </a:pPr>
            <a:r>
              <a:rPr lang="en-GB" dirty="0" smtClean="0"/>
              <a:t>the way we see reality, </a:t>
            </a:r>
          </a:p>
          <a:p>
            <a:pPr eaLnBrk="1" hangingPunct="1">
              <a:lnSpc>
                <a:spcPct val="90000"/>
              </a:lnSpc>
              <a:buFontTx/>
              <a:buNone/>
              <a:defRPr/>
            </a:pPr>
            <a:r>
              <a:rPr lang="en-GB" dirty="0" smtClean="0"/>
              <a:t>a shared framework of </a:t>
            </a:r>
          </a:p>
          <a:p>
            <a:pPr eaLnBrk="1" hangingPunct="1">
              <a:lnSpc>
                <a:spcPct val="90000"/>
              </a:lnSpc>
              <a:buFontTx/>
              <a:buNone/>
              <a:defRPr/>
            </a:pPr>
            <a:r>
              <a:rPr lang="en-GB" dirty="0" smtClean="0"/>
              <a:t>ideas we have about the </a:t>
            </a:r>
          </a:p>
          <a:p>
            <a:pPr eaLnBrk="1" hangingPunct="1">
              <a:lnSpc>
                <a:spcPct val="90000"/>
              </a:lnSpc>
              <a:buFontTx/>
              <a:buNone/>
              <a:defRPr/>
            </a:pPr>
            <a:r>
              <a:rPr lang="en-GB" dirty="0" smtClean="0"/>
              <a:t>world.</a:t>
            </a:r>
          </a:p>
          <a:p>
            <a:pPr eaLnBrk="1" hangingPunct="1">
              <a:defRPr/>
            </a:pPr>
            <a:endParaRPr lang="en-GB" dirty="0" smtClean="0"/>
          </a:p>
          <a:p>
            <a:pPr eaLnBrk="1" hangingPunct="1">
              <a:defRPr/>
            </a:pPr>
            <a:endParaRPr lang="en-GB" dirty="0" smtClean="0"/>
          </a:p>
        </p:txBody>
      </p:sp>
    </p:spTree>
    <p:extLst>
      <p:ext uri="{BB962C8B-B14F-4D97-AF65-F5344CB8AC3E}">
        <p14:creationId xmlns:p14="http://schemas.microsoft.com/office/powerpoint/2010/main" val="1837195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1625" y="357188"/>
            <a:ext cx="8534400" cy="630237"/>
          </a:xfrm>
        </p:spPr>
        <p:txBody>
          <a:bodyPr>
            <a:normAutofit fontScale="90000"/>
          </a:bodyPr>
          <a:lstStyle/>
          <a:p>
            <a:r>
              <a:rPr lang="en-US" altLang="en-US" sz="4000" dirty="0" smtClean="0"/>
              <a:t>WORLDVIEWS:</a:t>
            </a:r>
            <a:r>
              <a:rPr lang="en-US" altLang="en-US" sz="2000" dirty="0" smtClean="0"/>
              <a:t/>
            </a:r>
            <a:br>
              <a:rPr lang="en-US" altLang="en-US" sz="2000" dirty="0" smtClean="0"/>
            </a:br>
            <a:r>
              <a:rPr lang="en-US" altLang="en-US" sz="2700" dirty="0" smtClean="0"/>
              <a:t>Visions of/for Life and Ways of Life</a:t>
            </a:r>
          </a:p>
        </p:txBody>
      </p:sp>
      <p:sp>
        <p:nvSpPr>
          <p:cNvPr id="12" name="Footer Placeholder 6"/>
          <p:cNvSpPr>
            <a:spLocks noGrp="1"/>
          </p:cNvSpPr>
          <p:nvPr>
            <p:ph type="ftr" sz="quarter" idx="11"/>
          </p:nvPr>
        </p:nvSpPr>
        <p:spPr>
          <a:xfrm>
            <a:off x="179388" y="6410325"/>
            <a:ext cx="8785225" cy="366713"/>
          </a:xfrm>
        </p:spPr>
        <p:txBody>
          <a:bodyPr/>
          <a:lstStyle/>
          <a:p>
            <a:pPr>
              <a:defRPr/>
            </a:pPr>
            <a:r>
              <a:rPr lang="en-CA" dirty="0" smtClean="0"/>
              <a:t>Adapted from ISREV 2010                                                                                                                            Dr. John </a:t>
            </a:r>
            <a:r>
              <a:rPr lang="en-CA" dirty="0" err="1" smtClean="0"/>
              <a:t>Valk</a:t>
            </a:r>
            <a:r>
              <a:rPr lang="en-CA" dirty="0" smtClean="0"/>
              <a:t> -  University of New Brunswick</a:t>
            </a:r>
            <a:endParaRPr lang="en-US" dirty="0"/>
          </a:p>
        </p:txBody>
      </p:sp>
      <p:sp>
        <p:nvSpPr>
          <p:cNvPr id="13" name="Slide Number Placeholder 7"/>
          <p:cNvSpPr>
            <a:spLocks noGrp="1"/>
          </p:cNvSpPr>
          <p:nvPr>
            <p:ph type="sldNum" sz="quarter" idx="12"/>
          </p:nvPr>
        </p:nvSpPr>
        <p:spPr/>
        <p:txBody>
          <a:bodyPr/>
          <a:lstStyle/>
          <a:p>
            <a:pPr>
              <a:defRPr/>
            </a:pPr>
            <a:fld id="{4E6D0038-261A-4ED5-9BC4-E644B9FF38B3}" type="slidenum">
              <a:rPr lang="en-US"/>
              <a:pPr>
                <a:defRPr/>
              </a:pPr>
              <a:t>6</a:t>
            </a:fld>
            <a:endParaRPr lang="en-US" dirty="0"/>
          </a:p>
        </p:txBody>
      </p:sp>
      <p:sp>
        <p:nvSpPr>
          <p:cNvPr id="16390" name="Rectangle 3"/>
          <p:cNvSpPr>
            <a:spLocks noGrp="1" noChangeArrowheads="1"/>
          </p:cNvSpPr>
          <p:nvPr>
            <p:ph type="body" sz="half" idx="4294967295"/>
          </p:nvPr>
        </p:nvSpPr>
        <p:spPr>
          <a:xfrm>
            <a:off x="428624" y="1268760"/>
            <a:ext cx="7527752" cy="4231928"/>
          </a:xfrm>
        </p:spPr>
        <p:txBody>
          <a:bodyPr>
            <a:noAutofit/>
          </a:bodyPr>
          <a:lstStyle/>
          <a:p>
            <a:r>
              <a:rPr lang="en-US" altLang="en-US" sz="2400" dirty="0" smtClean="0"/>
              <a:t>The Big Picture</a:t>
            </a:r>
          </a:p>
          <a:p>
            <a:r>
              <a:rPr lang="en-US" altLang="en-US" sz="2400" dirty="0" smtClean="0"/>
              <a:t>Ultimate stories, narratives</a:t>
            </a:r>
          </a:p>
          <a:p>
            <a:r>
              <a:rPr lang="en-US" altLang="en-US" sz="2400" dirty="0" smtClean="0"/>
              <a:t>Metaphysical beliefs </a:t>
            </a:r>
          </a:p>
          <a:p>
            <a:r>
              <a:rPr lang="en-US" altLang="en-US" sz="2400" dirty="0"/>
              <a:t>P</a:t>
            </a:r>
            <a:r>
              <a:rPr lang="en-US" altLang="en-US" sz="2400" dirty="0" smtClean="0"/>
              <a:t>rinciples, ideals, values</a:t>
            </a:r>
          </a:p>
          <a:p>
            <a:r>
              <a:rPr lang="en-US" altLang="en-US" sz="2400" dirty="0" smtClean="0"/>
              <a:t>Mental models (Walsh and Middleton, 1984)</a:t>
            </a:r>
          </a:p>
          <a:p>
            <a:r>
              <a:rPr lang="en-US" altLang="en-US" sz="2400" dirty="0" smtClean="0"/>
              <a:t>Comprehensive frameworks (</a:t>
            </a:r>
            <a:r>
              <a:rPr lang="en-US" altLang="en-US" sz="2400" dirty="0" err="1" smtClean="0"/>
              <a:t>Aerts</a:t>
            </a:r>
            <a:r>
              <a:rPr lang="en-US" altLang="en-US" sz="2400" dirty="0" smtClean="0"/>
              <a:t> et al, 2007)</a:t>
            </a:r>
          </a:p>
          <a:p>
            <a:r>
              <a:rPr lang="en-US" altLang="en-US" sz="2400" dirty="0" smtClean="0"/>
              <a:t>Maps of the mind (</a:t>
            </a:r>
            <a:r>
              <a:rPr lang="en-US" altLang="en-US" sz="2400" dirty="0" err="1" smtClean="0"/>
              <a:t>Lappe</a:t>
            </a:r>
            <a:r>
              <a:rPr lang="en-US" altLang="en-US" sz="2400" dirty="0" smtClean="0"/>
              <a:t>, 2003)</a:t>
            </a:r>
          </a:p>
          <a:p>
            <a:r>
              <a:rPr lang="en-US" altLang="en-US" sz="2400" dirty="0" smtClean="0"/>
              <a:t>The </a:t>
            </a:r>
            <a:r>
              <a:rPr lang="en-US" altLang="en-US" sz="2400" i="1" dirty="0" smtClean="0"/>
              <a:t>glasses</a:t>
            </a:r>
            <a:r>
              <a:rPr lang="en-US" altLang="en-US" sz="2400" dirty="0" smtClean="0"/>
              <a:t> or </a:t>
            </a:r>
            <a:r>
              <a:rPr lang="en-US" altLang="en-US" sz="2400" i="1" dirty="0" smtClean="0"/>
              <a:t>filters</a:t>
            </a:r>
            <a:r>
              <a:rPr lang="en-US" altLang="en-US" sz="2400" dirty="0" smtClean="0"/>
              <a:t> out of which we view the world.</a:t>
            </a:r>
          </a:p>
          <a:p>
            <a:r>
              <a:rPr lang="en-US" altLang="en-US" sz="2400" dirty="0" smtClean="0"/>
              <a:t>Overarching philosophy (Samovar and Porter, 2004)</a:t>
            </a:r>
          </a:p>
          <a:p>
            <a:r>
              <a:rPr lang="en-US" altLang="en-US" sz="2400" dirty="0" smtClean="0"/>
              <a:t>System to guide its adherents (Olsen, 1998)</a:t>
            </a:r>
          </a:p>
          <a:p>
            <a:r>
              <a:rPr lang="en-US" altLang="en-US" sz="2400" i="1" dirty="0"/>
              <a:t>W</a:t>
            </a:r>
            <a:r>
              <a:rPr lang="en-US" altLang="en-US" sz="2400" i="1" smtClean="0"/>
              <a:t>eltanschauung</a:t>
            </a:r>
            <a:endParaRPr lang="en-US" altLang="en-US" sz="2400" i="1" dirty="0" smtClean="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7017"/>
          <a:stretch/>
        </p:blipFill>
        <p:spPr bwMode="auto">
          <a:xfrm>
            <a:off x="5832284" y="1052736"/>
            <a:ext cx="3097847" cy="194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8995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pPr eaLnBrk="1" hangingPunct="1"/>
            <a:r>
              <a:rPr lang="en-GB" altLang="en-US" dirty="0" smtClean="0"/>
              <a:t>John </a:t>
            </a:r>
            <a:r>
              <a:rPr lang="en-GB" altLang="en-US" dirty="0" err="1" smtClean="0"/>
              <a:t>Valk</a:t>
            </a:r>
            <a:endParaRPr lang="en-GB" altLang="en-US" dirty="0" smtClean="0"/>
          </a:p>
        </p:txBody>
      </p:sp>
      <p:sp>
        <p:nvSpPr>
          <p:cNvPr id="15363" name="Content Placeholder 2"/>
          <p:cNvSpPr>
            <a:spLocks noGrp="1"/>
          </p:cNvSpPr>
          <p:nvPr>
            <p:ph idx="1"/>
          </p:nvPr>
        </p:nvSpPr>
        <p:spPr/>
        <p:txBody>
          <a:bodyPr/>
          <a:lstStyle/>
          <a:p>
            <a:pPr marL="0" indent="0" eaLnBrk="1" hangingPunct="1">
              <a:buNone/>
            </a:pPr>
            <a:r>
              <a:rPr lang="en-GB" altLang="en-US" dirty="0" smtClean="0"/>
              <a:t>Examining worldviews</a:t>
            </a:r>
          </a:p>
        </p:txBody>
      </p:sp>
      <p:graphicFrame>
        <p:nvGraphicFramePr>
          <p:cNvPr id="4" name="Table 3"/>
          <p:cNvGraphicFramePr>
            <a:graphicFrameLocks noGrp="1"/>
          </p:cNvGraphicFramePr>
          <p:nvPr/>
        </p:nvGraphicFramePr>
        <p:xfrm>
          <a:off x="2987675" y="2205038"/>
          <a:ext cx="3887788" cy="3600449"/>
        </p:xfrm>
        <a:graphic>
          <a:graphicData uri="http://schemas.openxmlformats.org/drawingml/2006/table">
            <a:tbl>
              <a:tblPr firstRow="1" bandRow="1">
                <a:tableStyleId>{5C22544A-7EE6-4342-B048-85BDC9FD1C3A}</a:tableStyleId>
              </a:tblPr>
              <a:tblGrid>
                <a:gridCol w="3887788"/>
              </a:tblGrid>
              <a:tr h="443220">
                <a:tc>
                  <a:txBody>
                    <a:bodyPr/>
                    <a:lstStyle/>
                    <a:p>
                      <a:pPr algn="ctr"/>
                      <a:r>
                        <a:rPr lang="en-CA" sz="1400" dirty="0" smtClean="0">
                          <a:latin typeface="Times New Roman" pitchFamily="18" charset="0"/>
                          <a:cs typeface="Times New Roman" pitchFamily="18" charset="0"/>
                        </a:rPr>
                        <a:t>Worldview Frameworks</a:t>
                      </a:r>
                      <a:endParaRPr lang="en-CA" sz="1400" dirty="0">
                        <a:latin typeface="Times New Roman" pitchFamily="18" charset="0"/>
                        <a:cs typeface="Times New Roman" pitchFamily="18" charset="0"/>
                      </a:endParaRPr>
                    </a:p>
                  </a:txBody>
                  <a:tcPr marL="91425" marR="91425" marT="45721" marB="45721"/>
                </a:tc>
              </a:tr>
              <a:tr h="632136">
                <a:tc>
                  <a:txBody>
                    <a:bodyPr/>
                    <a:lstStyle/>
                    <a:p>
                      <a:pPr algn="ctr"/>
                      <a:r>
                        <a:rPr lang="en-CA" sz="1400" dirty="0" smtClean="0">
                          <a:latin typeface="Times New Roman" pitchFamily="18" charset="0"/>
                          <a:cs typeface="Times New Roman" pitchFamily="18" charset="0"/>
                        </a:rPr>
                        <a:t>Personal Identity</a:t>
                      </a:r>
                      <a:endParaRPr lang="en-CA" sz="1400" dirty="0">
                        <a:latin typeface="Times New Roman" pitchFamily="18" charset="0"/>
                        <a:cs typeface="Times New Roman" pitchFamily="18" charset="0"/>
                      </a:endParaRPr>
                    </a:p>
                  </a:txBody>
                  <a:tcPr marL="91425" marR="91425" marT="45721" marB="45721"/>
                </a:tc>
              </a:tr>
              <a:tr h="632136">
                <a:tc>
                  <a:txBody>
                    <a:bodyPr/>
                    <a:lstStyle/>
                    <a:p>
                      <a:pPr algn="ctr"/>
                      <a:r>
                        <a:rPr lang="en-CA" sz="1400" dirty="0" smtClean="0">
                          <a:latin typeface="Times New Roman" pitchFamily="18" charset="0"/>
                          <a:cs typeface="Times New Roman" pitchFamily="18" charset="0"/>
                        </a:rPr>
                        <a:t>Ultimate Questions</a:t>
                      </a:r>
                      <a:endParaRPr lang="en-CA" sz="1400" dirty="0">
                        <a:latin typeface="Times New Roman" pitchFamily="18" charset="0"/>
                        <a:cs typeface="Times New Roman" pitchFamily="18" charset="0"/>
                      </a:endParaRPr>
                    </a:p>
                  </a:txBody>
                  <a:tcPr marL="91425" marR="91425" marT="45721" marB="45721"/>
                </a:tc>
              </a:tr>
              <a:tr h="586165">
                <a:tc>
                  <a:txBody>
                    <a:bodyPr/>
                    <a:lstStyle/>
                    <a:p>
                      <a:pPr algn="ctr"/>
                      <a:r>
                        <a:rPr lang="en-CA" sz="1400" dirty="0" smtClean="0">
                          <a:latin typeface="Times New Roman" pitchFamily="18" charset="0"/>
                          <a:cs typeface="Times New Roman" pitchFamily="18" charset="0"/>
                        </a:rPr>
                        <a:t>Worldview Dimensions</a:t>
                      </a:r>
                      <a:endParaRPr lang="en-CA" sz="1400" dirty="0">
                        <a:latin typeface="Times New Roman" pitchFamily="18" charset="0"/>
                        <a:cs typeface="Times New Roman" pitchFamily="18" charset="0"/>
                      </a:endParaRPr>
                    </a:p>
                  </a:txBody>
                  <a:tcPr marL="91425" marR="91425" marT="45721" marB="45721"/>
                </a:tc>
              </a:tr>
              <a:tr h="651294">
                <a:tc>
                  <a:txBody>
                    <a:bodyPr/>
                    <a:lstStyle/>
                    <a:p>
                      <a:pPr algn="ctr"/>
                      <a:r>
                        <a:rPr lang="en-CA" sz="1400" dirty="0" smtClean="0">
                          <a:latin typeface="Times New Roman" pitchFamily="18" charset="0"/>
                          <a:cs typeface="Times New Roman" pitchFamily="18" charset="0"/>
                        </a:rPr>
                        <a:t>Epistemological/Ontological</a:t>
                      </a:r>
                      <a:endParaRPr lang="en-CA" sz="1400" dirty="0">
                        <a:latin typeface="Times New Roman" pitchFamily="18" charset="0"/>
                        <a:cs typeface="Times New Roman" pitchFamily="18" charset="0"/>
                      </a:endParaRPr>
                    </a:p>
                  </a:txBody>
                  <a:tcPr marL="91425" marR="91425" marT="45721" marB="45721"/>
                </a:tc>
              </a:tr>
              <a:tr h="655498">
                <a:tc>
                  <a:txBody>
                    <a:bodyPr/>
                    <a:lstStyle/>
                    <a:p>
                      <a:pPr algn="ctr"/>
                      <a:r>
                        <a:rPr lang="en-CA" sz="1400" dirty="0" smtClean="0">
                          <a:latin typeface="Times New Roman" pitchFamily="18" charset="0"/>
                          <a:cs typeface="Times New Roman" pitchFamily="18" charset="0"/>
                        </a:rPr>
                        <a:t>Primary/Secondary Values</a:t>
                      </a:r>
                      <a:endParaRPr lang="en-CA" sz="1400" dirty="0">
                        <a:latin typeface="Times New Roman" pitchFamily="18" charset="0"/>
                        <a:cs typeface="Times New Roman" pitchFamily="18" charset="0"/>
                      </a:endParaRPr>
                    </a:p>
                  </a:txBody>
                  <a:tcPr marL="91425" marR="91425" marT="45721" marB="45721"/>
                </a:tc>
              </a:tr>
            </a:tbl>
          </a:graphicData>
        </a:graphic>
      </p:graphicFrame>
    </p:spTree>
    <p:extLst>
      <p:ext uri="{BB962C8B-B14F-4D97-AF65-F5344CB8AC3E}">
        <p14:creationId xmlns:p14="http://schemas.microsoft.com/office/powerpoint/2010/main" val="10128876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endParaRPr lang="en-US" altLang="en-US" smtClean="0"/>
          </a:p>
        </p:txBody>
      </p:sp>
      <p:pic>
        <p:nvPicPr>
          <p:cNvPr id="17411"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23850" y="1628775"/>
            <a:ext cx="8650288" cy="22320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19742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dirty="0" smtClean="0"/>
              <a:t>‘A </a:t>
            </a:r>
            <a:r>
              <a:rPr lang="en-GB" dirty="0"/>
              <a:t>world view is a system of co-ordinates or a </a:t>
            </a:r>
            <a:r>
              <a:rPr lang="en-GB" b="1" i="1" dirty="0"/>
              <a:t>frame of reference </a:t>
            </a:r>
            <a:r>
              <a:rPr lang="en-GB" dirty="0"/>
              <a:t>in which everything presented to us by our diverse experiences can be placed. It is a symbolic system of representation that allows us to integrate everything we know about the world and ourselves into a global picture, one that illuminates reality as it is presented to us within a certain culture</a:t>
            </a:r>
            <a:r>
              <a:rPr lang="en-GB" dirty="0" smtClean="0"/>
              <a:t>.’                   (</a:t>
            </a:r>
            <a:r>
              <a:rPr lang="en-GB" dirty="0" err="1" smtClean="0"/>
              <a:t>Aerts</a:t>
            </a:r>
            <a:r>
              <a:rPr lang="en-GB" dirty="0" smtClean="0"/>
              <a:t> et al, 2007:7</a:t>
            </a:r>
            <a:r>
              <a:rPr lang="en-GB" dirty="0"/>
              <a:t>) </a:t>
            </a:r>
          </a:p>
          <a:p>
            <a:endParaRPr lang="en-GB" dirty="0"/>
          </a:p>
        </p:txBody>
      </p:sp>
      <p:sp>
        <p:nvSpPr>
          <p:cNvPr id="4" name="TextBox 3"/>
          <p:cNvSpPr txBox="1"/>
          <p:nvPr/>
        </p:nvSpPr>
        <p:spPr>
          <a:xfrm>
            <a:off x="1259632" y="608053"/>
            <a:ext cx="7214091" cy="707886"/>
          </a:xfrm>
          <a:prstGeom prst="rect">
            <a:avLst/>
          </a:prstGeom>
          <a:noFill/>
        </p:spPr>
        <p:txBody>
          <a:bodyPr wrap="none" rtlCol="0">
            <a:spAutoFit/>
          </a:bodyPr>
          <a:lstStyle/>
          <a:p>
            <a:r>
              <a:rPr lang="en-GB" sz="4000" dirty="0" smtClean="0"/>
              <a:t>Dynamic and evolving worldviews</a:t>
            </a:r>
            <a:endParaRPr lang="en-GB" sz="4000" dirty="0"/>
          </a:p>
        </p:txBody>
      </p:sp>
    </p:spTree>
    <p:extLst>
      <p:ext uri="{BB962C8B-B14F-4D97-AF65-F5344CB8AC3E}">
        <p14:creationId xmlns:p14="http://schemas.microsoft.com/office/powerpoint/2010/main" val="1421957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Frames of reference</a:t>
            </a:r>
            <a:endParaRPr lang="en-GB" dirty="0"/>
          </a:p>
        </p:txBody>
      </p:sp>
      <p:sp>
        <p:nvSpPr>
          <p:cNvPr id="3" name="Content Placeholder 2"/>
          <p:cNvSpPr>
            <a:spLocks noGrp="1"/>
          </p:cNvSpPr>
          <p:nvPr>
            <p:ph idx="1"/>
          </p:nvPr>
        </p:nvSpPr>
        <p:spPr/>
        <p:txBody>
          <a:bodyPr/>
          <a:lstStyle/>
          <a:p>
            <a:r>
              <a:rPr lang="en-GB" dirty="0" smtClean="0"/>
              <a:t>Examine this selection of pictures</a:t>
            </a:r>
          </a:p>
          <a:p>
            <a:pPr marL="0" indent="0">
              <a:buNone/>
            </a:pPr>
            <a:endParaRPr lang="en-GB" dirty="0" smtClean="0"/>
          </a:p>
          <a:p>
            <a:r>
              <a:rPr lang="en-GB" dirty="0" smtClean="0"/>
              <a:t>Choose one that you think portrays different perspectives in a  way that appeals to you</a:t>
            </a:r>
          </a:p>
          <a:p>
            <a:pPr marL="0" indent="0">
              <a:buNone/>
            </a:pPr>
            <a:endParaRPr lang="en-GB" dirty="0" smtClean="0"/>
          </a:p>
          <a:p>
            <a:r>
              <a:rPr lang="en-GB" dirty="0" smtClean="0"/>
              <a:t>Discuss in your groups</a:t>
            </a:r>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val="41897561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9592" y="510816"/>
            <a:ext cx="6151431" cy="5615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8"/>
          <p:cNvSpPr>
            <a:spLocks noChangeArrowheads="1"/>
          </p:cNvSpPr>
          <p:nvPr/>
        </p:nvSpPr>
        <p:spPr bwMode="auto">
          <a:xfrm>
            <a:off x="1691680" y="1457077"/>
            <a:ext cx="4464050" cy="4105275"/>
          </a:xfrm>
          <a:prstGeom prst="ellipse">
            <a:avLst/>
          </a:prstGeom>
          <a:no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GB" altLang="en-US" dirty="0"/>
              <a:t>	</a:t>
            </a:r>
            <a:r>
              <a:rPr lang="en-GB" altLang="en-US" sz="2800" dirty="0"/>
              <a:t>Values</a:t>
            </a:r>
          </a:p>
        </p:txBody>
      </p:sp>
      <p:sp>
        <p:nvSpPr>
          <p:cNvPr id="6" name="Oval 7"/>
          <p:cNvSpPr>
            <a:spLocks noChangeArrowheads="1"/>
          </p:cNvSpPr>
          <p:nvPr/>
        </p:nvSpPr>
        <p:spPr bwMode="auto">
          <a:xfrm>
            <a:off x="2807692" y="2565400"/>
            <a:ext cx="2232025" cy="2016125"/>
          </a:xfrm>
          <a:prstGeom prst="ellipse">
            <a:avLst/>
          </a:prstGeom>
          <a:noFill/>
          <a:ln w="9525" algn="ctr">
            <a:solidFill>
              <a:schemeClr val="tx1"/>
            </a:solidFill>
            <a:round/>
            <a:headEnd/>
            <a:tailEnd/>
          </a:ln>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endParaRPr lang="en-GB" altLang="en-US" dirty="0"/>
          </a:p>
          <a:p>
            <a:r>
              <a:rPr lang="en-GB" altLang="en-US" dirty="0"/>
              <a:t>    </a:t>
            </a:r>
            <a:r>
              <a:rPr lang="en-GB" altLang="en-US" sz="2800" dirty="0"/>
              <a:t>Beliefs</a:t>
            </a:r>
          </a:p>
        </p:txBody>
      </p:sp>
    </p:spTree>
    <p:extLst>
      <p:ext uri="{BB962C8B-B14F-4D97-AF65-F5344CB8AC3E}">
        <p14:creationId xmlns:p14="http://schemas.microsoft.com/office/powerpoint/2010/main" val="278164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3"/>
          <p:cNvGrpSpPr>
            <a:grpSpLocks noGrp="1"/>
          </p:cNvGrpSpPr>
          <p:nvPr/>
        </p:nvGrpSpPr>
        <p:grpSpPr bwMode="auto">
          <a:xfrm>
            <a:off x="1116013" y="188913"/>
            <a:ext cx="6911975" cy="6308725"/>
            <a:chOff x="1298" y="360"/>
            <a:chExt cx="3360" cy="3360"/>
          </a:xfrm>
        </p:grpSpPr>
        <p:sp>
          <p:nvSpPr>
            <p:cNvPr id="14342" name="Oval 8"/>
            <p:cNvSpPr>
              <a:spLocks noChangeArrowheads="1"/>
            </p:cNvSpPr>
            <p:nvPr/>
          </p:nvSpPr>
          <p:spPr bwMode="auto">
            <a:xfrm>
              <a:off x="1298" y="360"/>
              <a:ext cx="3360" cy="336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lgn="ctr">
                <a:spcBef>
                  <a:spcPct val="0"/>
                </a:spcBef>
                <a:buClrTx/>
                <a:buSzTx/>
                <a:buFontTx/>
                <a:buNone/>
              </a:pPr>
              <a:endParaRPr lang="en-US" altLang="en-US" sz="2800"/>
            </a:p>
          </p:txBody>
        </p:sp>
        <p:sp>
          <p:nvSpPr>
            <p:cNvPr id="14343" name="Rectangle 20"/>
            <p:cNvSpPr>
              <a:spLocks noChangeArrowheads="1"/>
            </p:cNvSpPr>
            <p:nvPr/>
          </p:nvSpPr>
          <p:spPr bwMode="auto">
            <a:xfrm>
              <a:off x="2496" y="624"/>
              <a:ext cx="120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800" u="sng"/>
                <a:t>Behaviour</a:t>
              </a:r>
              <a:r>
                <a:rPr lang="en-GB" altLang="en-US" sz="2800"/>
                <a:t>: </a:t>
              </a:r>
            </a:p>
            <a:p>
              <a:pPr>
                <a:spcBef>
                  <a:spcPct val="0"/>
                </a:spcBef>
                <a:buClrTx/>
                <a:buSzTx/>
                <a:buFontTx/>
                <a:buNone/>
              </a:pPr>
              <a:r>
                <a:rPr lang="en-GB" altLang="en-US" sz="2000"/>
                <a:t>topic based learning</a:t>
              </a:r>
            </a:p>
          </p:txBody>
        </p:sp>
      </p:grpSp>
      <p:sp>
        <p:nvSpPr>
          <p:cNvPr id="2" name="Title 1"/>
          <p:cNvSpPr>
            <a:spLocks noGrp="1"/>
          </p:cNvSpPr>
          <p:nvPr>
            <p:ph type="title"/>
          </p:nvPr>
        </p:nvSpPr>
        <p:spPr>
          <a:xfrm>
            <a:off x="611188" y="5629275"/>
            <a:ext cx="8229600" cy="1139825"/>
          </a:xfrm>
        </p:spPr>
        <p:txBody>
          <a:bodyPr/>
          <a:lstStyle/>
          <a:p>
            <a:pPr eaLnBrk="1" hangingPunct="1">
              <a:defRPr/>
            </a:pPr>
            <a:r>
              <a:rPr lang="en-GB" dirty="0" smtClean="0"/>
              <a:t>1967 </a:t>
            </a:r>
            <a:r>
              <a:rPr lang="en-GB" dirty="0" err="1" smtClean="0"/>
              <a:t>Plowden</a:t>
            </a:r>
            <a:r>
              <a:rPr lang="en-GB" dirty="0" smtClean="0"/>
              <a:t> Report</a:t>
            </a:r>
          </a:p>
        </p:txBody>
      </p:sp>
      <p:sp>
        <p:nvSpPr>
          <p:cNvPr id="14340" name="Oval 8"/>
          <p:cNvSpPr>
            <a:spLocks noChangeArrowheads="1"/>
          </p:cNvSpPr>
          <p:nvPr/>
        </p:nvSpPr>
        <p:spPr bwMode="auto">
          <a:xfrm>
            <a:off x="2411413" y="1520825"/>
            <a:ext cx="4464050" cy="410527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1800" dirty="0"/>
              <a:t>	</a:t>
            </a: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None/>
            </a:pPr>
            <a:r>
              <a:rPr lang="en-GB" altLang="en-US" sz="2000" dirty="0"/>
              <a:t>  </a:t>
            </a:r>
            <a:endParaRPr lang="en-GB" altLang="en-US" sz="2000" dirty="0" smtClean="0"/>
          </a:p>
          <a:p>
            <a:pPr>
              <a:spcBef>
                <a:spcPct val="0"/>
              </a:spcBef>
              <a:buClrTx/>
              <a:buSzTx/>
              <a:buNone/>
            </a:pPr>
            <a:r>
              <a:rPr lang="en-GB" altLang="en-US" sz="2000" u="sng" dirty="0" smtClean="0"/>
              <a:t>Values</a:t>
            </a:r>
            <a:r>
              <a:rPr lang="en-GB" altLang="en-US" sz="2000" dirty="0"/>
              <a:t>: </a:t>
            </a:r>
          </a:p>
          <a:p>
            <a:pPr>
              <a:spcBef>
                <a:spcPct val="0"/>
              </a:spcBef>
              <a:buClrTx/>
              <a:buSzTx/>
              <a:buFontTx/>
              <a:buNone/>
            </a:pPr>
            <a:r>
              <a:rPr lang="en-GB" altLang="en-US" sz="2000" dirty="0" smtClean="0"/>
              <a:t>Importance </a:t>
            </a:r>
            <a:r>
              <a:rPr lang="en-GB" altLang="en-US" sz="2000" dirty="0"/>
              <a:t>on building </a:t>
            </a:r>
          </a:p>
          <a:p>
            <a:pPr>
              <a:spcBef>
                <a:spcPct val="0"/>
              </a:spcBef>
              <a:buClrTx/>
              <a:buSzTx/>
              <a:buFontTx/>
              <a:buNone/>
            </a:pPr>
            <a:r>
              <a:rPr lang="en-GB" altLang="en-US" sz="2000" dirty="0"/>
              <a:t>            child’s interest</a:t>
            </a:r>
          </a:p>
        </p:txBody>
      </p:sp>
      <p:sp>
        <p:nvSpPr>
          <p:cNvPr id="14341" name="Oval 7"/>
          <p:cNvSpPr>
            <a:spLocks noChangeArrowheads="1"/>
          </p:cNvSpPr>
          <p:nvPr/>
        </p:nvSpPr>
        <p:spPr bwMode="auto">
          <a:xfrm>
            <a:off x="3419475" y="2565400"/>
            <a:ext cx="2232025" cy="201612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000" u="sng"/>
              <a:t>Belief</a:t>
            </a:r>
            <a:r>
              <a:rPr lang="en-GB" altLang="en-US" sz="2000"/>
              <a:t>:</a:t>
            </a:r>
          </a:p>
          <a:p>
            <a:pPr>
              <a:spcBef>
                <a:spcPct val="0"/>
              </a:spcBef>
              <a:buClrTx/>
              <a:buSzTx/>
              <a:buFontTx/>
              <a:buNone/>
            </a:pPr>
            <a:r>
              <a:rPr lang="en-GB" altLang="en-US" sz="2000"/>
              <a:t>Child should be at the centre of education</a:t>
            </a:r>
          </a:p>
        </p:txBody>
      </p:sp>
    </p:spTree>
    <p:extLst>
      <p:ext uri="{BB962C8B-B14F-4D97-AF65-F5344CB8AC3E}">
        <p14:creationId xmlns:p14="http://schemas.microsoft.com/office/powerpoint/2010/main" val="21626374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3"/>
          <p:cNvGrpSpPr>
            <a:grpSpLocks noGrp="1"/>
          </p:cNvGrpSpPr>
          <p:nvPr/>
        </p:nvGrpSpPr>
        <p:grpSpPr bwMode="auto">
          <a:xfrm>
            <a:off x="1116013" y="188913"/>
            <a:ext cx="6911975" cy="6308725"/>
            <a:chOff x="1298" y="360"/>
            <a:chExt cx="3360" cy="3360"/>
          </a:xfrm>
        </p:grpSpPr>
        <p:sp>
          <p:nvSpPr>
            <p:cNvPr id="14342" name="Oval 8"/>
            <p:cNvSpPr>
              <a:spLocks noChangeArrowheads="1"/>
            </p:cNvSpPr>
            <p:nvPr/>
          </p:nvSpPr>
          <p:spPr bwMode="auto">
            <a:xfrm>
              <a:off x="1298" y="360"/>
              <a:ext cx="3360" cy="336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lgn="ctr">
                <a:spcBef>
                  <a:spcPct val="0"/>
                </a:spcBef>
                <a:buClrTx/>
                <a:buSzTx/>
                <a:buFontTx/>
                <a:buNone/>
              </a:pPr>
              <a:endParaRPr lang="en-US" altLang="en-US" sz="2800"/>
            </a:p>
          </p:txBody>
        </p:sp>
        <p:sp>
          <p:nvSpPr>
            <p:cNvPr id="14343" name="Rectangle 20"/>
            <p:cNvSpPr>
              <a:spLocks noChangeArrowheads="1"/>
            </p:cNvSpPr>
            <p:nvPr/>
          </p:nvSpPr>
          <p:spPr bwMode="auto">
            <a:xfrm>
              <a:off x="2496" y="624"/>
              <a:ext cx="974"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800" u="sng" dirty="0"/>
                <a:t>Behaviour</a:t>
              </a:r>
              <a:r>
                <a:rPr lang="en-GB" altLang="en-US" sz="2800" dirty="0"/>
                <a:t>: </a:t>
              </a:r>
              <a:endParaRPr lang="en-GB" altLang="en-US" sz="2800" dirty="0" smtClean="0"/>
            </a:p>
            <a:p>
              <a:pPr>
                <a:spcBef>
                  <a:spcPct val="0"/>
                </a:spcBef>
                <a:buClrTx/>
                <a:buSzTx/>
                <a:buFontTx/>
                <a:buNone/>
              </a:pPr>
              <a:r>
                <a:rPr lang="en-GB" altLang="en-US" sz="2400" dirty="0" smtClean="0"/>
                <a:t>Don’t steal</a:t>
              </a:r>
              <a:endParaRPr lang="en-GB" altLang="en-US" sz="2400" dirty="0"/>
            </a:p>
          </p:txBody>
        </p:sp>
      </p:grpSp>
      <p:sp>
        <p:nvSpPr>
          <p:cNvPr id="14340" name="Oval 8"/>
          <p:cNvSpPr>
            <a:spLocks noChangeArrowheads="1"/>
          </p:cNvSpPr>
          <p:nvPr/>
        </p:nvSpPr>
        <p:spPr bwMode="auto">
          <a:xfrm>
            <a:off x="2411413" y="1520825"/>
            <a:ext cx="4464050" cy="410527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1800" dirty="0"/>
              <a:t>	</a:t>
            </a: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r>
              <a:rPr lang="en-GB" altLang="en-US" sz="2000" dirty="0"/>
              <a:t> </a:t>
            </a:r>
            <a:r>
              <a:rPr lang="en-GB" altLang="en-US" sz="2000" u="sng" dirty="0"/>
              <a:t>Values</a:t>
            </a:r>
            <a:r>
              <a:rPr lang="en-GB" altLang="en-US" sz="2000" dirty="0"/>
              <a:t>: Wrong </a:t>
            </a:r>
            <a:r>
              <a:rPr lang="en-GB" altLang="en-US" sz="2000" dirty="0" smtClean="0"/>
              <a:t>to steal</a:t>
            </a:r>
            <a:endParaRPr lang="en-GB" altLang="en-US" sz="2000" dirty="0"/>
          </a:p>
        </p:txBody>
      </p:sp>
      <p:sp>
        <p:nvSpPr>
          <p:cNvPr id="14341" name="Oval 7"/>
          <p:cNvSpPr>
            <a:spLocks noChangeArrowheads="1"/>
          </p:cNvSpPr>
          <p:nvPr/>
        </p:nvSpPr>
        <p:spPr bwMode="auto">
          <a:xfrm>
            <a:off x="3419475" y="2565400"/>
            <a:ext cx="2232025" cy="201612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000" u="sng" dirty="0" smtClean="0"/>
              <a:t>Belief: </a:t>
            </a:r>
          </a:p>
          <a:p>
            <a:pPr>
              <a:spcBef>
                <a:spcPct val="0"/>
              </a:spcBef>
              <a:buClrTx/>
              <a:buSzTx/>
              <a:buFontTx/>
              <a:buNone/>
            </a:pPr>
            <a:r>
              <a:rPr lang="en-GB" altLang="en-US" sz="2000" dirty="0" smtClean="0"/>
              <a:t>deity will punish me if I steal</a:t>
            </a:r>
            <a:endParaRPr lang="en-GB" altLang="en-US" sz="2000" dirty="0"/>
          </a:p>
        </p:txBody>
      </p:sp>
    </p:spTree>
    <p:extLst>
      <p:ext uri="{BB962C8B-B14F-4D97-AF65-F5344CB8AC3E}">
        <p14:creationId xmlns:p14="http://schemas.microsoft.com/office/powerpoint/2010/main" val="2010299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23"/>
          <p:cNvGrpSpPr>
            <a:grpSpLocks noGrp="1"/>
          </p:cNvGrpSpPr>
          <p:nvPr/>
        </p:nvGrpSpPr>
        <p:grpSpPr bwMode="auto">
          <a:xfrm>
            <a:off x="1116013" y="188913"/>
            <a:ext cx="6911975" cy="6308725"/>
            <a:chOff x="1298" y="360"/>
            <a:chExt cx="3360" cy="3360"/>
          </a:xfrm>
        </p:grpSpPr>
        <p:sp>
          <p:nvSpPr>
            <p:cNvPr id="14342" name="Oval 8"/>
            <p:cNvSpPr>
              <a:spLocks noChangeArrowheads="1"/>
            </p:cNvSpPr>
            <p:nvPr/>
          </p:nvSpPr>
          <p:spPr bwMode="auto">
            <a:xfrm>
              <a:off x="1298" y="360"/>
              <a:ext cx="3360" cy="336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lgn="ctr">
                <a:spcBef>
                  <a:spcPct val="0"/>
                </a:spcBef>
                <a:buClrTx/>
                <a:buSzTx/>
                <a:buFontTx/>
                <a:buNone/>
              </a:pPr>
              <a:endParaRPr lang="en-US" altLang="en-US" sz="2800"/>
            </a:p>
          </p:txBody>
        </p:sp>
        <p:sp>
          <p:nvSpPr>
            <p:cNvPr id="14343" name="Rectangle 20"/>
            <p:cNvSpPr>
              <a:spLocks noChangeArrowheads="1"/>
            </p:cNvSpPr>
            <p:nvPr/>
          </p:nvSpPr>
          <p:spPr bwMode="auto">
            <a:xfrm>
              <a:off x="2496" y="624"/>
              <a:ext cx="97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800" u="sng" dirty="0"/>
                <a:t>Behaviour</a:t>
              </a:r>
              <a:r>
                <a:rPr lang="en-GB" altLang="en-US" sz="2800" dirty="0"/>
                <a:t>: </a:t>
              </a:r>
              <a:endParaRPr lang="en-GB" altLang="en-US" sz="2800" dirty="0" smtClean="0"/>
            </a:p>
          </p:txBody>
        </p:sp>
      </p:grpSp>
      <p:sp>
        <p:nvSpPr>
          <p:cNvPr id="14340" name="Oval 8"/>
          <p:cNvSpPr>
            <a:spLocks noChangeArrowheads="1"/>
          </p:cNvSpPr>
          <p:nvPr/>
        </p:nvSpPr>
        <p:spPr bwMode="auto">
          <a:xfrm>
            <a:off x="2411413" y="1520825"/>
            <a:ext cx="4464050" cy="410527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1800" dirty="0"/>
              <a:t>	</a:t>
            </a: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endParaRPr lang="en-GB" altLang="en-US" sz="2800" dirty="0"/>
          </a:p>
          <a:p>
            <a:pPr>
              <a:spcBef>
                <a:spcPct val="0"/>
              </a:spcBef>
              <a:buClrTx/>
              <a:buSzTx/>
              <a:buFontTx/>
              <a:buNone/>
            </a:pPr>
            <a:r>
              <a:rPr lang="en-GB" altLang="en-US" sz="2000" dirty="0"/>
              <a:t> </a:t>
            </a:r>
            <a:r>
              <a:rPr lang="en-GB" altLang="en-US" sz="2000" u="sng" dirty="0"/>
              <a:t>Values</a:t>
            </a:r>
            <a:r>
              <a:rPr lang="en-GB" altLang="en-US" sz="2000" dirty="0" smtClean="0"/>
              <a:t>:</a:t>
            </a:r>
            <a:endParaRPr lang="en-GB" altLang="en-US" sz="2000" dirty="0"/>
          </a:p>
        </p:txBody>
      </p:sp>
      <p:sp>
        <p:nvSpPr>
          <p:cNvPr id="14341" name="Oval 7"/>
          <p:cNvSpPr>
            <a:spLocks noChangeArrowheads="1"/>
          </p:cNvSpPr>
          <p:nvPr/>
        </p:nvSpPr>
        <p:spPr bwMode="auto">
          <a:xfrm>
            <a:off x="3419475" y="2565400"/>
            <a:ext cx="2232025" cy="2016125"/>
          </a:xfrm>
          <a:prstGeom prst="ellipse">
            <a:avLst/>
          </a:prstGeom>
          <a:solidFill>
            <a:schemeClr val="accent1"/>
          </a:solidFill>
          <a:ln w="9525" algn="ctr">
            <a:solidFill>
              <a:schemeClr val="tx1"/>
            </a:solidFill>
            <a:round/>
            <a:headEnd/>
            <a:tailEnd/>
          </a:ln>
        </p:spPr>
        <p:txBody>
          <a:bodyPr/>
          <a:lstStyle>
            <a:lvl1pPr>
              <a:spcBef>
                <a:spcPct val="20000"/>
              </a:spcBef>
              <a:buClr>
                <a:schemeClr val="hlink"/>
              </a:buClr>
              <a:buSzPct val="80000"/>
              <a:buFont typeface="Wingdings" pitchFamily="2" charset="2"/>
              <a:buChar char="Ø"/>
              <a:defRPr sz="3200">
                <a:solidFill>
                  <a:schemeClr val="tx1"/>
                </a:solidFill>
                <a:latin typeface="Arial" charset="0"/>
              </a:defRPr>
            </a:lvl1pPr>
            <a:lvl2pPr marL="742950" indent="-285750">
              <a:spcBef>
                <a:spcPct val="20000"/>
              </a:spcBef>
              <a:buClr>
                <a:schemeClr val="tx2"/>
              </a:buClr>
              <a:buSzPct val="50000"/>
              <a:buFont typeface="Wingdings" pitchFamily="2" charset="2"/>
              <a:buChar char="l"/>
              <a:defRPr sz="2800">
                <a:solidFill>
                  <a:schemeClr val="tx1"/>
                </a:solidFill>
                <a:latin typeface="Arial" charset="0"/>
              </a:defRPr>
            </a:lvl2pPr>
            <a:lvl3pPr marL="1143000" indent="-228600">
              <a:spcBef>
                <a:spcPct val="20000"/>
              </a:spcBef>
              <a:buClr>
                <a:schemeClr val="accent2"/>
              </a:buClr>
              <a:buChar char="•"/>
              <a:defRPr sz="2400">
                <a:solidFill>
                  <a:schemeClr val="tx1"/>
                </a:solidFill>
                <a:latin typeface="Arial" charset="0"/>
              </a:defRPr>
            </a:lvl3pPr>
            <a:lvl4pPr marL="1600200" indent="-228600">
              <a:spcBef>
                <a:spcPct val="20000"/>
              </a:spcBef>
              <a:buClr>
                <a:schemeClr val="folHlink"/>
              </a:buClr>
              <a:buSzPct val="50000"/>
              <a:buFont typeface="Wingdings" pitchFamily="2" charset="2"/>
              <a:buChar char="l"/>
              <a:defRPr sz="2000">
                <a:solidFill>
                  <a:schemeClr val="tx1"/>
                </a:solidFill>
                <a:latin typeface="Arial" charset="0"/>
              </a:defRPr>
            </a:lvl4pPr>
            <a:lvl5pPr marL="2057400" indent="-228600">
              <a:spcBef>
                <a:spcPct val="20000"/>
              </a:spcBef>
              <a:buClr>
                <a:schemeClr val="hlink"/>
              </a:buClr>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Char char="•"/>
              <a:defRPr sz="2000">
                <a:solidFill>
                  <a:schemeClr val="tx1"/>
                </a:solidFill>
                <a:latin typeface="Arial" charset="0"/>
              </a:defRPr>
            </a:lvl9pPr>
          </a:lstStyle>
          <a:p>
            <a:pPr>
              <a:spcBef>
                <a:spcPct val="0"/>
              </a:spcBef>
              <a:buClrTx/>
              <a:buSzTx/>
              <a:buFontTx/>
              <a:buNone/>
            </a:pPr>
            <a:r>
              <a:rPr lang="en-GB" altLang="en-US" sz="2000" u="sng" dirty="0" smtClean="0"/>
              <a:t>Belief: </a:t>
            </a:r>
          </a:p>
        </p:txBody>
      </p:sp>
      <p:sp>
        <p:nvSpPr>
          <p:cNvPr id="2" name="TextBox 1"/>
          <p:cNvSpPr txBox="1"/>
          <p:nvPr/>
        </p:nvSpPr>
        <p:spPr>
          <a:xfrm>
            <a:off x="827584" y="635320"/>
            <a:ext cx="1479892" cy="584775"/>
          </a:xfrm>
          <a:prstGeom prst="rect">
            <a:avLst/>
          </a:prstGeom>
          <a:noFill/>
        </p:spPr>
        <p:txBody>
          <a:bodyPr wrap="none" rtlCol="0">
            <a:spAutoFit/>
          </a:bodyPr>
          <a:lstStyle/>
          <a:p>
            <a:r>
              <a:rPr lang="en-GB" sz="3200" b="1" dirty="0" smtClean="0"/>
              <a:t>Activity</a:t>
            </a:r>
            <a:endParaRPr lang="en-GB" sz="3200" b="1" dirty="0"/>
          </a:p>
        </p:txBody>
      </p:sp>
    </p:spTree>
    <p:extLst>
      <p:ext uri="{BB962C8B-B14F-4D97-AF65-F5344CB8AC3E}">
        <p14:creationId xmlns:p14="http://schemas.microsoft.com/office/powerpoint/2010/main" val="2978334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92696"/>
            <a:ext cx="8229600" cy="1143000"/>
          </a:xfrm>
        </p:spPr>
        <p:txBody>
          <a:bodyPr>
            <a:normAutofit fontScale="90000"/>
          </a:bodyPr>
          <a:lstStyle/>
          <a:p>
            <a:r>
              <a:rPr lang="en-GB" dirty="0" smtClean="0"/>
              <a:t>What belief do these behaviours express?</a:t>
            </a:r>
            <a:endParaRPr lang="en-GB"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2996952"/>
            <a:ext cx="3615241" cy="232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8521" y="2276872"/>
            <a:ext cx="2170113"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56933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976" y="1556792"/>
            <a:ext cx="3615241" cy="23288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67544" y="4247510"/>
            <a:ext cx="3900107" cy="523220"/>
          </a:xfrm>
          <a:prstGeom prst="rect">
            <a:avLst/>
          </a:prstGeom>
          <a:noFill/>
        </p:spPr>
        <p:txBody>
          <a:bodyPr wrap="none" rtlCol="0">
            <a:spAutoFit/>
          </a:bodyPr>
          <a:lstStyle/>
          <a:p>
            <a:r>
              <a:rPr lang="en-GB" sz="2800" dirty="0" smtClean="0"/>
              <a:t>IRA bomb, February 1996</a:t>
            </a:r>
            <a:endParaRPr lang="en-GB" sz="28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1246480"/>
            <a:ext cx="2170113"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914116" y="5072428"/>
            <a:ext cx="4078168" cy="523220"/>
          </a:xfrm>
          <a:prstGeom prst="rect">
            <a:avLst/>
          </a:prstGeom>
          <a:noFill/>
        </p:spPr>
        <p:txBody>
          <a:bodyPr wrap="none" rtlCol="0">
            <a:spAutoFit/>
          </a:bodyPr>
          <a:lstStyle/>
          <a:p>
            <a:r>
              <a:rPr lang="en-GB" sz="2800" dirty="0" smtClean="0"/>
              <a:t>England football supporter</a:t>
            </a:r>
            <a:endParaRPr lang="en-GB" sz="2800" dirty="0"/>
          </a:p>
        </p:txBody>
      </p:sp>
    </p:spTree>
    <p:extLst>
      <p:ext uri="{BB962C8B-B14F-4D97-AF65-F5344CB8AC3E}">
        <p14:creationId xmlns:p14="http://schemas.microsoft.com/office/powerpoint/2010/main" val="12816745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Worldview norms</a:t>
            </a:r>
            <a:endParaRPr lang="en-GB" dirty="0"/>
          </a:p>
        </p:txBody>
      </p:sp>
      <p:sp>
        <p:nvSpPr>
          <p:cNvPr id="3" name="Content Placeholder 2"/>
          <p:cNvSpPr>
            <a:spLocks noGrp="1"/>
          </p:cNvSpPr>
          <p:nvPr>
            <p:ph idx="1"/>
          </p:nvPr>
        </p:nvSpPr>
        <p:spPr/>
        <p:txBody>
          <a:bodyPr>
            <a:normAutofit lnSpcReduction="10000"/>
          </a:bodyPr>
          <a:lstStyle/>
          <a:p>
            <a:pPr marL="0" indent="0">
              <a:buNone/>
            </a:pPr>
            <a:endParaRPr lang="en-GB" dirty="0" smtClean="0"/>
          </a:p>
          <a:p>
            <a:pPr marL="0" indent="0">
              <a:buNone/>
            </a:pPr>
            <a:endParaRPr lang="en-GB" dirty="0"/>
          </a:p>
          <a:p>
            <a:pPr marL="0" indent="0">
              <a:buNone/>
            </a:pPr>
            <a:endParaRPr lang="en-GB" dirty="0"/>
          </a:p>
          <a:p>
            <a:pPr marL="0" indent="0">
              <a:buNone/>
            </a:pPr>
            <a:endParaRPr lang="en-GB" dirty="0" smtClean="0"/>
          </a:p>
          <a:p>
            <a:pPr marL="0" indent="0">
              <a:buNone/>
            </a:pPr>
            <a:endParaRPr lang="en-GB" dirty="0"/>
          </a:p>
          <a:p>
            <a:pPr marL="0" indent="0">
              <a:buNone/>
            </a:pPr>
            <a:endParaRPr lang="en-GB" dirty="0" smtClean="0"/>
          </a:p>
          <a:p>
            <a:pPr marL="0" indent="0">
              <a:buNone/>
            </a:pPr>
            <a:endParaRPr lang="en-GB" sz="2400" dirty="0" smtClean="0">
              <a:hlinkClick r:id="rId5"/>
            </a:endParaRPr>
          </a:p>
          <a:p>
            <a:pPr marL="0" indent="0">
              <a:buNone/>
            </a:pPr>
            <a:endParaRPr lang="en-GB" sz="2400" dirty="0">
              <a:hlinkClick r:id="rId5"/>
            </a:endParaRPr>
          </a:p>
          <a:p>
            <a:pPr marL="0" indent="0">
              <a:buNone/>
            </a:pPr>
            <a:r>
              <a:rPr lang="en-GB" sz="2400" dirty="0" smtClean="0">
                <a:hlinkClick r:id="rId5"/>
              </a:rPr>
              <a:t>https://www.youtube.com/watch?v=6_WAmt3cMdk</a:t>
            </a:r>
            <a:r>
              <a:rPr lang="en-GB" sz="2400" dirty="0" smtClean="0"/>
              <a:t> </a:t>
            </a:r>
          </a:p>
          <a:p>
            <a:endParaRPr lang="en-GB" dirty="0"/>
          </a:p>
        </p:txBody>
      </p:sp>
      <p:pic>
        <p:nvPicPr>
          <p:cNvPr id="4" name="Eels.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47664" y="1132793"/>
            <a:ext cx="6048672" cy="4286253"/>
          </a:xfrm>
          <a:prstGeom prst="rect">
            <a:avLst/>
          </a:prstGeom>
        </p:spPr>
      </p:pic>
    </p:spTree>
    <p:extLst>
      <p:ext uri="{BB962C8B-B14F-4D97-AF65-F5344CB8AC3E}">
        <p14:creationId xmlns:p14="http://schemas.microsoft.com/office/powerpoint/2010/main" val="16390183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worldviews formed?</a:t>
            </a:r>
            <a:endParaRPr lang="en-GB" dirty="0"/>
          </a:p>
        </p:txBody>
      </p:sp>
      <p:sp>
        <p:nvSpPr>
          <p:cNvPr id="3" name="Content Placeholder 2"/>
          <p:cNvSpPr>
            <a:spLocks noGrp="1"/>
          </p:cNvSpPr>
          <p:nvPr>
            <p:ph idx="1"/>
          </p:nvPr>
        </p:nvSpPr>
        <p:spPr>
          <a:xfrm>
            <a:off x="251520" y="1268760"/>
            <a:ext cx="8568952" cy="5184576"/>
          </a:xfrm>
        </p:spPr>
        <p:txBody>
          <a:bodyPr>
            <a:normAutofit fontScale="92500"/>
          </a:bodyPr>
          <a:lstStyle/>
          <a:p>
            <a:pPr marL="0" indent="0">
              <a:buNone/>
            </a:pPr>
            <a:r>
              <a:rPr lang="en-GB" dirty="0"/>
              <a:t>Paul </a:t>
            </a:r>
            <a:r>
              <a:rPr lang="en-GB" dirty="0" err="1" smtClean="0"/>
              <a:t>Ricoeur</a:t>
            </a:r>
            <a:r>
              <a:rPr lang="en-GB" dirty="0" smtClean="0"/>
              <a:t>: </a:t>
            </a:r>
          </a:p>
          <a:p>
            <a:pPr marL="0" indent="0">
              <a:buNone/>
            </a:pPr>
            <a:r>
              <a:rPr lang="en-GB" dirty="0" smtClean="0"/>
              <a:t>Identifications </a:t>
            </a:r>
            <a:r>
              <a:rPr lang="en-GB" dirty="0"/>
              <a:t>are associated ‘with values, norms, ideals, models and heroes, in which the person or community recognises itself</a:t>
            </a:r>
            <a:r>
              <a:rPr lang="en-GB" dirty="0" smtClean="0"/>
              <a:t>’                   </a:t>
            </a:r>
            <a:r>
              <a:rPr lang="en-GB" sz="2200" dirty="0" smtClean="0"/>
              <a:t>(1992: 122)</a:t>
            </a:r>
          </a:p>
          <a:p>
            <a:pPr marL="0" indent="0">
              <a:buNone/>
            </a:pPr>
            <a:r>
              <a:rPr lang="en-GB" dirty="0" smtClean="0"/>
              <a:t>To understand self Ricoeur </a:t>
            </a:r>
            <a:r>
              <a:rPr lang="en-GB" dirty="0"/>
              <a:t>suggests an examination of narrative: ‘Self-understanding is an interpretation; interpretation of the self in turn , finds in narrative….a privileged form of mediation; the latter borrows from history as well as from fiction, making a life story a fictional history or, if one prefers, a </a:t>
            </a:r>
            <a:r>
              <a:rPr lang="en-GB" dirty="0" smtClean="0"/>
              <a:t>historical fiction’                                 </a:t>
            </a:r>
            <a:r>
              <a:rPr lang="en-GB" sz="2200" dirty="0" smtClean="0"/>
              <a:t>(</a:t>
            </a:r>
            <a:r>
              <a:rPr lang="en-GB" sz="2200" dirty="0"/>
              <a:t>1992: 114)</a:t>
            </a:r>
          </a:p>
        </p:txBody>
      </p:sp>
    </p:spTree>
    <p:extLst>
      <p:ext uri="{BB962C8B-B14F-4D97-AF65-F5344CB8AC3E}">
        <p14:creationId xmlns:p14="http://schemas.microsoft.com/office/powerpoint/2010/main" val="2212319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worldviews formed?</a:t>
            </a:r>
            <a:endParaRPr lang="en-GB" dirty="0"/>
          </a:p>
        </p:txBody>
      </p:sp>
      <p:sp>
        <p:nvSpPr>
          <p:cNvPr id="3" name="Content Placeholder 2"/>
          <p:cNvSpPr>
            <a:spLocks noGrp="1"/>
          </p:cNvSpPr>
          <p:nvPr>
            <p:ph idx="1"/>
          </p:nvPr>
        </p:nvSpPr>
        <p:spPr>
          <a:xfrm>
            <a:off x="467544" y="1340768"/>
            <a:ext cx="8229600" cy="4525963"/>
          </a:xfrm>
        </p:spPr>
        <p:txBody>
          <a:bodyPr/>
          <a:lstStyle/>
          <a:p>
            <a:endParaRPr lang="en-GB" dirty="0" smtClean="0"/>
          </a:p>
          <a:p>
            <a:endParaRPr lang="en-GB"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1077287"/>
            <a:ext cx="5372894" cy="5485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Arrow Connector 4"/>
          <p:cNvCxnSpPr/>
          <p:nvPr/>
        </p:nvCxnSpPr>
        <p:spPr>
          <a:xfrm flipV="1">
            <a:off x="5148064" y="1412776"/>
            <a:ext cx="7200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99795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Bricolage nature of worldviews</a:t>
            </a:r>
            <a:endParaRPr lang="en-GB" dirty="0"/>
          </a:p>
        </p:txBody>
      </p:sp>
      <p:sp>
        <p:nvSpPr>
          <p:cNvPr id="3" name="Content Placeholder 2"/>
          <p:cNvSpPr>
            <a:spLocks noGrp="1"/>
          </p:cNvSpPr>
          <p:nvPr>
            <p:ph idx="1"/>
          </p:nvPr>
        </p:nvSpPr>
        <p:spPr/>
        <p:txBody>
          <a:bodyPr>
            <a:normAutofit fontScale="77500" lnSpcReduction="20000"/>
          </a:bodyPr>
          <a:lstStyle/>
          <a:p>
            <a:pPr marL="0" indent="0">
              <a:buNone/>
            </a:pPr>
            <a:r>
              <a:rPr lang="en-GB" dirty="0"/>
              <a:t>Van der </a:t>
            </a:r>
            <a:r>
              <a:rPr lang="en-GB" dirty="0" err="1"/>
              <a:t>Kooij</a:t>
            </a:r>
            <a:r>
              <a:rPr lang="en-GB" dirty="0"/>
              <a:t> et al (2013) </a:t>
            </a:r>
            <a:endParaRPr lang="en-GB" dirty="0" smtClean="0"/>
          </a:p>
          <a:p>
            <a:r>
              <a:rPr lang="en-GB" dirty="0"/>
              <a:t>D</a:t>
            </a:r>
            <a:r>
              <a:rPr lang="en-GB" dirty="0" smtClean="0"/>
              <a:t>raws </a:t>
            </a:r>
            <a:r>
              <a:rPr lang="en-GB" dirty="0"/>
              <a:t>key distinctions between ‘personal’ worldviews, with norms, values, ideals and practices, and ‘organised’ worldviews. </a:t>
            </a:r>
            <a:endParaRPr lang="en-GB" dirty="0" smtClean="0"/>
          </a:p>
          <a:p>
            <a:r>
              <a:rPr lang="en-GB" dirty="0" smtClean="0"/>
              <a:t>Personal </a:t>
            </a:r>
            <a:r>
              <a:rPr lang="en-GB" dirty="0"/>
              <a:t>worldviews can be based on an organised religious worldview but can be eclectic and idiosyncratic. </a:t>
            </a:r>
            <a:endParaRPr lang="en-GB" dirty="0" smtClean="0"/>
          </a:p>
          <a:p>
            <a:r>
              <a:rPr lang="en-GB" dirty="0" smtClean="0"/>
              <a:t>‘</a:t>
            </a:r>
            <a:r>
              <a:rPr lang="en-GB" dirty="0"/>
              <a:t>Bricolage’ </a:t>
            </a:r>
            <a:r>
              <a:rPr lang="en-GB" dirty="0" smtClean="0"/>
              <a:t>(</a:t>
            </a:r>
            <a:r>
              <a:rPr lang="en-GB" dirty="0" err="1" smtClean="0"/>
              <a:t>Hervieu</a:t>
            </a:r>
            <a:r>
              <a:rPr lang="en-GB" dirty="0" smtClean="0"/>
              <a:t>-Leger, 2006) - a </a:t>
            </a:r>
            <a:r>
              <a:rPr lang="en-GB" dirty="0"/>
              <a:t>‘mishmash’ of ideas, symbols and practises from different traditions which moulded together to construct a personal religious profile (2013:213-214). </a:t>
            </a:r>
            <a:endParaRPr lang="en-GB" dirty="0" smtClean="0"/>
          </a:p>
          <a:p>
            <a:r>
              <a:rPr lang="en-GB" dirty="0" smtClean="0"/>
              <a:t>Whilst </a:t>
            </a:r>
            <a:r>
              <a:rPr lang="en-GB" dirty="0"/>
              <a:t>not rejecting </a:t>
            </a:r>
            <a:r>
              <a:rPr lang="en-GB" dirty="0" err="1"/>
              <a:t>Valk’s</a:t>
            </a:r>
            <a:r>
              <a:rPr lang="en-GB" dirty="0"/>
              <a:t> model Van der </a:t>
            </a:r>
            <a:r>
              <a:rPr lang="en-GB" dirty="0" err="1"/>
              <a:t>Kooij</a:t>
            </a:r>
            <a:r>
              <a:rPr lang="en-GB" dirty="0"/>
              <a:t> et al claim that this distinction needs to be made explicit.</a:t>
            </a:r>
          </a:p>
          <a:p>
            <a:endParaRPr lang="en-GB" dirty="0"/>
          </a:p>
        </p:txBody>
      </p:sp>
    </p:spTree>
    <p:extLst>
      <p:ext uri="{BB962C8B-B14F-4D97-AF65-F5344CB8AC3E}">
        <p14:creationId xmlns:p14="http://schemas.microsoft.com/office/powerpoint/2010/main" val="1683568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worldviews formed?</a:t>
            </a:r>
            <a:endParaRPr lang="en-GB" dirty="0"/>
          </a:p>
        </p:txBody>
      </p:sp>
      <p:sp>
        <p:nvSpPr>
          <p:cNvPr id="3" name="Content Placeholder 2"/>
          <p:cNvSpPr>
            <a:spLocks noGrp="1"/>
          </p:cNvSpPr>
          <p:nvPr>
            <p:ph idx="1"/>
          </p:nvPr>
        </p:nvSpPr>
        <p:spPr>
          <a:xfrm>
            <a:off x="467544" y="1340768"/>
            <a:ext cx="8229600" cy="4525963"/>
          </a:xfrm>
        </p:spPr>
        <p:txBody>
          <a:bodyPr>
            <a:normAutofit lnSpcReduction="10000"/>
          </a:bodyPr>
          <a:lstStyle/>
          <a:p>
            <a:pPr marL="0" indent="0">
              <a:buNone/>
            </a:pPr>
            <a:r>
              <a:rPr lang="en-GB" dirty="0" smtClean="0"/>
              <a:t>Take a look at the answers from the circles activity task.  </a:t>
            </a:r>
          </a:p>
          <a:p>
            <a:pPr marL="0" indent="0">
              <a:buNone/>
            </a:pPr>
            <a:endParaRPr lang="en-GB" dirty="0" smtClean="0"/>
          </a:p>
          <a:p>
            <a:r>
              <a:rPr lang="en-GB" dirty="0" smtClean="0"/>
              <a:t>Choose one answer</a:t>
            </a:r>
          </a:p>
          <a:p>
            <a:endParaRPr lang="en-GB" dirty="0" smtClean="0"/>
          </a:p>
          <a:p>
            <a:r>
              <a:rPr lang="en-GB" dirty="0"/>
              <a:t>C</a:t>
            </a:r>
            <a:r>
              <a:rPr lang="en-GB" dirty="0" smtClean="0"/>
              <a:t>an you identify the origins of any of your views? </a:t>
            </a:r>
          </a:p>
          <a:p>
            <a:pPr marL="0" indent="0">
              <a:buNone/>
            </a:pPr>
            <a:r>
              <a:rPr lang="en-GB" sz="2400" dirty="0" smtClean="0"/>
              <a:t>(such as education, parent, teacher, peer influence, life experience?)</a:t>
            </a:r>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42749192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External world</a:t>
            </a:r>
            <a:endParaRPr lang="en-GB" dirty="0"/>
          </a:p>
        </p:txBody>
      </p:sp>
      <p:pic>
        <p:nvPicPr>
          <p:cNvPr id="307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39" t="8425" r="3833" b="18961"/>
          <a:stretch/>
        </p:blipFill>
        <p:spPr bwMode="auto">
          <a:xfrm>
            <a:off x="606056" y="1275907"/>
            <a:ext cx="6570921" cy="3785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5656" y="5624672"/>
            <a:ext cx="2839688" cy="646331"/>
          </a:xfrm>
          <a:prstGeom prst="rect">
            <a:avLst/>
          </a:prstGeom>
          <a:noFill/>
        </p:spPr>
        <p:txBody>
          <a:bodyPr wrap="none" rtlCol="0">
            <a:spAutoFit/>
          </a:bodyPr>
          <a:lstStyle/>
          <a:p>
            <a:r>
              <a:rPr lang="en-GB" dirty="0" smtClean="0"/>
              <a:t>PA is pupil’s attitude to RE</a:t>
            </a:r>
          </a:p>
          <a:p>
            <a:r>
              <a:rPr lang="en-GB" dirty="0" smtClean="0"/>
              <a:t>SA is society's attitude to RE</a:t>
            </a:r>
            <a:endParaRPr lang="en-GB" dirty="0"/>
          </a:p>
        </p:txBody>
      </p:sp>
    </p:spTree>
    <p:extLst>
      <p:ext uri="{BB962C8B-B14F-4D97-AF65-F5344CB8AC3E}">
        <p14:creationId xmlns:p14="http://schemas.microsoft.com/office/powerpoint/2010/main" val="1324874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Internal world</a:t>
            </a:r>
            <a:endParaRPr lang="en-GB" dirty="0"/>
          </a:p>
        </p:txBody>
      </p:sp>
      <p:pic>
        <p:nvPicPr>
          <p:cNvPr id="4098"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l="14" t="4407" r="4116" b="11890"/>
          <a:stretch/>
        </p:blipFill>
        <p:spPr bwMode="auto">
          <a:xfrm>
            <a:off x="1116420" y="1297171"/>
            <a:ext cx="5497031" cy="3274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619672" y="5517232"/>
            <a:ext cx="3701141" cy="646331"/>
          </a:xfrm>
          <a:prstGeom prst="rect">
            <a:avLst/>
          </a:prstGeom>
          <a:noFill/>
        </p:spPr>
        <p:txBody>
          <a:bodyPr wrap="none" rtlCol="0">
            <a:spAutoFit/>
          </a:bodyPr>
          <a:lstStyle/>
          <a:p>
            <a:r>
              <a:rPr lang="en-GB" dirty="0" smtClean="0"/>
              <a:t>OA is own attitude to RE</a:t>
            </a:r>
          </a:p>
          <a:p>
            <a:r>
              <a:rPr lang="en-GB" dirty="0" smtClean="0"/>
              <a:t>Experience of/ exposure to religion(s)</a:t>
            </a:r>
            <a:endParaRPr lang="en-GB" dirty="0"/>
          </a:p>
        </p:txBody>
      </p:sp>
    </p:spTree>
    <p:extLst>
      <p:ext uri="{BB962C8B-B14F-4D97-AF65-F5344CB8AC3E}">
        <p14:creationId xmlns:p14="http://schemas.microsoft.com/office/powerpoint/2010/main" val="16039254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767665"/>
            <a:ext cx="7523534" cy="769441"/>
          </a:xfrm>
          <a:prstGeom prst="rect">
            <a:avLst/>
          </a:prstGeom>
          <a:noFill/>
        </p:spPr>
        <p:txBody>
          <a:bodyPr wrap="none" rtlCol="0">
            <a:spAutoFit/>
          </a:bodyPr>
          <a:lstStyle/>
          <a:p>
            <a:r>
              <a:rPr lang="en-GB" sz="4400" dirty="0" smtClean="0"/>
              <a:t>Why are worldviews important?</a:t>
            </a:r>
            <a:endParaRPr lang="en-GB" sz="4400" dirty="0"/>
          </a:p>
        </p:txBody>
      </p:sp>
      <p:pic>
        <p:nvPicPr>
          <p:cNvPr id="1028" name="Picture 4" descr="http://cdn7.triplepundit.com/wp-content/uploads/2011/03/world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844824"/>
            <a:ext cx="4842792" cy="36320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724128" y="1700808"/>
            <a:ext cx="3168352" cy="4401205"/>
          </a:xfrm>
          <a:prstGeom prst="rect">
            <a:avLst/>
          </a:prstGeom>
          <a:noFill/>
        </p:spPr>
        <p:txBody>
          <a:bodyPr wrap="square" rtlCol="0">
            <a:spAutoFit/>
          </a:bodyPr>
          <a:lstStyle/>
          <a:p>
            <a:pPr marL="342900" indent="-342900">
              <a:buAutoNum type="arabicPeriod"/>
            </a:pPr>
            <a:r>
              <a:rPr lang="en-GB" sz="2800" dirty="0" smtClean="0"/>
              <a:t>Assists Communication</a:t>
            </a:r>
          </a:p>
          <a:p>
            <a:pPr marL="342900" indent="-342900">
              <a:buAutoNum type="arabicPeriod"/>
            </a:pPr>
            <a:r>
              <a:rPr lang="en-GB" sz="2800" dirty="0" smtClean="0"/>
              <a:t>Helps overcome fears</a:t>
            </a:r>
          </a:p>
          <a:p>
            <a:pPr marL="342900" indent="-342900">
              <a:buAutoNum type="arabicPeriod"/>
            </a:pPr>
            <a:r>
              <a:rPr lang="en-GB" sz="2800" dirty="0" smtClean="0"/>
              <a:t>Promotes diversity</a:t>
            </a:r>
          </a:p>
          <a:p>
            <a:pPr marL="342900" indent="-342900">
              <a:buAutoNum type="arabicPeriod"/>
            </a:pPr>
            <a:r>
              <a:rPr lang="en-GB" sz="2800" dirty="0" smtClean="0"/>
              <a:t>Helps pupils/teachers relate to RE </a:t>
            </a:r>
          </a:p>
          <a:p>
            <a:pPr marL="342900" indent="-342900">
              <a:buAutoNum type="arabicPeriod"/>
            </a:pPr>
            <a:endParaRPr lang="en-GB" sz="2800" dirty="0"/>
          </a:p>
        </p:txBody>
      </p:sp>
    </p:spTree>
    <p:extLst>
      <p:ext uri="{BB962C8B-B14F-4D97-AF65-F5344CB8AC3E}">
        <p14:creationId xmlns:p14="http://schemas.microsoft.com/office/powerpoint/2010/main" val="24785596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9592" y="836712"/>
            <a:ext cx="6984776" cy="4154984"/>
          </a:xfrm>
          <a:prstGeom prst="rect">
            <a:avLst/>
          </a:prstGeom>
        </p:spPr>
        <p:txBody>
          <a:bodyPr wrap="square">
            <a:spAutoFit/>
          </a:bodyPr>
          <a:lstStyle/>
          <a:p>
            <a:r>
              <a:rPr lang="en-GB" sz="2400" dirty="0" smtClean="0"/>
              <a:t>‘By </a:t>
            </a:r>
            <a:r>
              <a:rPr lang="en-GB" sz="2400" dirty="0"/>
              <a:t>seeing worldview as a concept that makes sense of the world, which can be different due to different life experiences, may assist understanding that what one perceives as the ‘norms’ of life are merely a product of our own life narrative and worldviews.  </a:t>
            </a:r>
            <a:endParaRPr lang="en-GB" sz="2400" dirty="0" smtClean="0"/>
          </a:p>
          <a:p>
            <a:endParaRPr lang="en-GB" sz="2400" dirty="0"/>
          </a:p>
          <a:p>
            <a:r>
              <a:rPr lang="en-GB" sz="2400" dirty="0" smtClean="0"/>
              <a:t>To </a:t>
            </a:r>
            <a:r>
              <a:rPr lang="en-GB" sz="2400" dirty="0"/>
              <a:t>recognise this prevents the views of others as being negatively perceived as ‘other’, ‘exotic’ or even ‘wrong’, as they deviate from individuals’ accepted norms, but rather view these as shared responses to life experience</a:t>
            </a:r>
            <a:r>
              <a:rPr lang="en-GB" sz="2400" dirty="0" smtClean="0"/>
              <a:t>.’                                    (Flanagan, 2018)</a:t>
            </a:r>
            <a:endParaRPr lang="en-GB" sz="2400" dirty="0"/>
          </a:p>
        </p:txBody>
      </p:sp>
    </p:spTree>
    <p:extLst>
      <p:ext uri="{BB962C8B-B14F-4D97-AF65-F5344CB8AC3E}">
        <p14:creationId xmlns:p14="http://schemas.microsoft.com/office/powerpoint/2010/main" val="22576879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836712"/>
            <a:ext cx="7272808" cy="4154984"/>
          </a:xfrm>
          <a:prstGeom prst="rect">
            <a:avLst/>
          </a:prstGeom>
        </p:spPr>
        <p:txBody>
          <a:bodyPr wrap="square">
            <a:spAutoFit/>
          </a:bodyPr>
          <a:lstStyle/>
          <a:p>
            <a:r>
              <a:rPr lang="en-GB" sz="2400" dirty="0"/>
              <a:t>Perhaps the main question for a teacher is not is there an objective truth but is it possible to be neutral? An individual is a product of socio cultural and personal history but this does not negate truth rather it negates neutrality  and acknowledges that all individuals are engaged in ‘informed’ interpretation: </a:t>
            </a:r>
            <a:endParaRPr lang="en-GB" sz="2400" dirty="0" smtClean="0"/>
          </a:p>
          <a:p>
            <a:r>
              <a:rPr lang="en-GB" sz="2400" dirty="0" smtClean="0"/>
              <a:t>as </a:t>
            </a:r>
            <a:r>
              <a:rPr lang="en-GB" sz="2400" dirty="0"/>
              <a:t>‘active participants in the process of interpretation …we must abandon any strict claim to neutrality and objectivity’ (West, 2012:399).  </a:t>
            </a:r>
            <a:r>
              <a:rPr lang="en-GB" sz="2400" dirty="0" smtClean="0"/>
              <a:t> </a:t>
            </a:r>
          </a:p>
          <a:p>
            <a:endParaRPr lang="en-GB" sz="2400" dirty="0"/>
          </a:p>
          <a:p>
            <a:r>
              <a:rPr lang="en-GB" sz="2400" dirty="0" smtClean="0"/>
              <a:t>					(Flanagan, 2018.)</a:t>
            </a:r>
            <a:endParaRPr lang="en-GB" sz="2400" dirty="0"/>
          </a:p>
        </p:txBody>
      </p:sp>
    </p:spTree>
    <p:extLst>
      <p:ext uri="{BB962C8B-B14F-4D97-AF65-F5344CB8AC3E}">
        <p14:creationId xmlns:p14="http://schemas.microsoft.com/office/powerpoint/2010/main" val="37194904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impact of teacher beliefs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 </a:t>
            </a:r>
            <a:r>
              <a:rPr lang="en-GB" dirty="0"/>
              <a:t>‘The beliefs teachers hold with regard to learning and teaching determine their actions’ </a:t>
            </a:r>
            <a:endParaRPr lang="en-GB" dirty="0" smtClean="0"/>
          </a:p>
          <a:p>
            <a:pPr marL="0" indent="0">
              <a:buNone/>
            </a:pPr>
            <a:r>
              <a:rPr lang="en-GB" dirty="0"/>
              <a:t>	</a:t>
            </a:r>
            <a:r>
              <a:rPr lang="en-GB" dirty="0" smtClean="0"/>
              <a:t>Korthagen </a:t>
            </a:r>
            <a:r>
              <a:rPr lang="en-GB" dirty="0"/>
              <a:t>(2004: 81). </a:t>
            </a:r>
            <a:endParaRPr lang="en-GB" dirty="0" smtClean="0"/>
          </a:p>
          <a:p>
            <a:r>
              <a:rPr lang="en-GB" dirty="0" smtClean="0"/>
              <a:t>‘few </a:t>
            </a:r>
            <a:r>
              <a:rPr lang="en-GB" dirty="0"/>
              <a:t>would argue that the beliefs the teachers hold influence their perceptions and judgments which in turn, affect their behaviour in the classroom, or that understanding the belief structures of teachers and teacher candidates is essential to improving their professional preparation and teaching practice’ </a:t>
            </a:r>
            <a:endParaRPr lang="en-GB" dirty="0" smtClean="0"/>
          </a:p>
          <a:p>
            <a:pPr marL="0" indent="0">
              <a:buNone/>
            </a:pPr>
            <a:r>
              <a:rPr lang="en-GB" dirty="0" smtClean="0"/>
              <a:t>       </a:t>
            </a:r>
            <a:r>
              <a:rPr lang="en-GB" dirty="0" err="1" smtClean="0"/>
              <a:t>Pajares</a:t>
            </a:r>
            <a:r>
              <a:rPr lang="en-GB" dirty="0" smtClean="0"/>
              <a:t> (1992: 207)</a:t>
            </a:r>
            <a:endParaRPr lang="en-GB" dirty="0"/>
          </a:p>
        </p:txBody>
      </p:sp>
    </p:spTree>
    <p:extLst>
      <p:ext uri="{BB962C8B-B14F-4D97-AF65-F5344CB8AC3E}">
        <p14:creationId xmlns:p14="http://schemas.microsoft.com/office/powerpoint/2010/main" val="19440970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818319"/>
            <a:ext cx="1559401" cy="646331"/>
          </a:xfrm>
          <a:prstGeom prst="rect">
            <a:avLst/>
          </a:prstGeom>
          <a:noFill/>
        </p:spPr>
        <p:txBody>
          <a:bodyPr wrap="none" rtlCol="0">
            <a:spAutoFit/>
          </a:bodyPr>
          <a:lstStyle/>
          <a:p>
            <a:r>
              <a:rPr lang="en-GB" sz="3600" dirty="0" smtClean="0"/>
              <a:t>Encode</a:t>
            </a:r>
            <a:endParaRPr lang="en-GB" sz="3600" dirty="0"/>
          </a:p>
        </p:txBody>
      </p:sp>
      <p:cxnSp>
        <p:nvCxnSpPr>
          <p:cNvPr id="4" name="Straight Arrow Connector 3"/>
          <p:cNvCxnSpPr/>
          <p:nvPr/>
        </p:nvCxnSpPr>
        <p:spPr>
          <a:xfrm>
            <a:off x="2170961" y="6165304"/>
            <a:ext cx="9985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91880" y="5818319"/>
            <a:ext cx="1804084" cy="646331"/>
          </a:xfrm>
          <a:prstGeom prst="rect">
            <a:avLst/>
          </a:prstGeom>
          <a:noFill/>
        </p:spPr>
        <p:txBody>
          <a:bodyPr wrap="none" rtlCol="0">
            <a:spAutoFit/>
          </a:bodyPr>
          <a:lstStyle/>
          <a:p>
            <a:r>
              <a:rPr lang="en-GB" sz="3600" dirty="0" smtClean="0"/>
              <a:t>Transmit</a:t>
            </a:r>
            <a:endParaRPr lang="en-GB" sz="3600" dirty="0"/>
          </a:p>
        </p:txBody>
      </p:sp>
      <p:cxnSp>
        <p:nvCxnSpPr>
          <p:cNvPr id="9" name="Straight Arrow Connector 8"/>
          <p:cNvCxnSpPr/>
          <p:nvPr/>
        </p:nvCxnSpPr>
        <p:spPr>
          <a:xfrm>
            <a:off x="5508104" y="6165304"/>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0272" y="5818318"/>
            <a:ext cx="1604285" cy="646331"/>
          </a:xfrm>
          <a:prstGeom prst="rect">
            <a:avLst/>
          </a:prstGeom>
          <a:noFill/>
        </p:spPr>
        <p:txBody>
          <a:bodyPr wrap="none" rtlCol="0">
            <a:spAutoFit/>
          </a:bodyPr>
          <a:lstStyle/>
          <a:p>
            <a:r>
              <a:rPr lang="en-GB" sz="3600" dirty="0" smtClean="0"/>
              <a:t>Decode</a:t>
            </a:r>
            <a:endParaRPr lang="en-GB" sz="3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18" y="1916832"/>
            <a:ext cx="3024758" cy="378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loud Callout 10"/>
          <p:cNvSpPr/>
          <p:nvPr/>
        </p:nvSpPr>
        <p:spPr>
          <a:xfrm>
            <a:off x="1175236" y="116632"/>
            <a:ext cx="2014040" cy="1620760"/>
          </a:xfrm>
          <a:prstGeom prst="cloudCallout">
            <a:avLst>
              <a:gd name="adj1" fmla="val -45559"/>
              <a:gd name="adj2" fmla="val 817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2617" t="4831" r="28271"/>
          <a:stretch/>
        </p:blipFill>
        <p:spPr bwMode="auto">
          <a:xfrm>
            <a:off x="1910068" y="233361"/>
            <a:ext cx="685723" cy="1251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Callout 11"/>
          <p:cNvSpPr/>
          <p:nvPr/>
        </p:nvSpPr>
        <p:spPr>
          <a:xfrm>
            <a:off x="3208382" y="3501008"/>
            <a:ext cx="1867674" cy="918946"/>
          </a:xfrm>
          <a:prstGeom prst="wedgeEllipseCallout">
            <a:avLst>
              <a:gd name="adj1" fmla="val -64043"/>
              <a:gd name="adj2" fmla="val 717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t>Cat</a:t>
            </a:r>
            <a:endParaRPr lang="en-GB" sz="4000" dirty="0"/>
          </a:p>
        </p:txBody>
      </p:sp>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40152" y="1875236"/>
            <a:ext cx="2958647" cy="3808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Cloud Callout 12"/>
          <p:cNvSpPr/>
          <p:nvPr/>
        </p:nvSpPr>
        <p:spPr>
          <a:xfrm>
            <a:off x="7170607" y="268508"/>
            <a:ext cx="1728192" cy="1648324"/>
          </a:xfrm>
          <a:prstGeom prst="cloudCallout">
            <a:avLst>
              <a:gd name="adj1" fmla="val -52188"/>
              <a:gd name="adj2" fmla="val 77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2617" t="4831" r="28271"/>
          <a:stretch/>
        </p:blipFill>
        <p:spPr bwMode="auto">
          <a:xfrm>
            <a:off x="7691841" y="440113"/>
            <a:ext cx="685723" cy="1251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509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fade">
                                      <p:cBhvr>
                                        <p:cTn id="11" dur="1000"/>
                                        <p:tgtEl>
                                          <p:spTgt spid="2051"/>
                                        </p:tgtEl>
                                      </p:cBhvr>
                                    </p:animEffect>
                                    <p:anim calcmode="lin" valueType="num">
                                      <p:cBhvr>
                                        <p:cTn id="12" dur="1000" fill="hold"/>
                                        <p:tgtEl>
                                          <p:spTgt spid="2051"/>
                                        </p:tgtEl>
                                        <p:attrNameLst>
                                          <p:attrName>ppt_x</p:attrName>
                                        </p:attrNameLst>
                                      </p:cBhvr>
                                      <p:tavLst>
                                        <p:tav tm="0">
                                          <p:val>
                                            <p:strVal val="#ppt_x"/>
                                          </p:val>
                                        </p:tav>
                                        <p:tav tm="100000">
                                          <p:val>
                                            <p:strVal val="#ppt_x"/>
                                          </p:val>
                                        </p:tav>
                                      </p:tavLst>
                                    </p:anim>
                                    <p:anim calcmode="lin" valueType="num">
                                      <p:cBhvr>
                                        <p:cTn id="13"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818319"/>
            <a:ext cx="1559401" cy="646331"/>
          </a:xfrm>
          <a:prstGeom prst="rect">
            <a:avLst/>
          </a:prstGeom>
          <a:noFill/>
        </p:spPr>
        <p:txBody>
          <a:bodyPr wrap="none" rtlCol="0">
            <a:spAutoFit/>
          </a:bodyPr>
          <a:lstStyle/>
          <a:p>
            <a:r>
              <a:rPr lang="en-GB" sz="3600" dirty="0" smtClean="0"/>
              <a:t>Encode</a:t>
            </a:r>
            <a:endParaRPr lang="en-GB" sz="3600" dirty="0"/>
          </a:p>
        </p:txBody>
      </p:sp>
      <p:cxnSp>
        <p:nvCxnSpPr>
          <p:cNvPr id="4" name="Straight Arrow Connector 3"/>
          <p:cNvCxnSpPr/>
          <p:nvPr/>
        </p:nvCxnSpPr>
        <p:spPr>
          <a:xfrm>
            <a:off x="2170961" y="6165304"/>
            <a:ext cx="9985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91880" y="5818319"/>
            <a:ext cx="1804084" cy="646331"/>
          </a:xfrm>
          <a:prstGeom prst="rect">
            <a:avLst/>
          </a:prstGeom>
          <a:noFill/>
        </p:spPr>
        <p:txBody>
          <a:bodyPr wrap="none" rtlCol="0">
            <a:spAutoFit/>
          </a:bodyPr>
          <a:lstStyle/>
          <a:p>
            <a:r>
              <a:rPr lang="en-GB" sz="3600" dirty="0" smtClean="0"/>
              <a:t>Transmit</a:t>
            </a:r>
            <a:endParaRPr lang="en-GB" sz="3600" dirty="0"/>
          </a:p>
        </p:txBody>
      </p:sp>
      <p:cxnSp>
        <p:nvCxnSpPr>
          <p:cNvPr id="9" name="Straight Arrow Connector 8"/>
          <p:cNvCxnSpPr/>
          <p:nvPr/>
        </p:nvCxnSpPr>
        <p:spPr>
          <a:xfrm>
            <a:off x="5508104" y="6165304"/>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0272" y="5818318"/>
            <a:ext cx="1604285" cy="646331"/>
          </a:xfrm>
          <a:prstGeom prst="rect">
            <a:avLst/>
          </a:prstGeom>
          <a:noFill/>
        </p:spPr>
        <p:txBody>
          <a:bodyPr wrap="none" rtlCol="0">
            <a:spAutoFit/>
          </a:bodyPr>
          <a:lstStyle/>
          <a:p>
            <a:r>
              <a:rPr lang="en-GB" sz="3600" dirty="0" smtClean="0"/>
              <a:t>Decode</a:t>
            </a:r>
            <a:endParaRPr lang="en-GB" sz="3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18" y="1916832"/>
            <a:ext cx="3024758" cy="378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loud Callout 10"/>
          <p:cNvSpPr/>
          <p:nvPr/>
        </p:nvSpPr>
        <p:spPr>
          <a:xfrm>
            <a:off x="1175236" y="116632"/>
            <a:ext cx="2014040" cy="1620760"/>
          </a:xfrm>
          <a:prstGeom prst="cloudCallout">
            <a:avLst>
              <a:gd name="adj1" fmla="val -45559"/>
              <a:gd name="adj2" fmla="val 817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2617" t="4831" r="28271"/>
          <a:stretch/>
        </p:blipFill>
        <p:spPr bwMode="auto">
          <a:xfrm>
            <a:off x="1910068" y="233361"/>
            <a:ext cx="685723" cy="1251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 Callout 11"/>
          <p:cNvSpPr/>
          <p:nvPr/>
        </p:nvSpPr>
        <p:spPr>
          <a:xfrm>
            <a:off x="3208382" y="3501008"/>
            <a:ext cx="1867674" cy="918946"/>
          </a:xfrm>
          <a:prstGeom prst="wedgeEllipseCallout">
            <a:avLst>
              <a:gd name="adj1" fmla="val -64043"/>
              <a:gd name="adj2" fmla="val 717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t>Cat</a:t>
            </a:r>
            <a:endParaRPr lang="en-GB" sz="4000" dirty="0"/>
          </a:p>
        </p:txBody>
      </p:sp>
      <p:sp>
        <p:nvSpPr>
          <p:cNvPr id="13" name="Cloud Callout 12"/>
          <p:cNvSpPr/>
          <p:nvPr/>
        </p:nvSpPr>
        <p:spPr>
          <a:xfrm>
            <a:off x="6516216" y="548680"/>
            <a:ext cx="2376263" cy="2012874"/>
          </a:xfrm>
          <a:prstGeom prst="cloudCallout">
            <a:avLst>
              <a:gd name="adj1" fmla="val -52188"/>
              <a:gd name="adj2" fmla="val 77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3015052"/>
            <a:ext cx="3301876" cy="2477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264" t="10000" r="28177" b="1196"/>
          <a:stretch/>
        </p:blipFill>
        <p:spPr bwMode="auto">
          <a:xfrm>
            <a:off x="7020272" y="811250"/>
            <a:ext cx="1478897" cy="1465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1052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5818319"/>
            <a:ext cx="1559401" cy="646331"/>
          </a:xfrm>
          <a:prstGeom prst="rect">
            <a:avLst/>
          </a:prstGeom>
          <a:noFill/>
        </p:spPr>
        <p:txBody>
          <a:bodyPr wrap="none" rtlCol="0">
            <a:spAutoFit/>
          </a:bodyPr>
          <a:lstStyle/>
          <a:p>
            <a:r>
              <a:rPr lang="en-GB" sz="3600" dirty="0" smtClean="0"/>
              <a:t>Encode</a:t>
            </a:r>
            <a:endParaRPr lang="en-GB" sz="3600" dirty="0"/>
          </a:p>
        </p:txBody>
      </p:sp>
      <p:cxnSp>
        <p:nvCxnSpPr>
          <p:cNvPr id="4" name="Straight Arrow Connector 3"/>
          <p:cNvCxnSpPr/>
          <p:nvPr/>
        </p:nvCxnSpPr>
        <p:spPr>
          <a:xfrm>
            <a:off x="2170961" y="6165304"/>
            <a:ext cx="99857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91880" y="5818319"/>
            <a:ext cx="1804084" cy="646331"/>
          </a:xfrm>
          <a:prstGeom prst="rect">
            <a:avLst/>
          </a:prstGeom>
          <a:noFill/>
        </p:spPr>
        <p:txBody>
          <a:bodyPr wrap="none" rtlCol="0">
            <a:spAutoFit/>
          </a:bodyPr>
          <a:lstStyle/>
          <a:p>
            <a:r>
              <a:rPr lang="en-GB" sz="3600" dirty="0" smtClean="0"/>
              <a:t>Transmit</a:t>
            </a:r>
            <a:endParaRPr lang="en-GB" sz="3600" dirty="0"/>
          </a:p>
        </p:txBody>
      </p:sp>
      <p:cxnSp>
        <p:nvCxnSpPr>
          <p:cNvPr id="9" name="Straight Arrow Connector 8"/>
          <p:cNvCxnSpPr/>
          <p:nvPr/>
        </p:nvCxnSpPr>
        <p:spPr>
          <a:xfrm>
            <a:off x="5508104" y="6165304"/>
            <a:ext cx="12961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20272" y="5818318"/>
            <a:ext cx="1604285" cy="646331"/>
          </a:xfrm>
          <a:prstGeom prst="rect">
            <a:avLst/>
          </a:prstGeom>
          <a:noFill/>
        </p:spPr>
        <p:txBody>
          <a:bodyPr wrap="none" rtlCol="0">
            <a:spAutoFit/>
          </a:bodyPr>
          <a:lstStyle/>
          <a:p>
            <a:r>
              <a:rPr lang="en-GB" sz="3600" dirty="0" smtClean="0"/>
              <a:t>Decode</a:t>
            </a:r>
            <a:endParaRPr lang="en-GB" sz="36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518" y="1916832"/>
            <a:ext cx="3024758" cy="3780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loud Callout 10"/>
          <p:cNvSpPr/>
          <p:nvPr/>
        </p:nvSpPr>
        <p:spPr>
          <a:xfrm>
            <a:off x="1175236" y="116632"/>
            <a:ext cx="2604676" cy="1898522"/>
          </a:xfrm>
          <a:prstGeom prst="cloudCallout">
            <a:avLst>
              <a:gd name="adj1" fmla="val -45559"/>
              <a:gd name="adj2" fmla="val 8170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Callout 11"/>
          <p:cNvSpPr/>
          <p:nvPr/>
        </p:nvSpPr>
        <p:spPr>
          <a:xfrm>
            <a:off x="3208382" y="3284984"/>
            <a:ext cx="2299722" cy="1134970"/>
          </a:xfrm>
          <a:prstGeom prst="wedgeEllipseCallout">
            <a:avLst>
              <a:gd name="adj1" fmla="val -64043"/>
              <a:gd name="adj2" fmla="val 717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dirty="0" smtClean="0"/>
              <a:t>Father</a:t>
            </a:r>
            <a:endParaRPr lang="en-GB" sz="4000" dirty="0"/>
          </a:p>
        </p:txBody>
      </p:sp>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1875236"/>
            <a:ext cx="2958647" cy="3808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Cloud Callout 12"/>
          <p:cNvSpPr/>
          <p:nvPr/>
        </p:nvSpPr>
        <p:spPr>
          <a:xfrm>
            <a:off x="6804248" y="268508"/>
            <a:ext cx="2310575" cy="1648324"/>
          </a:xfrm>
          <a:prstGeom prst="cloudCallout">
            <a:avLst>
              <a:gd name="adj1" fmla="val -52188"/>
              <a:gd name="adj2" fmla="val 775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2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9670" y="268508"/>
            <a:ext cx="1176170" cy="1470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2862" y="516712"/>
            <a:ext cx="1468588" cy="974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312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9792" y="692696"/>
            <a:ext cx="3276282" cy="646331"/>
          </a:xfrm>
          <a:prstGeom prst="rect">
            <a:avLst/>
          </a:prstGeom>
          <a:noFill/>
        </p:spPr>
        <p:txBody>
          <a:bodyPr wrap="none" rtlCol="0">
            <a:spAutoFit/>
          </a:bodyPr>
          <a:lstStyle/>
          <a:p>
            <a:r>
              <a:rPr lang="en-GB" sz="3600" b="1" dirty="0" smtClean="0"/>
              <a:t>Communication</a:t>
            </a:r>
            <a:r>
              <a:rPr lang="en-GB" dirty="0" smtClean="0"/>
              <a:t> </a:t>
            </a:r>
            <a:endParaRPr lang="en-GB" dirty="0"/>
          </a:p>
        </p:txBody>
      </p:sp>
      <p:sp>
        <p:nvSpPr>
          <p:cNvPr id="3" name="TextBox 2"/>
          <p:cNvSpPr txBox="1"/>
          <p:nvPr/>
        </p:nvSpPr>
        <p:spPr>
          <a:xfrm>
            <a:off x="1067272" y="2431083"/>
            <a:ext cx="1080120" cy="646331"/>
          </a:xfrm>
          <a:prstGeom prst="rect">
            <a:avLst/>
          </a:prstGeom>
          <a:noFill/>
        </p:spPr>
        <p:txBody>
          <a:bodyPr wrap="square" rtlCol="0">
            <a:spAutoFit/>
          </a:bodyPr>
          <a:lstStyle/>
          <a:p>
            <a:r>
              <a:rPr lang="en-GB" dirty="0" smtClean="0"/>
              <a:t>Intended message</a:t>
            </a:r>
            <a:endParaRPr lang="en-GB" dirty="0"/>
          </a:p>
        </p:txBody>
      </p:sp>
      <p:sp>
        <p:nvSpPr>
          <p:cNvPr id="4" name="Rectangle 3"/>
          <p:cNvSpPr/>
          <p:nvPr/>
        </p:nvSpPr>
        <p:spPr>
          <a:xfrm>
            <a:off x="2267744" y="2204864"/>
            <a:ext cx="1022412" cy="1872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Frame of reference barrier</a:t>
            </a:r>
            <a:endParaRPr lang="en-GB" sz="1600" dirty="0"/>
          </a:p>
        </p:txBody>
      </p:sp>
      <p:cxnSp>
        <p:nvCxnSpPr>
          <p:cNvPr id="6" name="Straight Arrow Connector 5"/>
          <p:cNvCxnSpPr/>
          <p:nvPr/>
        </p:nvCxnSpPr>
        <p:spPr>
          <a:xfrm>
            <a:off x="1295636" y="3284984"/>
            <a:ext cx="8280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419872" y="3284984"/>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19873" y="2420887"/>
            <a:ext cx="1728192" cy="646331"/>
          </a:xfrm>
          <a:prstGeom prst="rect">
            <a:avLst/>
          </a:prstGeom>
          <a:noFill/>
        </p:spPr>
        <p:txBody>
          <a:bodyPr wrap="square" rtlCol="0">
            <a:spAutoFit/>
          </a:bodyPr>
          <a:lstStyle/>
          <a:p>
            <a:r>
              <a:rPr lang="en-GB" dirty="0" smtClean="0"/>
              <a:t>Actual communication</a:t>
            </a:r>
            <a:endParaRPr lang="en-GB" dirty="0"/>
          </a:p>
        </p:txBody>
      </p:sp>
      <p:sp>
        <p:nvSpPr>
          <p:cNvPr id="12" name="Rectangle 11"/>
          <p:cNvSpPr/>
          <p:nvPr/>
        </p:nvSpPr>
        <p:spPr>
          <a:xfrm>
            <a:off x="5148065" y="2266713"/>
            <a:ext cx="1080119"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Frame of reference</a:t>
            </a:r>
          </a:p>
          <a:p>
            <a:pPr algn="ctr"/>
            <a:r>
              <a:rPr lang="en-GB" dirty="0" smtClean="0"/>
              <a:t>barrier</a:t>
            </a:r>
            <a:endParaRPr lang="en-GB" dirty="0"/>
          </a:p>
        </p:txBody>
      </p:sp>
      <p:cxnSp>
        <p:nvCxnSpPr>
          <p:cNvPr id="14" name="Straight Arrow Connector 13"/>
          <p:cNvCxnSpPr/>
          <p:nvPr/>
        </p:nvCxnSpPr>
        <p:spPr>
          <a:xfrm>
            <a:off x="6372200" y="3284984"/>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444208" y="2636912"/>
            <a:ext cx="1149033" cy="646331"/>
          </a:xfrm>
          <a:prstGeom prst="rect">
            <a:avLst/>
          </a:prstGeom>
          <a:noFill/>
        </p:spPr>
        <p:txBody>
          <a:bodyPr wrap="none" rtlCol="0">
            <a:spAutoFit/>
          </a:bodyPr>
          <a:lstStyle/>
          <a:p>
            <a:r>
              <a:rPr lang="en-GB" dirty="0" smtClean="0"/>
              <a:t>Perceived </a:t>
            </a:r>
          </a:p>
          <a:p>
            <a:r>
              <a:rPr lang="en-GB" dirty="0" smtClean="0"/>
              <a:t>message</a:t>
            </a:r>
            <a:endParaRPr lang="en-GB"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224558"/>
            <a:ext cx="1065718" cy="1887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0372" y="2266713"/>
            <a:ext cx="1060450"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32372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99792" y="692696"/>
            <a:ext cx="5911234" cy="646331"/>
          </a:xfrm>
          <a:prstGeom prst="rect">
            <a:avLst/>
          </a:prstGeom>
          <a:noFill/>
        </p:spPr>
        <p:txBody>
          <a:bodyPr wrap="none" rtlCol="0">
            <a:spAutoFit/>
          </a:bodyPr>
          <a:lstStyle/>
          <a:p>
            <a:r>
              <a:rPr lang="en-GB" sz="3600" b="1" dirty="0" smtClean="0"/>
              <a:t>Cross cultural communication</a:t>
            </a:r>
            <a:r>
              <a:rPr lang="en-GB" dirty="0" smtClean="0"/>
              <a:t> </a:t>
            </a:r>
            <a:endParaRPr lang="en-GB" dirty="0"/>
          </a:p>
        </p:txBody>
      </p:sp>
      <p:sp>
        <p:nvSpPr>
          <p:cNvPr id="3" name="TextBox 2"/>
          <p:cNvSpPr txBox="1"/>
          <p:nvPr/>
        </p:nvSpPr>
        <p:spPr>
          <a:xfrm>
            <a:off x="1067272" y="2431083"/>
            <a:ext cx="1080120" cy="646331"/>
          </a:xfrm>
          <a:prstGeom prst="rect">
            <a:avLst/>
          </a:prstGeom>
          <a:noFill/>
        </p:spPr>
        <p:txBody>
          <a:bodyPr wrap="square" rtlCol="0">
            <a:spAutoFit/>
          </a:bodyPr>
          <a:lstStyle/>
          <a:p>
            <a:r>
              <a:rPr lang="en-GB" dirty="0" smtClean="0"/>
              <a:t>Intended message</a:t>
            </a:r>
            <a:endParaRPr lang="en-GB" dirty="0"/>
          </a:p>
        </p:txBody>
      </p:sp>
      <p:sp>
        <p:nvSpPr>
          <p:cNvPr id="4" name="Rectangle 3"/>
          <p:cNvSpPr/>
          <p:nvPr/>
        </p:nvSpPr>
        <p:spPr>
          <a:xfrm>
            <a:off x="2267744" y="2204864"/>
            <a:ext cx="1022412" cy="1872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t>Frame of reference barrier</a:t>
            </a:r>
            <a:endParaRPr lang="en-GB" sz="1600" dirty="0"/>
          </a:p>
        </p:txBody>
      </p:sp>
      <p:cxnSp>
        <p:nvCxnSpPr>
          <p:cNvPr id="6" name="Straight Arrow Connector 5"/>
          <p:cNvCxnSpPr/>
          <p:nvPr/>
        </p:nvCxnSpPr>
        <p:spPr>
          <a:xfrm>
            <a:off x="1295636" y="3284984"/>
            <a:ext cx="82809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419872" y="3284984"/>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19873" y="2420887"/>
            <a:ext cx="1728192" cy="646331"/>
          </a:xfrm>
          <a:prstGeom prst="rect">
            <a:avLst/>
          </a:prstGeom>
          <a:noFill/>
        </p:spPr>
        <p:txBody>
          <a:bodyPr wrap="square" rtlCol="0">
            <a:spAutoFit/>
          </a:bodyPr>
          <a:lstStyle/>
          <a:p>
            <a:r>
              <a:rPr lang="en-GB" dirty="0" smtClean="0"/>
              <a:t>Actual communication</a:t>
            </a:r>
            <a:endParaRPr lang="en-GB" dirty="0"/>
          </a:p>
        </p:txBody>
      </p:sp>
      <p:sp>
        <p:nvSpPr>
          <p:cNvPr id="12" name="Rectangle 11"/>
          <p:cNvSpPr/>
          <p:nvPr/>
        </p:nvSpPr>
        <p:spPr>
          <a:xfrm>
            <a:off x="5148065" y="2266713"/>
            <a:ext cx="1080119"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Frame of reference</a:t>
            </a:r>
          </a:p>
          <a:p>
            <a:pPr algn="ctr"/>
            <a:r>
              <a:rPr lang="en-GB" dirty="0" smtClean="0"/>
              <a:t>barrier</a:t>
            </a:r>
            <a:endParaRPr lang="en-GB" dirty="0"/>
          </a:p>
        </p:txBody>
      </p:sp>
      <p:cxnSp>
        <p:nvCxnSpPr>
          <p:cNvPr id="14" name="Straight Arrow Connector 13"/>
          <p:cNvCxnSpPr/>
          <p:nvPr/>
        </p:nvCxnSpPr>
        <p:spPr>
          <a:xfrm>
            <a:off x="6372200" y="3284984"/>
            <a:ext cx="158417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444208" y="2636912"/>
            <a:ext cx="1149033" cy="646331"/>
          </a:xfrm>
          <a:prstGeom prst="rect">
            <a:avLst/>
          </a:prstGeom>
          <a:noFill/>
        </p:spPr>
        <p:txBody>
          <a:bodyPr wrap="none" rtlCol="0">
            <a:spAutoFit/>
          </a:bodyPr>
          <a:lstStyle/>
          <a:p>
            <a:r>
              <a:rPr lang="en-GB" dirty="0" smtClean="0"/>
              <a:t>Perceived </a:t>
            </a:r>
          </a:p>
          <a:p>
            <a:r>
              <a:rPr lang="en-GB" dirty="0" smtClean="0"/>
              <a:t>message</a:t>
            </a:r>
            <a:endParaRPr lang="en-GB"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224558"/>
            <a:ext cx="1065718" cy="1887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0372" y="2266713"/>
            <a:ext cx="1060450"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descr="http://creationwiki.org/pool/images/5/5c/Worldvie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99392"/>
            <a:ext cx="2828925" cy="199072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creationwiki.org/pool/images/5/5c/Worldview.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504" y="1960892"/>
            <a:ext cx="869175" cy="61164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http://creationwiki.org/pool/images/5/5c/Worldview.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09893">
            <a:off x="7634602" y="1759059"/>
            <a:ext cx="1390439" cy="978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94244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1093" y="4653136"/>
            <a:ext cx="5544616" cy="369332"/>
          </a:xfrm>
          <a:prstGeom prst="rect">
            <a:avLst/>
          </a:prstGeom>
        </p:spPr>
        <p:txBody>
          <a:bodyPr wrap="square">
            <a:spAutoFit/>
          </a:bodyPr>
          <a:lstStyle/>
          <a:p>
            <a:r>
              <a:rPr lang="en-GB" dirty="0"/>
              <a:t>https://www.youtube.com/watch?v=M3bfO1rE7Yg</a:t>
            </a:r>
          </a:p>
        </p:txBody>
      </p:sp>
      <p:sp>
        <p:nvSpPr>
          <p:cNvPr id="3" name="TextBox 2"/>
          <p:cNvSpPr txBox="1"/>
          <p:nvPr/>
        </p:nvSpPr>
        <p:spPr>
          <a:xfrm>
            <a:off x="1961093" y="692696"/>
            <a:ext cx="5221814" cy="400110"/>
          </a:xfrm>
          <a:prstGeom prst="rect">
            <a:avLst/>
          </a:prstGeom>
          <a:noFill/>
        </p:spPr>
        <p:txBody>
          <a:bodyPr wrap="none" rtlCol="0">
            <a:spAutoFit/>
          </a:bodyPr>
          <a:lstStyle/>
          <a:p>
            <a:r>
              <a:rPr lang="en-GB" sz="2000" dirty="0" smtClean="0"/>
              <a:t>Watch this clip from an advert for the Guardian. </a:t>
            </a:r>
            <a:endParaRPr lang="en-GB" sz="2000" dirty="0"/>
          </a:p>
        </p:txBody>
      </p:sp>
      <p:pic>
        <p:nvPicPr>
          <p:cNvPr id="1026" name="Picture 2" descr="http://i2.ytimg.com/vi/WDNg7_mVIGs/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088371"/>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2718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salternlite.files.wordpress.com/2012/03/worldview.jpg?w=450">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087" y="1052736"/>
            <a:ext cx="8220031"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63513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518077"/>
            <a:ext cx="7623496" cy="5503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80272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23850" y="549275"/>
            <a:ext cx="8229600" cy="4525963"/>
          </a:xfrm>
        </p:spPr>
        <p:txBody>
          <a:bodyPr/>
          <a:lstStyle/>
          <a:p>
            <a:pPr marL="0" indent="0" algn="ctr" eaLnBrk="1" hangingPunct="1">
              <a:buNone/>
            </a:pPr>
            <a:r>
              <a:rPr lang="en-GB" altLang="en-US" sz="4000" dirty="0" smtClean="0"/>
              <a:t>My own worldviews</a:t>
            </a:r>
          </a:p>
          <a:p>
            <a:pPr eaLnBrk="1" hangingPunct="1"/>
            <a:r>
              <a:rPr lang="en-GB" altLang="en-US" dirty="0" smtClean="0"/>
              <a:t>How would I answer these questions?</a:t>
            </a:r>
          </a:p>
        </p:txBody>
      </p:sp>
      <p:graphicFrame>
        <p:nvGraphicFramePr>
          <p:cNvPr id="4" name="Table 3"/>
          <p:cNvGraphicFramePr>
            <a:graphicFrameLocks noGrp="1"/>
          </p:cNvGraphicFramePr>
          <p:nvPr>
            <p:extLst>
              <p:ext uri="{D42A27DB-BD31-4B8C-83A1-F6EECF244321}">
                <p14:modId xmlns:p14="http://schemas.microsoft.com/office/powerpoint/2010/main" val="1663660673"/>
              </p:ext>
            </p:extLst>
          </p:nvPr>
        </p:nvGraphicFramePr>
        <p:xfrm>
          <a:off x="1259632" y="2060848"/>
          <a:ext cx="5357813" cy="3143252"/>
        </p:xfrm>
        <a:graphic>
          <a:graphicData uri="http://schemas.openxmlformats.org/drawingml/2006/table">
            <a:tbl>
              <a:tblPr firstRow="1" bandRow="1">
                <a:tableStyleId>{5C22544A-7EE6-4342-B048-85BDC9FD1C3A}</a:tableStyleId>
              </a:tblPr>
              <a:tblGrid>
                <a:gridCol w="1463191"/>
                <a:gridCol w="3894622"/>
              </a:tblGrid>
              <a:tr h="449036">
                <a:tc>
                  <a:txBody>
                    <a:bodyPr/>
                    <a:lstStyle/>
                    <a:p>
                      <a:r>
                        <a:rPr lang="en-CA" sz="1400" dirty="0" smtClean="0">
                          <a:latin typeface="Times New Roman" pitchFamily="18" charset="0"/>
                          <a:cs typeface="Times New Roman" pitchFamily="18" charset="0"/>
                        </a:rPr>
                        <a:t>Framework</a:t>
                      </a:r>
                      <a:endParaRPr lang="en-CA" sz="1400" dirty="0">
                        <a:latin typeface="Times New Roman" pitchFamily="18" charset="0"/>
                        <a:cs typeface="Times New Roman" pitchFamily="18" charset="0"/>
                      </a:endParaRPr>
                    </a:p>
                  </a:txBody>
                  <a:tcPr marL="91439" marR="91439"/>
                </a:tc>
                <a:tc>
                  <a:txBody>
                    <a:bodyPr/>
                    <a:lstStyle/>
                    <a:p>
                      <a:r>
                        <a:rPr lang="en-CA" sz="1400" dirty="0" smtClean="0">
                          <a:latin typeface="Times New Roman" pitchFamily="18" charset="0"/>
                          <a:cs typeface="Times New Roman" pitchFamily="18" charset="0"/>
                        </a:rPr>
                        <a:t>Components</a:t>
                      </a:r>
                      <a:endParaRPr lang="en-CA" sz="1400" dirty="0">
                        <a:latin typeface="Times New Roman" pitchFamily="18" charset="0"/>
                        <a:cs typeface="Times New Roman" pitchFamily="18" charset="0"/>
                      </a:endParaRPr>
                    </a:p>
                  </a:txBody>
                  <a:tcPr marL="91439" marR="91439"/>
                </a:tc>
              </a:tr>
              <a:tr h="449036">
                <a:tc rowSpan="6">
                  <a:txBody>
                    <a:bodyPr/>
                    <a:lstStyle/>
                    <a:p>
                      <a:endParaRPr lang="en-CA" sz="1400" dirty="0" smtClean="0">
                        <a:latin typeface="Times New Roman" pitchFamily="18" charset="0"/>
                        <a:cs typeface="Times New Roman" pitchFamily="18" charset="0"/>
                      </a:endParaRPr>
                    </a:p>
                    <a:p>
                      <a:endParaRPr lang="en-CA" sz="1400" dirty="0" smtClean="0">
                        <a:latin typeface="Times New Roman" pitchFamily="18" charset="0"/>
                        <a:cs typeface="Times New Roman" pitchFamily="18" charset="0"/>
                      </a:endParaRPr>
                    </a:p>
                    <a:p>
                      <a:endParaRPr lang="en-CA" sz="1400" dirty="0" smtClean="0">
                        <a:latin typeface="Times New Roman" pitchFamily="18" charset="0"/>
                        <a:cs typeface="Times New Roman" pitchFamily="18" charset="0"/>
                      </a:endParaRPr>
                    </a:p>
                    <a:p>
                      <a:r>
                        <a:rPr lang="en-CA" sz="1400" dirty="0" smtClean="0">
                          <a:latin typeface="Times New Roman" pitchFamily="18" charset="0"/>
                          <a:cs typeface="Times New Roman" pitchFamily="18" charset="0"/>
                        </a:rPr>
                        <a:t>Ultimate Questions</a:t>
                      </a:r>
                      <a:endParaRPr lang="en-CA" sz="1400" dirty="0">
                        <a:latin typeface="Times New Roman" pitchFamily="18" charset="0"/>
                        <a:cs typeface="Times New Roman" pitchFamily="18" charset="0"/>
                      </a:endParaRPr>
                    </a:p>
                  </a:txBody>
                  <a:tcPr marL="91439" marR="91439"/>
                </a:tc>
                <a:tc>
                  <a:txBody>
                    <a:bodyPr/>
                    <a:lstStyle/>
                    <a:p>
                      <a:r>
                        <a:rPr lang="en-CA" sz="1400" dirty="0" smtClean="0">
                          <a:latin typeface="Times New Roman" pitchFamily="18" charset="0"/>
                          <a:cs typeface="Times New Roman" pitchFamily="18" charset="0"/>
                        </a:rPr>
                        <a:t>Meaning/Purpose</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r>
                        <a:rPr lang="en-CA" sz="1400" dirty="0" smtClean="0">
                          <a:latin typeface="Times New Roman" pitchFamily="18" charset="0"/>
                          <a:cs typeface="Times New Roman" pitchFamily="18" charset="0"/>
                        </a:rPr>
                        <a:t>Responsibilities/Obligations</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latin typeface="Times New Roman" pitchFamily="18" charset="0"/>
                          <a:cs typeface="Times New Roman" pitchFamily="18" charset="0"/>
                        </a:rPr>
                        <a:t>Discerning Right/Wrong</a:t>
                      </a:r>
                    </a:p>
                  </a:txBody>
                  <a:tcPr marL="91439" marR="91439"/>
                </a:tc>
              </a:tr>
              <a:tr h="449036">
                <a:tc vMerge="1">
                  <a:txBody>
                    <a:bodyPr/>
                    <a:lstStyle/>
                    <a:p>
                      <a:endParaRPr lang="en-CA"/>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latin typeface="Times New Roman" pitchFamily="18" charset="0"/>
                          <a:cs typeface="Times New Roman" pitchFamily="18" charset="0"/>
                        </a:rPr>
                        <a:t>Righting our Wrongs</a:t>
                      </a:r>
                    </a:p>
                  </a:txBody>
                  <a:tcPr marL="91439" marR="91439"/>
                </a:tc>
              </a:tr>
              <a:tr h="449036">
                <a:tc vMerge="1">
                  <a:txBody>
                    <a:bodyPr/>
                    <a:lstStyle/>
                    <a:p>
                      <a:endParaRPr lang="en-CA"/>
                    </a:p>
                  </a:txBody>
                  <a:tcPr/>
                </a:tc>
                <a:tc>
                  <a:txBody>
                    <a:bodyPr/>
                    <a:lstStyle/>
                    <a:p>
                      <a:r>
                        <a:rPr lang="en-CA" sz="1400" dirty="0" smtClean="0">
                          <a:latin typeface="Times New Roman" pitchFamily="18" charset="0"/>
                          <a:cs typeface="Times New Roman" pitchFamily="18" charset="0"/>
                        </a:rPr>
                        <a:t>Greater Force/Power/Being</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r>
                        <a:rPr lang="en-CA" sz="1400" i="1" dirty="0" err="1" smtClean="0">
                          <a:latin typeface="Times New Roman" pitchFamily="18" charset="0"/>
                          <a:cs typeface="Times New Roman" pitchFamily="18" charset="0"/>
                        </a:rPr>
                        <a:t>Eschatos</a:t>
                      </a:r>
                      <a:r>
                        <a:rPr lang="en-CA" sz="1400" i="1" dirty="0" smtClean="0">
                          <a:latin typeface="Times New Roman" pitchFamily="18" charset="0"/>
                          <a:cs typeface="Times New Roman" pitchFamily="18" charset="0"/>
                        </a:rPr>
                        <a:t>: </a:t>
                      </a:r>
                      <a:r>
                        <a:rPr lang="en-CA" sz="1400" dirty="0" smtClean="0">
                          <a:latin typeface="Times New Roman" pitchFamily="18" charset="0"/>
                          <a:cs typeface="Times New Roman" pitchFamily="18" charset="0"/>
                        </a:rPr>
                        <a:t>Life after this life</a:t>
                      </a:r>
                      <a:endParaRPr lang="en-CA" sz="1400" dirty="0">
                        <a:latin typeface="Times New Roman" pitchFamily="18" charset="0"/>
                        <a:cs typeface="Times New Roman" pitchFamily="18" charset="0"/>
                      </a:endParaRPr>
                    </a:p>
                  </a:txBody>
                  <a:tcPr marL="91439" marR="91439"/>
                </a:tc>
              </a:tr>
            </a:tbl>
          </a:graphicData>
        </a:graphic>
      </p:graphicFrame>
    </p:spTree>
    <p:extLst>
      <p:ext uri="{BB962C8B-B14F-4D97-AF65-F5344CB8AC3E}">
        <p14:creationId xmlns:p14="http://schemas.microsoft.com/office/powerpoint/2010/main" val="41730123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323528" y="332656"/>
            <a:ext cx="8363272" cy="6048672"/>
          </a:xfrm>
          <a:solidFill>
            <a:schemeClr val="tx1"/>
          </a:solidFill>
        </p:spPr>
        <p:txBody>
          <a:bodyPr>
            <a:normAutofit lnSpcReduction="10000"/>
          </a:bodyPr>
          <a:lstStyle/>
          <a:p>
            <a:pPr marL="0" indent="0">
              <a:buNone/>
            </a:pPr>
            <a:r>
              <a:rPr lang="en-GB" sz="1200" dirty="0" smtClean="0">
                <a:solidFill>
                  <a:schemeClr val="bg1"/>
                </a:solidFill>
              </a:rPr>
              <a:t>What is the purpose of life?		Do I have any responsibilities or obligations?		How do I discern what is 								right/wrong?</a:t>
            </a: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r>
              <a:rPr lang="en-GB" sz="1200" dirty="0" smtClean="0">
                <a:solidFill>
                  <a:schemeClr val="bg1"/>
                </a:solidFill>
              </a:rPr>
              <a:t>  </a:t>
            </a: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endParaRPr lang="en-GB" sz="1200" dirty="0" smtClean="0">
              <a:solidFill>
                <a:schemeClr val="bg1"/>
              </a:solidFill>
            </a:endParaRPr>
          </a:p>
          <a:p>
            <a:pPr marL="0" indent="0">
              <a:buNone/>
            </a:pPr>
            <a:endParaRPr lang="en-GB" sz="1200" dirty="0" smtClean="0">
              <a:solidFill>
                <a:schemeClr val="bg1"/>
              </a:solidFill>
            </a:endParaRPr>
          </a:p>
          <a:p>
            <a:pPr marL="0" indent="0">
              <a:buNone/>
            </a:pPr>
            <a:endParaRPr lang="en-GB" sz="1200" dirty="0">
              <a:solidFill>
                <a:schemeClr val="bg1"/>
              </a:solidFill>
            </a:endParaRPr>
          </a:p>
          <a:p>
            <a:pPr marL="0" indent="0">
              <a:buNone/>
            </a:pPr>
            <a:r>
              <a:rPr lang="en-GB" sz="1200" dirty="0" smtClean="0">
                <a:solidFill>
                  <a:schemeClr val="bg1"/>
                </a:solidFill>
              </a:rPr>
              <a:t>How can I right any wrongs?		     Is there a greater force/being?	                    Is there an after life?	</a:t>
            </a:r>
            <a:endParaRPr lang="en-GB" sz="1200" dirty="0">
              <a:solidFill>
                <a:schemeClr val="bg1"/>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1700808"/>
            <a:ext cx="2036068" cy="2198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94220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2"/>
          <p:cNvSpPr>
            <a:spLocks noGrp="1"/>
          </p:cNvSpPr>
          <p:nvPr>
            <p:ph idx="1"/>
          </p:nvPr>
        </p:nvSpPr>
        <p:spPr>
          <a:xfrm>
            <a:off x="323850" y="549275"/>
            <a:ext cx="8229600" cy="4525963"/>
          </a:xfrm>
        </p:spPr>
        <p:txBody>
          <a:bodyPr/>
          <a:lstStyle/>
          <a:p>
            <a:pPr eaLnBrk="1" hangingPunct="1"/>
            <a:r>
              <a:rPr lang="en-GB" altLang="en-US" smtClean="0"/>
              <a:t>Using one religion attempt to discover how does it answer the big questions?</a:t>
            </a:r>
          </a:p>
          <a:p>
            <a:pPr eaLnBrk="1" hangingPunct="1"/>
            <a:r>
              <a:rPr lang="en-GB" altLang="en-US" smtClean="0"/>
              <a:t>How does this differ from your own?</a:t>
            </a:r>
          </a:p>
        </p:txBody>
      </p:sp>
      <p:graphicFrame>
        <p:nvGraphicFramePr>
          <p:cNvPr id="4" name="Table 3"/>
          <p:cNvGraphicFramePr>
            <a:graphicFrameLocks noGrp="1"/>
          </p:cNvGraphicFramePr>
          <p:nvPr/>
        </p:nvGraphicFramePr>
        <p:xfrm>
          <a:off x="1692275" y="2852738"/>
          <a:ext cx="5357813" cy="3143252"/>
        </p:xfrm>
        <a:graphic>
          <a:graphicData uri="http://schemas.openxmlformats.org/drawingml/2006/table">
            <a:tbl>
              <a:tblPr firstRow="1" bandRow="1">
                <a:tableStyleId>{5C22544A-7EE6-4342-B048-85BDC9FD1C3A}</a:tableStyleId>
              </a:tblPr>
              <a:tblGrid>
                <a:gridCol w="1463191"/>
                <a:gridCol w="3894622"/>
              </a:tblGrid>
              <a:tr h="449036">
                <a:tc>
                  <a:txBody>
                    <a:bodyPr/>
                    <a:lstStyle/>
                    <a:p>
                      <a:r>
                        <a:rPr lang="en-CA" sz="1400" dirty="0" smtClean="0">
                          <a:latin typeface="Times New Roman" pitchFamily="18" charset="0"/>
                          <a:cs typeface="Times New Roman" pitchFamily="18" charset="0"/>
                        </a:rPr>
                        <a:t>Framework</a:t>
                      </a:r>
                      <a:endParaRPr lang="en-CA" sz="1400" dirty="0">
                        <a:latin typeface="Times New Roman" pitchFamily="18" charset="0"/>
                        <a:cs typeface="Times New Roman" pitchFamily="18" charset="0"/>
                      </a:endParaRPr>
                    </a:p>
                  </a:txBody>
                  <a:tcPr marL="91439" marR="91439"/>
                </a:tc>
                <a:tc>
                  <a:txBody>
                    <a:bodyPr/>
                    <a:lstStyle/>
                    <a:p>
                      <a:r>
                        <a:rPr lang="en-CA" sz="1400" dirty="0" smtClean="0">
                          <a:latin typeface="Times New Roman" pitchFamily="18" charset="0"/>
                          <a:cs typeface="Times New Roman" pitchFamily="18" charset="0"/>
                        </a:rPr>
                        <a:t>Components</a:t>
                      </a:r>
                      <a:endParaRPr lang="en-CA" sz="1400" dirty="0">
                        <a:latin typeface="Times New Roman" pitchFamily="18" charset="0"/>
                        <a:cs typeface="Times New Roman" pitchFamily="18" charset="0"/>
                      </a:endParaRPr>
                    </a:p>
                  </a:txBody>
                  <a:tcPr marL="91439" marR="91439"/>
                </a:tc>
              </a:tr>
              <a:tr h="449036">
                <a:tc rowSpan="6">
                  <a:txBody>
                    <a:bodyPr/>
                    <a:lstStyle/>
                    <a:p>
                      <a:endParaRPr lang="en-CA" sz="1400" dirty="0" smtClean="0">
                        <a:latin typeface="Times New Roman" pitchFamily="18" charset="0"/>
                        <a:cs typeface="Times New Roman" pitchFamily="18" charset="0"/>
                      </a:endParaRPr>
                    </a:p>
                    <a:p>
                      <a:endParaRPr lang="en-CA" sz="1400" dirty="0" smtClean="0">
                        <a:latin typeface="Times New Roman" pitchFamily="18" charset="0"/>
                        <a:cs typeface="Times New Roman" pitchFamily="18" charset="0"/>
                      </a:endParaRPr>
                    </a:p>
                    <a:p>
                      <a:endParaRPr lang="en-CA" sz="1400" dirty="0" smtClean="0">
                        <a:latin typeface="Times New Roman" pitchFamily="18" charset="0"/>
                        <a:cs typeface="Times New Roman" pitchFamily="18" charset="0"/>
                      </a:endParaRPr>
                    </a:p>
                    <a:p>
                      <a:r>
                        <a:rPr lang="en-CA" sz="1400" dirty="0" smtClean="0">
                          <a:latin typeface="Times New Roman" pitchFamily="18" charset="0"/>
                          <a:cs typeface="Times New Roman" pitchFamily="18" charset="0"/>
                        </a:rPr>
                        <a:t>Ultimate Questions</a:t>
                      </a:r>
                      <a:endParaRPr lang="en-CA" sz="1400" dirty="0">
                        <a:latin typeface="Times New Roman" pitchFamily="18" charset="0"/>
                        <a:cs typeface="Times New Roman" pitchFamily="18" charset="0"/>
                      </a:endParaRPr>
                    </a:p>
                  </a:txBody>
                  <a:tcPr marL="91439" marR="91439"/>
                </a:tc>
                <a:tc>
                  <a:txBody>
                    <a:bodyPr/>
                    <a:lstStyle/>
                    <a:p>
                      <a:r>
                        <a:rPr lang="en-CA" sz="1400" dirty="0" smtClean="0">
                          <a:latin typeface="Times New Roman" pitchFamily="18" charset="0"/>
                          <a:cs typeface="Times New Roman" pitchFamily="18" charset="0"/>
                        </a:rPr>
                        <a:t>Meaning/Purpose</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r>
                        <a:rPr lang="en-CA" sz="1400" dirty="0" smtClean="0">
                          <a:latin typeface="Times New Roman" pitchFamily="18" charset="0"/>
                          <a:cs typeface="Times New Roman" pitchFamily="18" charset="0"/>
                        </a:rPr>
                        <a:t>Responsibilities/Obligations</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latin typeface="Times New Roman" pitchFamily="18" charset="0"/>
                          <a:cs typeface="Times New Roman" pitchFamily="18" charset="0"/>
                        </a:rPr>
                        <a:t>Discerning Right/Wrong</a:t>
                      </a:r>
                    </a:p>
                  </a:txBody>
                  <a:tcPr marL="91439" marR="91439"/>
                </a:tc>
              </a:tr>
              <a:tr h="449036">
                <a:tc vMerge="1">
                  <a:txBody>
                    <a:bodyPr/>
                    <a:lstStyle/>
                    <a:p>
                      <a:endParaRPr lang="en-CA"/>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400" dirty="0" smtClean="0">
                          <a:latin typeface="Times New Roman" pitchFamily="18" charset="0"/>
                          <a:cs typeface="Times New Roman" pitchFamily="18" charset="0"/>
                        </a:rPr>
                        <a:t>Righting our Wrongs</a:t>
                      </a:r>
                    </a:p>
                  </a:txBody>
                  <a:tcPr marL="91439" marR="91439"/>
                </a:tc>
              </a:tr>
              <a:tr h="449036">
                <a:tc vMerge="1">
                  <a:txBody>
                    <a:bodyPr/>
                    <a:lstStyle/>
                    <a:p>
                      <a:endParaRPr lang="en-CA"/>
                    </a:p>
                  </a:txBody>
                  <a:tcPr/>
                </a:tc>
                <a:tc>
                  <a:txBody>
                    <a:bodyPr/>
                    <a:lstStyle/>
                    <a:p>
                      <a:r>
                        <a:rPr lang="en-CA" sz="1400" dirty="0" smtClean="0">
                          <a:latin typeface="Times New Roman" pitchFamily="18" charset="0"/>
                          <a:cs typeface="Times New Roman" pitchFamily="18" charset="0"/>
                        </a:rPr>
                        <a:t>Greater Force/Power/Being</a:t>
                      </a:r>
                      <a:endParaRPr lang="en-CA" sz="1400" dirty="0">
                        <a:latin typeface="Times New Roman" pitchFamily="18" charset="0"/>
                        <a:cs typeface="Times New Roman" pitchFamily="18" charset="0"/>
                      </a:endParaRPr>
                    </a:p>
                  </a:txBody>
                  <a:tcPr marL="91439" marR="91439"/>
                </a:tc>
              </a:tr>
              <a:tr h="449036">
                <a:tc vMerge="1">
                  <a:txBody>
                    <a:bodyPr/>
                    <a:lstStyle/>
                    <a:p>
                      <a:endParaRPr lang="en-CA"/>
                    </a:p>
                  </a:txBody>
                  <a:tcPr/>
                </a:tc>
                <a:tc>
                  <a:txBody>
                    <a:bodyPr/>
                    <a:lstStyle/>
                    <a:p>
                      <a:r>
                        <a:rPr lang="en-CA" sz="1400" i="1" dirty="0" err="1" smtClean="0">
                          <a:latin typeface="Times New Roman" pitchFamily="18" charset="0"/>
                          <a:cs typeface="Times New Roman" pitchFamily="18" charset="0"/>
                        </a:rPr>
                        <a:t>Eschatos</a:t>
                      </a:r>
                      <a:r>
                        <a:rPr lang="en-CA" sz="1400" i="1" dirty="0" smtClean="0">
                          <a:latin typeface="Times New Roman" pitchFamily="18" charset="0"/>
                          <a:cs typeface="Times New Roman" pitchFamily="18" charset="0"/>
                        </a:rPr>
                        <a:t>: </a:t>
                      </a:r>
                      <a:r>
                        <a:rPr lang="en-CA" sz="1400" dirty="0" smtClean="0">
                          <a:latin typeface="Times New Roman" pitchFamily="18" charset="0"/>
                          <a:cs typeface="Times New Roman" pitchFamily="18" charset="0"/>
                        </a:rPr>
                        <a:t>Life after this life</a:t>
                      </a:r>
                      <a:endParaRPr lang="en-CA" sz="1400" dirty="0">
                        <a:latin typeface="Times New Roman" pitchFamily="18" charset="0"/>
                        <a:cs typeface="Times New Roman" pitchFamily="18" charset="0"/>
                      </a:endParaRPr>
                    </a:p>
                  </a:txBody>
                  <a:tcPr marL="91439" marR="91439"/>
                </a:tc>
              </a:tr>
            </a:tbl>
          </a:graphicData>
        </a:graphic>
      </p:graphicFrame>
    </p:spTree>
    <p:extLst>
      <p:ext uri="{BB962C8B-B14F-4D97-AF65-F5344CB8AC3E}">
        <p14:creationId xmlns:p14="http://schemas.microsoft.com/office/powerpoint/2010/main" val="12623874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764704"/>
            <a:ext cx="7867416" cy="5217443"/>
          </a:xfrm>
          <a:prstGeom prst="rect">
            <a:avLst/>
          </a:prstGeom>
          <a:solidFill>
            <a:schemeClr val="tx1"/>
          </a:solidFill>
          <a:ln>
            <a:noFill/>
          </a:ln>
          <a:effectLst/>
        </p:spPr>
      </p:pic>
    </p:spTree>
    <p:extLst>
      <p:ext uri="{BB962C8B-B14F-4D97-AF65-F5344CB8AC3E}">
        <p14:creationId xmlns:p14="http://schemas.microsoft.com/office/powerpoint/2010/main" val="7574016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Worldviews and RE</a:t>
            </a:r>
            <a:endParaRPr lang="en-GB" dirty="0"/>
          </a:p>
        </p:txBody>
      </p:sp>
      <p:sp>
        <p:nvSpPr>
          <p:cNvPr id="3" name="Content Placeholder 2"/>
          <p:cNvSpPr>
            <a:spLocks noGrp="1"/>
          </p:cNvSpPr>
          <p:nvPr>
            <p:ph idx="1"/>
          </p:nvPr>
        </p:nvSpPr>
        <p:spPr>
          <a:xfrm>
            <a:off x="457200" y="1340768"/>
            <a:ext cx="8229600" cy="5256584"/>
          </a:xfrm>
        </p:spPr>
        <p:txBody>
          <a:bodyPr>
            <a:normAutofit/>
          </a:bodyPr>
          <a:lstStyle/>
          <a:p>
            <a:r>
              <a:rPr lang="en-GB" dirty="0" smtClean="0"/>
              <a:t>All religions contain worldviews</a:t>
            </a:r>
          </a:p>
          <a:p>
            <a:r>
              <a:rPr lang="en-GB" dirty="0" smtClean="0"/>
              <a:t>All people have views of the world</a:t>
            </a:r>
          </a:p>
          <a:p>
            <a:r>
              <a:rPr lang="en-GB" dirty="0" smtClean="0"/>
              <a:t>Worldviews evolve and form through life experience</a:t>
            </a:r>
          </a:p>
          <a:p>
            <a:r>
              <a:rPr lang="en-GB" dirty="0" smtClean="0"/>
              <a:t>They are flexible and continually evolving</a:t>
            </a:r>
          </a:p>
          <a:p>
            <a:r>
              <a:rPr lang="en-GB" dirty="0" smtClean="0"/>
              <a:t>Identifying our own is important:</a:t>
            </a:r>
          </a:p>
          <a:p>
            <a:pPr marL="0" indent="0">
              <a:buNone/>
            </a:pPr>
            <a:r>
              <a:rPr lang="en-GB" dirty="0"/>
              <a:t> </a:t>
            </a:r>
            <a:r>
              <a:rPr lang="en-GB" dirty="0" smtClean="0"/>
              <a:t> a) impact and influence on our teaching  </a:t>
            </a:r>
          </a:p>
          <a:p>
            <a:pPr marL="0" indent="0">
              <a:buNone/>
            </a:pPr>
            <a:r>
              <a:rPr lang="en-GB" dirty="0"/>
              <a:t> </a:t>
            </a:r>
            <a:r>
              <a:rPr lang="en-GB" dirty="0" smtClean="0"/>
              <a:t> b) enable us to understand and teach the                     worldviews of others </a:t>
            </a:r>
          </a:p>
          <a:p>
            <a:pPr marL="0" indent="0">
              <a:buNone/>
            </a:pPr>
            <a:endParaRPr lang="en-GB" dirty="0" smtClean="0"/>
          </a:p>
          <a:p>
            <a:endParaRPr lang="en-GB" dirty="0" smtClean="0"/>
          </a:p>
          <a:p>
            <a:endParaRPr lang="en-GB" dirty="0"/>
          </a:p>
        </p:txBody>
      </p:sp>
    </p:spTree>
    <p:extLst>
      <p:ext uri="{BB962C8B-B14F-4D97-AF65-F5344CB8AC3E}">
        <p14:creationId xmlns:p14="http://schemas.microsoft.com/office/powerpoint/2010/main" val="25580552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Any questions?</a:t>
            </a:r>
            <a:endParaRPr lang="en-GB" dirty="0"/>
          </a:p>
        </p:txBody>
      </p:sp>
      <p:sp>
        <p:nvSpPr>
          <p:cNvPr id="3" name="Content Placeholder 2"/>
          <p:cNvSpPr>
            <a:spLocks noGrp="1"/>
          </p:cNvSpPr>
          <p:nvPr>
            <p:ph idx="1"/>
          </p:nvPr>
        </p:nvSpPr>
        <p:spPr/>
        <p:txBody>
          <a:bodyPr/>
          <a:lstStyle/>
          <a:p>
            <a:pPr marL="0" indent="0">
              <a:buNone/>
            </a:pPr>
            <a:r>
              <a:rPr lang="en-GB" dirty="0" smtClean="0"/>
              <a:t>Please let me know if you would be happy to take part in a short interview later this term or at the start of next term.</a:t>
            </a:r>
          </a:p>
          <a:p>
            <a:pPr marL="0" indent="0">
              <a:buNone/>
            </a:pPr>
            <a:endParaRPr lang="en-GB" dirty="0" smtClean="0"/>
          </a:p>
          <a:p>
            <a:pPr marL="0" indent="0">
              <a:buNone/>
            </a:pPr>
            <a:r>
              <a:rPr lang="en-GB" dirty="0" smtClean="0"/>
              <a:t>Thank you for your help with this research.</a:t>
            </a:r>
          </a:p>
          <a:p>
            <a:pPr marL="0" indent="0">
              <a:buNone/>
            </a:pPr>
            <a:endParaRPr lang="en-GB" dirty="0"/>
          </a:p>
          <a:p>
            <a:pPr marL="0" indent="0">
              <a:buNone/>
            </a:pPr>
            <a:r>
              <a:rPr lang="en-GB" dirty="0" smtClean="0"/>
              <a:t>r.flanagan@exeter.ac.uk</a:t>
            </a:r>
            <a:endParaRPr lang="en-GB" dirty="0"/>
          </a:p>
        </p:txBody>
      </p:sp>
    </p:spTree>
    <p:extLst>
      <p:ext uri="{BB962C8B-B14F-4D97-AF65-F5344CB8AC3E}">
        <p14:creationId xmlns:p14="http://schemas.microsoft.com/office/powerpoint/2010/main" val="133421696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Some key references</a:t>
            </a:r>
            <a:endParaRPr lang="en-GB" dirty="0"/>
          </a:p>
        </p:txBody>
      </p:sp>
      <p:sp>
        <p:nvSpPr>
          <p:cNvPr id="3" name="Content Placeholder 2"/>
          <p:cNvSpPr>
            <a:spLocks noGrp="1"/>
          </p:cNvSpPr>
          <p:nvPr>
            <p:ph idx="1"/>
          </p:nvPr>
        </p:nvSpPr>
        <p:spPr>
          <a:xfrm>
            <a:off x="457200" y="1600200"/>
            <a:ext cx="8579296" cy="4925144"/>
          </a:xfrm>
        </p:spPr>
        <p:txBody>
          <a:bodyPr>
            <a:normAutofit fontScale="55000" lnSpcReduction="20000"/>
          </a:bodyPr>
          <a:lstStyle/>
          <a:p>
            <a:pPr marL="0" indent="0">
              <a:buNone/>
            </a:pPr>
            <a:r>
              <a:rPr lang="en-GB" dirty="0" err="1"/>
              <a:t>Aerts</a:t>
            </a:r>
            <a:r>
              <a:rPr lang="en-GB" dirty="0"/>
              <a:t> et al. (1994) </a:t>
            </a:r>
            <a:r>
              <a:rPr lang="en-GB" i="1" dirty="0"/>
              <a:t>Worldviews: from fragmentation to Integration</a:t>
            </a:r>
            <a:r>
              <a:rPr lang="en-GB" dirty="0"/>
              <a:t>.  VUB press</a:t>
            </a:r>
          </a:p>
          <a:p>
            <a:pPr marL="0" indent="0">
              <a:buNone/>
            </a:pPr>
            <a:r>
              <a:rPr lang="en-GB" dirty="0"/>
              <a:t>Brussels. Internet edition. 2007. Available at </a:t>
            </a:r>
            <a:r>
              <a:rPr lang="en-GB" u="sng" dirty="0">
                <a:hlinkClick r:id="rId2"/>
              </a:rPr>
              <a:t>http://www.vub.ac.be/CLEA/pub/books/worldviews.pdf</a:t>
            </a:r>
            <a:r>
              <a:rPr lang="en-GB" dirty="0"/>
              <a:t>   accessed on 7/3/18</a:t>
            </a:r>
            <a:r>
              <a:rPr lang="en-GB" dirty="0" smtClean="0"/>
              <a:t>.</a:t>
            </a:r>
          </a:p>
          <a:p>
            <a:pPr marL="0" indent="0">
              <a:buNone/>
            </a:pPr>
            <a:r>
              <a:rPr lang="en-GB" dirty="0"/>
              <a:t>Korthagen, F. (2004) In search of the essence of a good teacher: towards a </a:t>
            </a:r>
            <a:r>
              <a:rPr lang="en-GB" dirty="0" smtClean="0"/>
              <a:t>more holistic </a:t>
            </a:r>
            <a:r>
              <a:rPr lang="en-GB" dirty="0"/>
              <a:t>approach in teacher education. </a:t>
            </a:r>
            <a:r>
              <a:rPr lang="en-GB" i="1" dirty="0"/>
              <a:t>Teaching and Teacher Education</a:t>
            </a:r>
            <a:r>
              <a:rPr lang="en-GB" dirty="0"/>
              <a:t>. Vol </a:t>
            </a:r>
            <a:r>
              <a:rPr lang="en-GB" dirty="0" smtClean="0"/>
              <a:t>20</a:t>
            </a:r>
            <a:r>
              <a:rPr lang="en-GB" dirty="0"/>
              <a:t>: 1, p 77 – 97.</a:t>
            </a:r>
          </a:p>
          <a:p>
            <a:pPr marL="0" indent="0">
              <a:buNone/>
            </a:pPr>
            <a:endParaRPr lang="en-GB" dirty="0" smtClean="0"/>
          </a:p>
          <a:p>
            <a:pPr marL="0" indent="0">
              <a:buNone/>
            </a:pPr>
            <a:r>
              <a:rPr lang="en-GB" dirty="0" err="1"/>
              <a:t>Pajares</a:t>
            </a:r>
            <a:r>
              <a:rPr lang="en-GB" dirty="0"/>
              <a:t>, M.F. (1992) Teachers' Beliefs and Educational Research: Cleaning Up a </a:t>
            </a:r>
            <a:r>
              <a:rPr lang="en-GB" dirty="0" smtClean="0"/>
              <a:t>Messy </a:t>
            </a:r>
            <a:r>
              <a:rPr lang="en-GB" dirty="0"/>
              <a:t>construct. </a:t>
            </a:r>
            <a:r>
              <a:rPr lang="en-GB" i="1" dirty="0"/>
              <a:t>Review of Educational Research. </a:t>
            </a:r>
            <a:r>
              <a:rPr lang="en-GB" dirty="0"/>
              <a:t>Vol 62: 3, p 307- 332.</a:t>
            </a:r>
            <a:r>
              <a:rPr lang="en-GB" i="1" dirty="0"/>
              <a:t> </a:t>
            </a:r>
            <a:endParaRPr lang="en-GB" dirty="0"/>
          </a:p>
          <a:p>
            <a:pPr marL="0" indent="0">
              <a:buNone/>
            </a:pPr>
            <a:endParaRPr lang="en-GB" dirty="0" smtClean="0"/>
          </a:p>
          <a:p>
            <a:pPr marL="0" indent="0">
              <a:buNone/>
            </a:pPr>
            <a:r>
              <a:rPr lang="en-GB" dirty="0"/>
              <a:t>Ricoeur, P. (1992) </a:t>
            </a:r>
            <a:r>
              <a:rPr lang="en-GB" i="1" dirty="0"/>
              <a:t>Oneself as another. </a:t>
            </a:r>
            <a:r>
              <a:rPr lang="en-GB" dirty="0"/>
              <a:t>Translated by Blamey, K. University of </a:t>
            </a:r>
            <a:r>
              <a:rPr lang="en-GB" dirty="0" smtClean="0"/>
              <a:t>Chicago </a:t>
            </a:r>
            <a:r>
              <a:rPr lang="en-GB" dirty="0"/>
              <a:t>Press, Chicago.</a:t>
            </a:r>
          </a:p>
          <a:p>
            <a:pPr marL="0" indent="0">
              <a:buNone/>
            </a:pPr>
            <a:endParaRPr lang="en-GB" dirty="0" smtClean="0"/>
          </a:p>
          <a:p>
            <a:pPr marL="0" indent="0">
              <a:buNone/>
            </a:pPr>
            <a:r>
              <a:rPr lang="en-GB" dirty="0" err="1"/>
              <a:t>Valk</a:t>
            </a:r>
            <a:r>
              <a:rPr lang="en-GB" dirty="0"/>
              <a:t>, J. (2010a) </a:t>
            </a:r>
            <a:r>
              <a:rPr lang="en-GB" i="1" dirty="0"/>
              <a:t>Worldview education in a changing world</a:t>
            </a:r>
            <a:r>
              <a:rPr lang="en-GB" dirty="0"/>
              <a:t>. Lecture at New Brunswick</a:t>
            </a:r>
            <a:r>
              <a:rPr lang="en-GB" i="1" dirty="0"/>
              <a:t> </a:t>
            </a:r>
            <a:r>
              <a:rPr lang="en-GB" dirty="0" smtClean="0"/>
              <a:t>University</a:t>
            </a:r>
            <a:r>
              <a:rPr lang="en-GB" i="1" dirty="0"/>
              <a:t>, </a:t>
            </a:r>
            <a:r>
              <a:rPr lang="en-GB" dirty="0"/>
              <a:t>ISREV Ottawa.</a:t>
            </a:r>
          </a:p>
          <a:p>
            <a:pPr marL="0" indent="0">
              <a:buNone/>
            </a:pPr>
            <a:endParaRPr lang="en-GB" dirty="0" smtClean="0"/>
          </a:p>
          <a:p>
            <a:pPr marL="0" indent="0">
              <a:buNone/>
            </a:pPr>
            <a:r>
              <a:rPr lang="en-GB" dirty="0"/>
              <a:t>Van der </a:t>
            </a:r>
            <a:r>
              <a:rPr lang="en-GB" dirty="0" err="1"/>
              <a:t>Kooij</a:t>
            </a:r>
            <a:r>
              <a:rPr lang="en-GB" dirty="0"/>
              <a:t>, J., de </a:t>
            </a:r>
            <a:r>
              <a:rPr lang="en-GB" dirty="0" err="1"/>
              <a:t>Ruyter</a:t>
            </a:r>
            <a:r>
              <a:rPr lang="en-GB" dirty="0"/>
              <a:t>, D. </a:t>
            </a:r>
            <a:r>
              <a:rPr lang="en-GB" dirty="0" err="1"/>
              <a:t>Midema</a:t>
            </a:r>
            <a:r>
              <a:rPr lang="en-GB" dirty="0"/>
              <a:t>, S. (2013) ‘Worldview’: the meaning of the</a:t>
            </a:r>
          </a:p>
          <a:p>
            <a:pPr marL="0" indent="0">
              <a:buNone/>
            </a:pPr>
            <a:r>
              <a:rPr lang="en-GB" dirty="0"/>
              <a:t> concept and the Impact on Religious Education’. </a:t>
            </a:r>
            <a:r>
              <a:rPr lang="en-GB" i="1" dirty="0"/>
              <a:t>Religious Education</a:t>
            </a:r>
            <a:r>
              <a:rPr lang="en-GB" dirty="0"/>
              <a:t>, 108:2, </a:t>
            </a:r>
          </a:p>
          <a:p>
            <a:pPr marL="0" indent="0">
              <a:buNone/>
            </a:pPr>
            <a:r>
              <a:rPr lang="en-GB" dirty="0"/>
              <a:t>p201 -228</a:t>
            </a:r>
            <a:r>
              <a:rPr lang="en-GB" dirty="0" smtClean="0"/>
              <a:t>.</a:t>
            </a:r>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40740545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TotalTime>
  <Words>3494</Words>
  <Application>Microsoft Office PowerPoint</Application>
  <PresentationFormat>On-screen Show (4:3)</PresentationFormat>
  <Paragraphs>372</Paragraphs>
  <Slides>42</Slides>
  <Notes>32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Times New Roman</vt:lpstr>
      <vt:lpstr>Wingdings</vt:lpstr>
      <vt:lpstr>Office Theme</vt:lpstr>
      <vt:lpstr>Worldviews and RE</vt:lpstr>
      <vt:lpstr>Aims</vt:lpstr>
      <vt:lpstr>Challenges of RE – teachers’ voices</vt:lpstr>
      <vt:lpstr>A key for RE</vt:lpstr>
      <vt:lpstr>What constitutes a worldview?</vt:lpstr>
      <vt:lpstr>WORLDVIEWS: Visions of/for Life and Ways of Life</vt:lpstr>
      <vt:lpstr>John Valk</vt:lpstr>
      <vt:lpstr>PowerPoint Presentation</vt:lpstr>
      <vt:lpstr>PowerPoint Presentation</vt:lpstr>
      <vt:lpstr>Frames of reference</vt:lpstr>
      <vt:lpstr>PowerPoint Presentation</vt:lpstr>
      <vt:lpstr>1967 Plowden Report</vt:lpstr>
      <vt:lpstr>PowerPoint Presentation</vt:lpstr>
      <vt:lpstr>PowerPoint Presentation</vt:lpstr>
      <vt:lpstr>What belief do these behaviours express?</vt:lpstr>
      <vt:lpstr>PowerPoint Presentation</vt:lpstr>
      <vt:lpstr>Worldview norms</vt:lpstr>
      <vt:lpstr>How are worldviews formed?</vt:lpstr>
      <vt:lpstr>How are worldviews formed?</vt:lpstr>
      <vt:lpstr>Bricolage nature of worldviews</vt:lpstr>
      <vt:lpstr>How are worldviews formed?</vt:lpstr>
      <vt:lpstr>External world</vt:lpstr>
      <vt:lpstr>Internal world</vt:lpstr>
      <vt:lpstr>PowerPoint Presentation</vt:lpstr>
      <vt:lpstr>PowerPoint Presentation</vt:lpstr>
      <vt:lpstr>PowerPoint Presentation</vt:lpstr>
      <vt:lpstr>The impact of teacher beliefs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Worldviews and RE</vt:lpstr>
      <vt:lpstr>Any questions?</vt:lpstr>
      <vt:lpstr>Some key 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Flanagan, Ruth</dc:creator>
  <cp:lastModifiedBy>tatiana wilson</cp:lastModifiedBy>
  <cp:revision>41</cp:revision>
  <cp:lastPrinted>2016-01-11T15:16:01Z</cp:lastPrinted>
  <dcterms:created xsi:type="dcterms:W3CDTF">2016-01-11T12:26:05Z</dcterms:created>
  <dcterms:modified xsi:type="dcterms:W3CDTF">2018-10-12T14:24:22Z</dcterms:modified>
</cp:coreProperties>
</file>