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90" r:id="rId3"/>
    <p:sldId id="289" r:id="rId4"/>
    <p:sldId id="291" r:id="rId5"/>
    <p:sldId id="270" r:id="rId6"/>
    <p:sldId id="272" r:id="rId7"/>
    <p:sldId id="268" r:id="rId8"/>
    <p:sldId id="269" r:id="rId9"/>
    <p:sldId id="273" r:id="rId10"/>
    <p:sldId id="274" r:id="rId11"/>
    <p:sldId id="275" r:id="rId12"/>
    <p:sldId id="257" r:id="rId13"/>
    <p:sldId id="258" r:id="rId14"/>
    <p:sldId id="288" r:id="rId15"/>
    <p:sldId id="29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3445"/>
  </p:normalViewPr>
  <p:slideViewPr>
    <p:cSldViewPr snapToGrid="0" snapToObjects="1">
      <p:cViewPr varScale="1">
        <p:scale>
          <a:sx n="106" d="100"/>
          <a:sy n="106" d="100"/>
        </p:scale>
        <p:origin x="7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5DA98-C142-8C47-8847-AFF9B91031B8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E47DE-8BDB-F242-83B1-FAAFA37265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050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E5E5DB-BD81-0C46-87ED-6045648DBB8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786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FFD57-FE5D-7B4B-89F2-4D2B125CE2B6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E458-2D39-324E-A74A-60A784198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980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FFD57-FE5D-7B4B-89F2-4D2B125CE2B6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E458-2D39-324E-A74A-60A784198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908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FFD57-FE5D-7B4B-89F2-4D2B125CE2B6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E458-2D39-324E-A74A-60A784198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708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FFD57-FE5D-7B4B-89F2-4D2B125CE2B6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E458-2D39-324E-A74A-60A784198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407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FFD57-FE5D-7B4B-89F2-4D2B125CE2B6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E458-2D39-324E-A74A-60A784198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511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FFD57-FE5D-7B4B-89F2-4D2B125CE2B6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E458-2D39-324E-A74A-60A784198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695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FFD57-FE5D-7B4B-89F2-4D2B125CE2B6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E458-2D39-324E-A74A-60A784198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991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FFD57-FE5D-7B4B-89F2-4D2B125CE2B6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E458-2D39-324E-A74A-60A784198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505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FFD57-FE5D-7B4B-89F2-4D2B125CE2B6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E458-2D39-324E-A74A-60A784198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106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FFD57-FE5D-7B4B-89F2-4D2B125CE2B6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E458-2D39-324E-A74A-60A784198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351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FFD57-FE5D-7B4B-89F2-4D2B125CE2B6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E458-2D39-324E-A74A-60A784198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693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FFD57-FE5D-7B4B-89F2-4D2B125CE2B6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8E458-2D39-324E-A74A-60A784198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67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ltlre.org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efpawson@gmail.com" TargetMode="External"/><Relationship Id="rId2" Type="http://schemas.openxmlformats.org/officeDocument/2006/relationships/hyperlink" Target="https://www.ltlre.org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WHy-nVWsJM" TargetMode="External"/><Relationship Id="rId2" Type="http://schemas.openxmlformats.org/officeDocument/2006/relationships/hyperlink" Target="https://www.natre.org.uk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xd/mtgsk8q91n54zw375vn9h4g80000gn/T/com.microsoft.Word/WebArchiveCopyPasteTempFiles/50669970_10157006784309629_797761849922682880_n.jpg%3f_nc_cat=109&amp;_nc_ht=scontent.flhr2-1.fna&amp;oh=5b68e2303096c6ba72a506bfcba409d4&amp;oe=5CBBB527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35B7BECD-8E14-9E44-BE55-920A888B5B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3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1143001"/>
            <a:ext cx="6858001" cy="9144000"/>
          </a:xfrm>
          <a:prstGeom prst="rect">
            <a:avLst/>
          </a:prstGeom>
        </p:spPr>
      </p:pic>
      <p:pic>
        <p:nvPicPr>
          <p:cNvPr id="4" name="Picture 3" descr="http://ltlre.org/wp-content/themes/ltlre/img/logo.png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23784" y="243369"/>
            <a:ext cx="1553303" cy="10156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11653" y="48092"/>
            <a:ext cx="59121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Calibri" charset="0"/>
                <a:ea typeface="Calibri" charset="0"/>
                <a:cs typeface="Times New Roman" charset="0"/>
              </a:rPr>
              <a:t>Teachers of RE in all phases of education are invited to attend the 2019 West of England LTLRE 4</a:t>
            </a:r>
            <a:r>
              <a:rPr lang="en-US" sz="2000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Times New Roman" charset="0"/>
              </a:rPr>
              <a:t>th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Calibri" charset="0"/>
                <a:cs typeface="Times New Roman" charset="0"/>
              </a:rPr>
              <a:t> annual conference</a:t>
            </a:r>
            <a:endParaRPr lang="en-US" sz="2000" dirty="0">
              <a:latin typeface="Calibri" charset="0"/>
              <a:ea typeface="Calibri" charset="0"/>
              <a:cs typeface="Times New Roman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53452" y="2713155"/>
            <a:ext cx="8423635" cy="40934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Calibri" charset="0"/>
                <a:ea typeface="Calibri" charset="0"/>
                <a:cs typeface="Times New Roman" charset="0"/>
              </a:rPr>
              <a:t>Keynote speakers </a:t>
            </a:r>
          </a:p>
          <a:p>
            <a:pPr marL="237390" indent="-23739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charset="0"/>
                <a:ea typeface="Calibri" charset="0"/>
                <a:cs typeface="Times New Roman" charset="0"/>
              </a:rPr>
              <a:t>Dr Helen John</a:t>
            </a:r>
          </a:p>
          <a:p>
            <a:r>
              <a:rPr lang="en-US" sz="2400" dirty="0">
                <a:solidFill>
                  <a:srgbClr val="000000"/>
                </a:solidFill>
                <a:latin typeface="Calibri" charset="0"/>
                <a:ea typeface="Calibri" charset="0"/>
                <a:cs typeface="Times New Roman" charset="0"/>
              </a:rPr>
              <a:t>	What are worldviews and how do they fit into RE?</a:t>
            </a:r>
          </a:p>
          <a:p>
            <a:pPr indent="-23739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charset="0"/>
                <a:ea typeface="Calibri" charset="0"/>
                <a:cs typeface="Times New Roman" charset="0"/>
              </a:rPr>
              <a:t>Dr Chris Hewer </a:t>
            </a:r>
          </a:p>
          <a:p>
            <a:r>
              <a:rPr lang="en-US" sz="2400" dirty="0">
                <a:solidFill>
                  <a:srgbClr val="000000"/>
                </a:solidFill>
                <a:latin typeface="Calibri" charset="0"/>
                <a:ea typeface="Calibri" charset="0"/>
                <a:cs typeface="Times New Roman" charset="0"/>
              </a:rPr>
              <a:t>	Do all Muslims share the same beliefs and life patterns?</a:t>
            </a:r>
          </a:p>
          <a:p>
            <a:pPr marL="237390" indent="-23739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charset="0"/>
                <a:ea typeface="Calibri" charset="0"/>
                <a:cs typeface="Times New Roman" charset="0"/>
              </a:rPr>
              <a:t>Juliet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Calibri" charset="0"/>
                <a:ea typeface="Calibri" charset="0"/>
                <a:cs typeface="Times New Roman" charset="0"/>
              </a:rPr>
              <a:t>Lyal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charset="0"/>
              <a:ea typeface="Calibri" charset="0"/>
              <a:cs typeface="Times New Roman" charset="0"/>
            </a:endParaRPr>
          </a:p>
          <a:p>
            <a:r>
              <a:rPr lang="en-US" sz="2400" dirty="0">
                <a:solidFill>
                  <a:srgbClr val="000000"/>
                </a:solidFill>
                <a:latin typeface="Calibri" charset="0"/>
                <a:ea typeface="Calibri" charset="0"/>
                <a:cs typeface="Times New Roman" charset="0"/>
              </a:rPr>
              <a:t>	What do teachers of RE need to take note of from the new 	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Calibri" charset="0"/>
                <a:cs typeface="Times New Roman" charset="0"/>
              </a:rPr>
              <a:t>Ofsted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Calibri" charset="0"/>
                <a:cs typeface="Times New Roman" charset="0"/>
              </a:rPr>
              <a:t> framework?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Calibri" charset="0"/>
              <a:ea typeface="Calibri" charset="0"/>
              <a:cs typeface="Times New Roman" charset="0"/>
            </a:endParaRPr>
          </a:p>
          <a:p>
            <a:pPr marL="237390" indent="-237390">
              <a:buFont typeface="Arial" panose="020B0604020202020204" pitchFamily="34" charset="0"/>
              <a:buChar char="•"/>
            </a:pP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Calibri" charset="0"/>
                <a:ea typeface="Calibri" charset="0"/>
                <a:cs typeface="Times New Roman" charset="0"/>
              </a:rPr>
              <a:t>Ajahn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charset="0"/>
                <a:ea typeface="Calibri" charset="0"/>
                <a:cs typeface="Times New Roman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Calibri" charset="0"/>
                <a:ea typeface="Calibri" charset="0"/>
                <a:cs typeface="Times New Roman" charset="0"/>
              </a:rPr>
              <a:t>Jutindharo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charset="0"/>
              <a:ea typeface="Calibri" charset="0"/>
              <a:cs typeface="Times New Roman" charset="0"/>
            </a:endParaRPr>
          </a:p>
          <a:p>
            <a:r>
              <a:rPr lang="en-US" sz="2400" dirty="0">
                <a:solidFill>
                  <a:srgbClr val="000000"/>
                </a:solidFill>
                <a:latin typeface="Calibri" charset="0"/>
                <a:ea typeface="Calibri" charset="0"/>
                <a:cs typeface="Times New Roman" charset="0"/>
              </a:rPr>
              <a:t>	Thoughts from a Buddhist who grew up Jewish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C7D10A-CFEE-4F46-A917-0600ABC252BE}"/>
              </a:ext>
            </a:extLst>
          </p:cNvPr>
          <p:cNvSpPr/>
          <p:nvPr/>
        </p:nvSpPr>
        <p:spPr>
          <a:xfrm>
            <a:off x="553452" y="1111849"/>
            <a:ext cx="8109283" cy="1356584"/>
          </a:xfrm>
          <a:prstGeom prst="rect">
            <a:avLst/>
          </a:prstGeom>
          <a:noFill/>
        </p:spPr>
        <p:txBody>
          <a:bodyPr wrap="square" lIns="63305" tIns="31652" rIns="63305" bIns="31652">
            <a:spAutoFit/>
          </a:bodyPr>
          <a:lstStyle/>
          <a:p>
            <a:pPr algn="ctr"/>
            <a:r>
              <a:rPr lang="en-GB" sz="2800" b="1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‘Don’t fence me in’</a:t>
            </a:r>
            <a:r>
              <a:rPr lang="en-GB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GB" sz="28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Religion and Worldviews: beyond stereotypes towards lived experiences</a:t>
            </a:r>
          </a:p>
        </p:txBody>
      </p:sp>
    </p:spTree>
    <p:extLst>
      <p:ext uri="{BB962C8B-B14F-4D97-AF65-F5344CB8AC3E}">
        <p14:creationId xmlns:p14="http://schemas.microsoft.com/office/powerpoint/2010/main" val="1587570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B105267-4A48-CB49-AEEF-2AA5F51E52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372301"/>
              </p:ext>
            </p:extLst>
          </p:nvPr>
        </p:nvGraphicFramePr>
        <p:xfrm>
          <a:off x="180474" y="749700"/>
          <a:ext cx="8614610" cy="58610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8326">
                  <a:extLst>
                    <a:ext uri="{9D8B030D-6E8A-4147-A177-3AD203B41FA5}">
                      <a16:colId xmlns:a16="http://schemas.microsoft.com/office/drawing/2014/main" val="3252117897"/>
                    </a:ext>
                  </a:extLst>
                </a:gridCol>
                <a:gridCol w="4247147">
                  <a:extLst>
                    <a:ext uri="{9D8B030D-6E8A-4147-A177-3AD203B41FA5}">
                      <a16:colId xmlns:a16="http://schemas.microsoft.com/office/drawing/2014/main" val="4106944099"/>
                    </a:ext>
                  </a:extLst>
                </a:gridCol>
                <a:gridCol w="2719137">
                  <a:extLst>
                    <a:ext uri="{9D8B030D-6E8A-4147-A177-3AD203B41FA5}">
                      <a16:colId xmlns:a16="http://schemas.microsoft.com/office/drawing/2014/main" val="1698854197"/>
                    </a:ext>
                  </a:extLst>
                </a:gridCol>
              </a:tblGrid>
              <a:tr h="316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8.45 - 9.15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Arrival and Refreshments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  </a:t>
                      </a: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Michael </a:t>
                      </a:r>
                      <a:r>
                        <a:rPr lang="en-GB" sz="2000" b="0" dirty="0" err="1">
                          <a:solidFill>
                            <a:schemeClr val="tx1"/>
                          </a:solidFill>
                          <a:effectLst/>
                        </a:rPr>
                        <a:t>Tippett</a:t>
                      </a: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 Centre </a:t>
                      </a:r>
                      <a:r>
                        <a:rPr lang="en-GB" sz="2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</a:p>
                  </a:txBody>
                  <a:tcPr marL="42693" marR="4269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3591592"/>
                  </a:ext>
                </a:extLst>
              </a:tr>
              <a:tr h="479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9.15- 9.20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Welcome: Dr Rebecca Schaaf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extLst>
                  <a:ext uri="{0D108BD9-81ED-4DB2-BD59-A6C34878D82A}">
                    <a16:rowId xmlns:a16="http://schemas.microsoft.com/office/drawing/2014/main" val="1980161387"/>
                  </a:ext>
                </a:extLst>
              </a:tr>
              <a:tr h="316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9.20- 9.30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Introduction: Ed Pawson and Katy Staples 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391607"/>
                  </a:ext>
                </a:extLst>
              </a:tr>
              <a:tr h="316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9.30 - 10.15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Keynote 1 - Dr Helen John: </a:t>
                      </a:r>
                      <a:br>
                        <a:rPr lang="en-GB" sz="2000" dirty="0">
                          <a:effectLst/>
                        </a:rPr>
                      </a:br>
                      <a:r>
                        <a:rPr lang="en-GB" sz="1800" dirty="0">
                          <a:effectLst/>
                        </a:rPr>
                        <a:t>Worldviews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149075"/>
                  </a:ext>
                </a:extLst>
              </a:tr>
              <a:tr h="316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10.15 - 10.35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Refreshments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extLst>
                  <a:ext uri="{0D108BD9-81ED-4DB2-BD59-A6C34878D82A}">
                    <a16:rowId xmlns:a16="http://schemas.microsoft.com/office/drawing/2014/main" val="311783802"/>
                  </a:ext>
                </a:extLst>
              </a:tr>
              <a:tr h="395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10.45 - 11.30 </a:t>
                      </a: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Workshop A </a:t>
                      </a:r>
                    </a:p>
                  </a:txBody>
                  <a:tcPr marL="42693" marR="42693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 Newton Building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extLst>
                  <a:ext uri="{0D108BD9-81ED-4DB2-BD59-A6C34878D82A}">
                    <a16:rowId xmlns:a16="http://schemas.microsoft.com/office/drawing/2014/main" val="5976922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11.35 - 12.20 </a:t>
                      </a: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Workshop B </a:t>
                      </a:r>
                    </a:p>
                  </a:txBody>
                  <a:tcPr marL="42693" marR="42693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extLst>
                  <a:ext uri="{0D108BD9-81ED-4DB2-BD59-A6C34878D82A}">
                    <a16:rowId xmlns:a16="http://schemas.microsoft.com/office/drawing/2014/main" val="2384480440"/>
                  </a:ext>
                </a:extLst>
              </a:tr>
              <a:tr h="316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12.30 - 1.30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Lunch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  Michael </a:t>
                      </a:r>
                      <a:r>
                        <a:rPr lang="en-GB" sz="2000" dirty="0" err="1">
                          <a:effectLst/>
                        </a:rPr>
                        <a:t>Tippett</a:t>
                      </a:r>
                      <a:r>
                        <a:rPr lang="en-GB" sz="2000" dirty="0">
                          <a:effectLst/>
                        </a:rPr>
                        <a:t> Centre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extLst>
                  <a:ext uri="{0D108BD9-81ED-4DB2-BD59-A6C34878D82A}">
                    <a16:rowId xmlns:a16="http://schemas.microsoft.com/office/drawing/2014/main" val="868683962"/>
                  </a:ext>
                </a:extLst>
              </a:tr>
              <a:tr h="643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1.35 – 2.30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Afternoon Reflection: </a:t>
                      </a:r>
                      <a:r>
                        <a:rPr lang="en-GB" sz="2000" dirty="0" err="1">
                          <a:effectLst/>
                        </a:rPr>
                        <a:t>Ajahn</a:t>
                      </a:r>
                      <a:r>
                        <a:rPr lang="en-GB" sz="2000" dirty="0">
                          <a:effectLst/>
                        </a:rPr>
                        <a:t> </a:t>
                      </a:r>
                      <a:r>
                        <a:rPr lang="en-GB" sz="2000" dirty="0" err="1">
                          <a:effectLst/>
                        </a:rPr>
                        <a:t>Jutindharo</a:t>
                      </a:r>
                      <a:r>
                        <a:rPr lang="en-GB" sz="2000" dirty="0">
                          <a:effectLst/>
                        </a:rPr>
                        <a:t> and Katherine Taylor. 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extLst>
                  <a:ext uri="{0D108BD9-81ED-4DB2-BD59-A6C34878D82A}">
                    <a16:rowId xmlns:a16="http://schemas.microsoft.com/office/drawing/2014/main" val="2005752114"/>
                  </a:ext>
                </a:extLst>
              </a:tr>
              <a:tr h="316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2.40 - 3.25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Keynote 2 </a:t>
                      </a:r>
                      <a:r>
                        <a:rPr lang="en-GB" sz="1800" dirty="0">
                          <a:effectLst/>
                        </a:rPr>
                        <a:t>(primary focus) - Juliet </a:t>
                      </a:r>
                      <a:r>
                        <a:rPr lang="en-GB" sz="1800" dirty="0" err="1">
                          <a:effectLst/>
                        </a:rPr>
                        <a:t>Lyal</a:t>
                      </a:r>
                      <a:r>
                        <a:rPr lang="en-GB" sz="1800" dirty="0">
                          <a:effectLst/>
                        </a:rPr>
                        <a:t>: </a:t>
                      </a:r>
                      <a:r>
                        <a:rPr lang="en-US" sz="1800" dirty="0">
                          <a:effectLst/>
                        </a:rPr>
                        <a:t>Will the new </a:t>
                      </a:r>
                      <a:r>
                        <a:rPr lang="en-US" sz="1800" dirty="0" err="1">
                          <a:effectLst/>
                        </a:rPr>
                        <a:t>Ofsted</a:t>
                      </a:r>
                      <a:r>
                        <a:rPr lang="en-US" sz="1800" dirty="0">
                          <a:effectLst/>
                        </a:rPr>
                        <a:t> framework fence us in?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  Newton Building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extLst>
                  <a:ext uri="{0D108BD9-81ED-4DB2-BD59-A6C34878D82A}">
                    <a16:rowId xmlns:a16="http://schemas.microsoft.com/office/drawing/2014/main" val="1598788621"/>
                  </a:ext>
                </a:extLst>
              </a:tr>
              <a:tr h="316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2.40 - 3.25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Keynote 2 </a:t>
                      </a:r>
                      <a:r>
                        <a:rPr lang="en-GB" sz="1800" dirty="0">
                          <a:effectLst/>
                        </a:rPr>
                        <a:t>(secondary focus) - Dr Chris </a:t>
                      </a:r>
                      <a:r>
                        <a:rPr lang="en-GB" sz="1800" dirty="0" err="1">
                          <a:effectLst/>
                        </a:rPr>
                        <a:t>Hewer</a:t>
                      </a:r>
                      <a:r>
                        <a:rPr lang="en-GB" sz="1800" dirty="0">
                          <a:effectLst/>
                        </a:rPr>
                        <a:t>: Exploring diverse traditions in Islam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extLst>
                  <a:ext uri="{0D108BD9-81ED-4DB2-BD59-A6C34878D82A}">
                    <a16:rowId xmlns:a16="http://schemas.microsoft.com/office/drawing/2014/main" val="1410360672"/>
                  </a:ext>
                </a:extLst>
              </a:tr>
              <a:tr h="1535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3.25 - 3.30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Thanks and evaluations 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extLst>
                  <a:ext uri="{0D108BD9-81ED-4DB2-BD59-A6C34878D82A}">
                    <a16:rowId xmlns:a16="http://schemas.microsoft.com/office/drawing/2014/main" val="206720977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2B10A02-7207-4845-9EE4-44722933A791}"/>
              </a:ext>
            </a:extLst>
          </p:cNvPr>
          <p:cNvSpPr txBox="1"/>
          <p:nvPr/>
        </p:nvSpPr>
        <p:spPr>
          <a:xfrm>
            <a:off x="1130968" y="114888"/>
            <a:ext cx="5847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Programme for the day</a:t>
            </a:r>
          </a:p>
        </p:txBody>
      </p:sp>
    </p:spTree>
    <p:extLst>
      <p:ext uri="{BB962C8B-B14F-4D97-AF65-F5344CB8AC3E}">
        <p14:creationId xmlns:p14="http://schemas.microsoft.com/office/powerpoint/2010/main" val="3548820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D7531856-6212-8D46-948A-90445890E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876" y="79733"/>
            <a:ext cx="5697192" cy="44080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046FFA-A7B0-2F46-B37A-FDE2DB5626F1}"/>
              </a:ext>
            </a:extLst>
          </p:cNvPr>
          <p:cNvSpPr txBox="1"/>
          <p:nvPr/>
        </p:nvSpPr>
        <p:spPr>
          <a:xfrm>
            <a:off x="138363" y="5663622"/>
            <a:ext cx="8867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Area 2 of LTLRE covers the areas served by the Diocese of Bath and Wells and Bristol, stretching from Minehead to Swindon.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8C6672-54E6-4346-B6D5-1DCC452DAB78}"/>
              </a:ext>
            </a:extLst>
          </p:cNvPr>
          <p:cNvSpPr txBox="1"/>
          <p:nvPr/>
        </p:nvSpPr>
        <p:spPr>
          <a:xfrm>
            <a:off x="3110163" y="4629367"/>
            <a:ext cx="5763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Area 2 (West of England) LTLRE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74D496-07BD-B54A-815F-2A89F630C69E}"/>
              </a:ext>
            </a:extLst>
          </p:cNvPr>
          <p:cNvSpPr txBox="1"/>
          <p:nvPr/>
        </p:nvSpPr>
        <p:spPr>
          <a:xfrm>
            <a:off x="270711" y="79733"/>
            <a:ext cx="2989847" cy="543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/>
              <a:t>LTLRE Area 2 </a:t>
            </a:r>
            <a:r>
              <a:rPr lang="en-GB" sz="2400" dirty="0"/>
              <a:t>includes the Local Authority districts of:</a:t>
            </a:r>
          </a:p>
          <a:p>
            <a:pPr>
              <a:spcAft>
                <a:spcPts val="600"/>
              </a:spcAft>
              <a:buAutoNum type="arabicParenBoth"/>
            </a:pPr>
            <a:r>
              <a:rPr lang="en-GB" sz="2400" dirty="0"/>
              <a:t>  Bath and North East Somerset </a:t>
            </a:r>
          </a:p>
          <a:p>
            <a:pPr marL="457200" indent="-457200">
              <a:spcAft>
                <a:spcPts val="600"/>
              </a:spcAft>
              <a:buAutoNum type="arabicParenBoth"/>
            </a:pPr>
            <a:r>
              <a:rPr lang="en-GB" sz="2400" dirty="0"/>
              <a:t>North Somerset</a:t>
            </a:r>
          </a:p>
          <a:p>
            <a:pPr marL="457200" indent="-457200">
              <a:spcAft>
                <a:spcPts val="600"/>
              </a:spcAft>
              <a:buAutoNum type="arabicParenBoth"/>
            </a:pPr>
            <a:r>
              <a:rPr lang="en-GB" sz="2400" dirty="0"/>
              <a:t>Bristol (3), </a:t>
            </a:r>
          </a:p>
          <a:p>
            <a:pPr>
              <a:spcAft>
                <a:spcPts val="600"/>
              </a:spcAft>
              <a:buAutoNum type="arabicParenBoth"/>
            </a:pPr>
            <a:r>
              <a:rPr lang="en-GB" sz="2400" dirty="0"/>
              <a:t>  South Gloucestershire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(6)  Swindon 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(7)  North Wiltshire (part of 7) 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(11)  Somerset</a:t>
            </a:r>
          </a:p>
        </p:txBody>
      </p:sp>
    </p:spTree>
    <p:extLst>
      <p:ext uri="{BB962C8B-B14F-4D97-AF65-F5344CB8AC3E}">
        <p14:creationId xmlns:p14="http://schemas.microsoft.com/office/powerpoint/2010/main" val="3362370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ED80F03-D878-4643-9C07-0065562A41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389887"/>
              </p:ext>
            </p:extLst>
          </p:nvPr>
        </p:nvGraphicFramePr>
        <p:xfrm>
          <a:off x="481263" y="1654629"/>
          <a:ext cx="8446168" cy="25368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44966">
                  <a:extLst>
                    <a:ext uri="{9D8B030D-6E8A-4147-A177-3AD203B41FA5}">
                      <a16:colId xmlns:a16="http://schemas.microsoft.com/office/drawing/2014/main" val="1113275288"/>
                    </a:ext>
                  </a:extLst>
                </a:gridCol>
                <a:gridCol w="2645228">
                  <a:extLst>
                    <a:ext uri="{9D8B030D-6E8A-4147-A177-3AD203B41FA5}">
                      <a16:colId xmlns:a16="http://schemas.microsoft.com/office/drawing/2014/main" val="1233388316"/>
                    </a:ext>
                  </a:extLst>
                </a:gridCol>
                <a:gridCol w="3255974">
                  <a:extLst>
                    <a:ext uri="{9D8B030D-6E8A-4147-A177-3AD203B41FA5}">
                      <a16:colId xmlns:a16="http://schemas.microsoft.com/office/drawing/2014/main" val="29485375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Primary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Secondary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50579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Taunton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Katherine Taylor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Mike Keogh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0345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Mid/South Somerset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06856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North Somerset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Laura Harris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17668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Bristol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Adam Robertson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Alice </a:t>
                      </a:r>
                      <a:r>
                        <a:rPr lang="en-GB" sz="2000" dirty="0" err="1">
                          <a:effectLst/>
                        </a:rPr>
                        <a:t>Sarbicki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0622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S Glos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39751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Bath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Paul Marvin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Mary Patterson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5463254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Swindon/N Wilts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Emma McCarthy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Emma Ainslie-King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470017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010E52C-5B8B-484C-B51E-5B6A6D192495}"/>
              </a:ext>
            </a:extLst>
          </p:cNvPr>
          <p:cNvSpPr txBox="1"/>
          <p:nvPr/>
        </p:nvSpPr>
        <p:spPr>
          <a:xfrm>
            <a:off x="914400" y="587829"/>
            <a:ext cx="6683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Learn, Teach, Lead RE (West of England, Area 2)</a:t>
            </a:r>
          </a:p>
          <a:p>
            <a:r>
              <a:rPr lang="en-GB" sz="2400" dirty="0"/>
              <a:t>Hub leaders</a:t>
            </a:r>
          </a:p>
        </p:txBody>
      </p:sp>
    </p:spTree>
    <p:extLst>
      <p:ext uri="{BB962C8B-B14F-4D97-AF65-F5344CB8AC3E}">
        <p14:creationId xmlns:p14="http://schemas.microsoft.com/office/powerpoint/2010/main" val="3411820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CB9E5C-76C7-1944-AA16-427E7AF1C4BA}"/>
              </a:ext>
            </a:extLst>
          </p:cNvPr>
          <p:cNvSpPr txBox="1"/>
          <p:nvPr/>
        </p:nvSpPr>
        <p:spPr>
          <a:xfrm>
            <a:off x="340242" y="191386"/>
            <a:ext cx="82508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LTLRE website </a:t>
            </a:r>
            <a:r>
              <a:rPr lang="en-GB" sz="3200" dirty="0">
                <a:hlinkClick r:id="rId2"/>
              </a:rPr>
              <a:t>https://www.ltlre.org</a:t>
            </a:r>
            <a:endParaRPr lang="en-GB" sz="3200" dirty="0"/>
          </a:p>
          <a:p>
            <a:r>
              <a:rPr lang="en-GB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B856B9-5F07-F54E-96BE-6C52CA2BF00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53160"/>
            <a:ext cx="9144000" cy="565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007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683D63-670D-CE46-A091-C3D1394DBEB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45905"/>
            <a:ext cx="9144000" cy="37661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9BA5D8-8DAC-CF40-B9F2-1EE82A459A53}"/>
              </a:ext>
            </a:extLst>
          </p:cNvPr>
          <p:cNvSpPr txBox="1"/>
          <p:nvPr/>
        </p:nvSpPr>
        <p:spPr>
          <a:xfrm>
            <a:off x="818707" y="382772"/>
            <a:ext cx="7506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LTLRE on Facebook</a:t>
            </a:r>
          </a:p>
        </p:txBody>
      </p:sp>
    </p:spTree>
    <p:extLst>
      <p:ext uri="{BB962C8B-B14F-4D97-AF65-F5344CB8AC3E}">
        <p14:creationId xmlns:p14="http://schemas.microsoft.com/office/powerpoint/2010/main" val="3101692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63C553-145B-0844-A29E-5A60CAE5D23B}"/>
              </a:ext>
            </a:extLst>
          </p:cNvPr>
          <p:cNvSpPr txBox="1"/>
          <p:nvPr/>
        </p:nvSpPr>
        <p:spPr>
          <a:xfrm>
            <a:off x="939485" y="420142"/>
            <a:ext cx="701797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RE Updates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Keep in touch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Website: </a:t>
            </a:r>
            <a:r>
              <a:rPr lang="en-GB" sz="3600" dirty="0">
                <a:hlinkClick r:id="rId2"/>
              </a:rPr>
              <a:t>https://www.ltlre.org</a:t>
            </a:r>
            <a:endParaRPr lang="en-GB" sz="3600" dirty="0"/>
          </a:p>
          <a:p>
            <a:pPr algn="ctr"/>
            <a:r>
              <a:rPr lang="en-GB" sz="3600" dirty="0"/>
              <a:t>Facebook: LTLRE South West</a:t>
            </a:r>
          </a:p>
          <a:p>
            <a:pPr algn="ctr"/>
            <a:r>
              <a:rPr lang="en-GB" sz="3600" dirty="0"/>
              <a:t>Twitter: @</a:t>
            </a:r>
            <a:r>
              <a:rPr lang="en-GB" sz="3600" dirty="0" err="1"/>
              <a:t>ltlre</a:t>
            </a:r>
            <a:endParaRPr lang="en-GB" sz="3600" dirty="0"/>
          </a:p>
          <a:p>
            <a:pPr algn="ctr"/>
            <a:r>
              <a:rPr lang="en-GB" sz="3600" dirty="0"/>
              <a:t>#ltlre2019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More info: </a:t>
            </a:r>
            <a:r>
              <a:rPr lang="en-GB" sz="3600" dirty="0">
                <a:hlinkClick r:id="rId3"/>
              </a:rPr>
              <a:t>efpawson@gmail.com</a:t>
            </a:r>
            <a:endParaRPr lang="en-GB" sz="3600" dirty="0"/>
          </a:p>
          <a:p>
            <a:pPr algn="ctr"/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18946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030908-D6EF-7541-8149-61CDAE3C02D6}"/>
              </a:ext>
            </a:extLst>
          </p:cNvPr>
          <p:cNvSpPr txBox="1"/>
          <p:nvPr/>
        </p:nvSpPr>
        <p:spPr>
          <a:xfrm>
            <a:off x="876058" y="77651"/>
            <a:ext cx="79914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NATRE (National Association of Teachers of RE) </a:t>
            </a:r>
          </a:p>
          <a:p>
            <a:r>
              <a:rPr lang="en-GB" sz="2800" dirty="0">
                <a:hlinkClick r:id="rId2"/>
              </a:rPr>
              <a:t>https://www.natre.org.uk</a:t>
            </a:r>
            <a:endParaRPr lang="en-GB" sz="2800" dirty="0"/>
          </a:p>
          <a:p>
            <a:r>
              <a:rPr lang="en-GB" sz="2800" dirty="0"/>
              <a:t>Why join NATRE?</a:t>
            </a:r>
          </a:p>
          <a:p>
            <a:r>
              <a:rPr lang="en-GB" sz="2800" dirty="0">
                <a:hlinkClick r:id="rId3"/>
              </a:rPr>
              <a:t>https://www.youtube.com/watch?v=oWHy-nVWsJM</a:t>
            </a:r>
            <a:endParaRPr lang="en-GB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926D71-FB50-4945-8E10-1159F6BEE64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0186" y="2168323"/>
            <a:ext cx="6262577" cy="468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32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319D61-CDB2-614F-9766-2875A401513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61" y="180753"/>
            <a:ext cx="5647760" cy="35446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338BB4-4177-4543-801F-1C7BD940D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521" y="4686299"/>
            <a:ext cx="7388004" cy="18967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DB422E-1EB8-BD4A-A0C1-A9E9C2429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4171" y="978639"/>
            <a:ext cx="31623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5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AFA4BA-AF7E-B846-940F-AE364A93E0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6085"/>
            <a:ext cx="9144000" cy="572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908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82674F-D6D0-E540-B45E-B71D6BF835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23293"/>
            <a:ext cx="9144000" cy="44114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7FBD7B-0E5F-CD4C-992D-90D75DE0DF69}"/>
              </a:ext>
            </a:extLst>
          </p:cNvPr>
          <p:cNvSpPr txBox="1"/>
          <p:nvPr/>
        </p:nvSpPr>
        <p:spPr>
          <a:xfrm>
            <a:off x="318977" y="170121"/>
            <a:ext cx="8304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REQM Award Holders</a:t>
            </a:r>
          </a:p>
        </p:txBody>
      </p:sp>
    </p:spTree>
    <p:extLst>
      <p:ext uri="{BB962C8B-B14F-4D97-AF65-F5344CB8AC3E}">
        <p14:creationId xmlns:p14="http://schemas.microsoft.com/office/powerpoint/2010/main" val="2231421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BE68E5-0915-B84E-9B65-F6BC865A6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269" y="0"/>
            <a:ext cx="62894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69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CF6378-27C5-8544-9797-A23282F9C64C}"/>
              </a:ext>
            </a:extLst>
          </p:cNvPr>
          <p:cNvSpPr txBox="1"/>
          <p:nvPr/>
        </p:nvSpPr>
        <p:spPr>
          <a:xfrm>
            <a:off x="558947" y="1105787"/>
            <a:ext cx="4622653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400" dirty="0"/>
              <a:t>1 A name change to ‘</a:t>
            </a:r>
            <a:r>
              <a:rPr lang="en-GB" sz="2400" b="1" dirty="0"/>
              <a:t>Religion and Worldviews’</a:t>
            </a:r>
            <a:r>
              <a:rPr lang="en-GB" sz="2400" dirty="0"/>
              <a:t>, reflecting a broader and more inclusive emphasis for the subject</a:t>
            </a:r>
          </a:p>
          <a:p>
            <a:pPr>
              <a:spcAft>
                <a:spcPts val="1200"/>
              </a:spcAft>
            </a:pPr>
            <a:r>
              <a:rPr lang="en-GB" sz="2400" dirty="0"/>
              <a:t>2 All pupils should have access to high quality teaching. A National Entitlement should apply to all schools.</a:t>
            </a:r>
          </a:p>
          <a:p>
            <a:pPr>
              <a:spcAft>
                <a:spcPts val="1200"/>
              </a:spcAft>
            </a:pPr>
            <a:r>
              <a:rPr lang="en-GB" sz="2400" dirty="0"/>
              <a:t>3 A significant investment to ensure the provision of highly qualified and knowledgeable teachers.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92F65D-CBF2-6248-9220-F43F59F63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353" y="1105787"/>
            <a:ext cx="2425700" cy="2425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4D6BC0-AFB1-834F-A7DA-280229601B0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2247" y="3753292"/>
            <a:ext cx="2893829" cy="19292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7082FF-D306-E447-83EF-48733FC6A4B8}"/>
              </a:ext>
            </a:extLst>
          </p:cNvPr>
          <p:cNvSpPr txBox="1"/>
          <p:nvPr/>
        </p:nvSpPr>
        <p:spPr>
          <a:xfrm>
            <a:off x="1186542" y="360762"/>
            <a:ext cx="5312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A New Vision for RE</a:t>
            </a:r>
          </a:p>
        </p:txBody>
      </p:sp>
    </p:spTree>
    <p:extLst>
      <p:ext uri="{BB962C8B-B14F-4D97-AF65-F5344CB8AC3E}">
        <p14:creationId xmlns:p14="http://schemas.microsoft.com/office/powerpoint/2010/main" val="354490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0B8436D-D0CB-3E4A-AE27-F4A2468F7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25" name="Picture 1" descr="Image may contain: 1 person, smiling, text">
            <a:extLst>
              <a:ext uri="{FF2B5EF4-FFF2-40B4-BE49-F238E27FC236}">
                <a16:creationId xmlns:a16="http://schemas.microsoft.com/office/drawing/2014/main" id="{3375A45C-C708-5244-84A1-A4A380067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0635"/>
            <a:ext cx="9256294" cy="6607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171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B105267-4A48-CB49-AEEF-2AA5F51E5273}"/>
              </a:ext>
            </a:extLst>
          </p:cNvPr>
          <p:cNvGraphicFramePr>
            <a:graphicFrameLocks noGrp="1"/>
          </p:cNvGraphicFramePr>
          <p:nvPr/>
        </p:nvGraphicFramePr>
        <p:xfrm>
          <a:off x="180474" y="749700"/>
          <a:ext cx="8614610" cy="58610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8326">
                  <a:extLst>
                    <a:ext uri="{9D8B030D-6E8A-4147-A177-3AD203B41FA5}">
                      <a16:colId xmlns:a16="http://schemas.microsoft.com/office/drawing/2014/main" val="3252117897"/>
                    </a:ext>
                  </a:extLst>
                </a:gridCol>
                <a:gridCol w="4247147">
                  <a:extLst>
                    <a:ext uri="{9D8B030D-6E8A-4147-A177-3AD203B41FA5}">
                      <a16:colId xmlns:a16="http://schemas.microsoft.com/office/drawing/2014/main" val="4106944099"/>
                    </a:ext>
                  </a:extLst>
                </a:gridCol>
                <a:gridCol w="2719137">
                  <a:extLst>
                    <a:ext uri="{9D8B030D-6E8A-4147-A177-3AD203B41FA5}">
                      <a16:colId xmlns:a16="http://schemas.microsoft.com/office/drawing/2014/main" val="1698854197"/>
                    </a:ext>
                  </a:extLst>
                </a:gridCol>
              </a:tblGrid>
              <a:tr h="316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8.45 - 9.15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Arrival and Refreshments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  </a:t>
                      </a: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Michael </a:t>
                      </a:r>
                      <a:r>
                        <a:rPr lang="en-GB" sz="2000" b="0" dirty="0" err="1">
                          <a:solidFill>
                            <a:schemeClr val="tx1"/>
                          </a:solidFill>
                          <a:effectLst/>
                        </a:rPr>
                        <a:t>Tippett</a:t>
                      </a:r>
                      <a:r>
                        <a:rPr lang="en-GB" sz="2000" b="0" dirty="0">
                          <a:solidFill>
                            <a:schemeClr val="tx1"/>
                          </a:solidFill>
                          <a:effectLst/>
                        </a:rPr>
                        <a:t> Centre </a:t>
                      </a:r>
                      <a:r>
                        <a:rPr lang="en-GB" sz="2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</a:p>
                  </a:txBody>
                  <a:tcPr marL="42693" marR="4269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3591592"/>
                  </a:ext>
                </a:extLst>
              </a:tr>
              <a:tr h="479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9.15- 9.20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Welcome: Dr Rebecca Schaaf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extLst>
                  <a:ext uri="{0D108BD9-81ED-4DB2-BD59-A6C34878D82A}">
                    <a16:rowId xmlns:a16="http://schemas.microsoft.com/office/drawing/2014/main" val="1980161387"/>
                  </a:ext>
                </a:extLst>
              </a:tr>
              <a:tr h="316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9.20- 9.30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Introduction: Ed Pawson and Katy Staples 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391607"/>
                  </a:ext>
                </a:extLst>
              </a:tr>
              <a:tr h="316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9.30 - 10.15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Keynote 1 - Dr Helen John: </a:t>
                      </a:r>
                      <a:br>
                        <a:rPr lang="en-GB" sz="2000" dirty="0">
                          <a:effectLst/>
                        </a:rPr>
                      </a:br>
                      <a:r>
                        <a:rPr lang="en-GB" sz="1800" dirty="0">
                          <a:effectLst/>
                        </a:rPr>
                        <a:t>Worldviews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149075"/>
                  </a:ext>
                </a:extLst>
              </a:tr>
              <a:tr h="316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10.15 - 10.35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Refreshments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extLst>
                  <a:ext uri="{0D108BD9-81ED-4DB2-BD59-A6C34878D82A}">
                    <a16:rowId xmlns:a16="http://schemas.microsoft.com/office/drawing/2014/main" val="311783802"/>
                  </a:ext>
                </a:extLst>
              </a:tr>
              <a:tr h="395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10.45 - 11.30 </a:t>
                      </a: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Workshop A </a:t>
                      </a:r>
                    </a:p>
                  </a:txBody>
                  <a:tcPr marL="42693" marR="42693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 Newton Building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extLst>
                  <a:ext uri="{0D108BD9-81ED-4DB2-BD59-A6C34878D82A}">
                    <a16:rowId xmlns:a16="http://schemas.microsoft.com/office/drawing/2014/main" val="5976922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11.35 - 12.20 </a:t>
                      </a: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Workshop B </a:t>
                      </a:r>
                    </a:p>
                  </a:txBody>
                  <a:tcPr marL="42693" marR="42693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extLst>
                  <a:ext uri="{0D108BD9-81ED-4DB2-BD59-A6C34878D82A}">
                    <a16:rowId xmlns:a16="http://schemas.microsoft.com/office/drawing/2014/main" val="2384480440"/>
                  </a:ext>
                </a:extLst>
              </a:tr>
              <a:tr h="316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12.30 - 1.30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Lunch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  Michael </a:t>
                      </a:r>
                      <a:r>
                        <a:rPr lang="en-GB" sz="2000" dirty="0" err="1">
                          <a:effectLst/>
                        </a:rPr>
                        <a:t>Tippett</a:t>
                      </a:r>
                      <a:r>
                        <a:rPr lang="en-GB" sz="2000" dirty="0">
                          <a:effectLst/>
                        </a:rPr>
                        <a:t> Centre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extLst>
                  <a:ext uri="{0D108BD9-81ED-4DB2-BD59-A6C34878D82A}">
                    <a16:rowId xmlns:a16="http://schemas.microsoft.com/office/drawing/2014/main" val="868683962"/>
                  </a:ext>
                </a:extLst>
              </a:tr>
              <a:tr h="643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1.35 – 2.30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Afternoon Reflection: </a:t>
                      </a:r>
                      <a:r>
                        <a:rPr lang="en-GB" sz="2000" dirty="0" err="1">
                          <a:effectLst/>
                        </a:rPr>
                        <a:t>Ajahn</a:t>
                      </a:r>
                      <a:r>
                        <a:rPr lang="en-GB" sz="2000" dirty="0">
                          <a:effectLst/>
                        </a:rPr>
                        <a:t> </a:t>
                      </a:r>
                      <a:r>
                        <a:rPr lang="en-GB" sz="2000" dirty="0" err="1">
                          <a:effectLst/>
                        </a:rPr>
                        <a:t>Jutindharo</a:t>
                      </a:r>
                      <a:r>
                        <a:rPr lang="en-GB" sz="2000" dirty="0">
                          <a:effectLst/>
                        </a:rPr>
                        <a:t> and Katherine Taylor. 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extLst>
                  <a:ext uri="{0D108BD9-81ED-4DB2-BD59-A6C34878D82A}">
                    <a16:rowId xmlns:a16="http://schemas.microsoft.com/office/drawing/2014/main" val="2005752114"/>
                  </a:ext>
                </a:extLst>
              </a:tr>
              <a:tr h="316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2.40 - 3.25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Keynote 2 </a:t>
                      </a:r>
                      <a:r>
                        <a:rPr lang="en-GB" sz="1800" dirty="0">
                          <a:effectLst/>
                        </a:rPr>
                        <a:t>(primary focus) - Juliet </a:t>
                      </a:r>
                      <a:r>
                        <a:rPr lang="en-GB" sz="1800" dirty="0" err="1">
                          <a:effectLst/>
                        </a:rPr>
                        <a:t>Lyal</a:t>
                      </a:r>
                      <a:r>
                        <a:rPr lang="en-GB" sz="1800" dirty="0">
                          <a:effectLst/>
                        </a:rPr>
                        <a:t>: </a:t>
                      </a:r>
                      <a:r>
                        <a:rPr lang="en-US" sz="1800" dirty="0">
                          <a:effectLst/>
                        </a:rPr>
                        <a:t>Will the new </a:t>
                      </a:r>
                      <a:r>
                        <a:rPr lang="en-US" sz="1800" dirty="0" err="1">
                          <a:effectLst/>
                        </a:rPr>
                        <a:t>Ofsted</a:t>
                      </a:r>
                      <a:r>
                        <a:rPr lang="en-US" sz="1800" dirty="0">
                          <a:effectLst/>
                        </a:rPr>
                        <a:t> framework fence us in?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  Newton Building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extLst>
                  <a:ext uri="{0D108BD9-81ED-4DB2-BD59-A6C34878D82A}">
                    <a16:rowId xmlns:a16="http://schemas.microsoft.com/office/drawing/2014/main" val="1598788621"/>
                  </a:ext>
                </a:extLst>
              </a:tr>
              <a:tr h="316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2.40 - 3.25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Keynote 2 </a:t>
                      </a:r>
                      <a:r>
                        <a:rPr lang="en-GB" sz="1800" dirty="0">
                          <a:effectLst/>
                        </a:rPr>
                        <a:t>(secondary focus) - Dr Chris </a:t>
                      </a:r>
                      <a:r>
                        <a:rPr lang="en-GB" sz="1800" dirty="0" err="1">
                          <a:effectLst/>
                        </a:rPr>
                        <a:t>Hewer</a:t>
                      </a:r>
                      <a:r>
                        <a:rPr lang="en-GB" sz="1800" dirty="0">
                          <a:effectLst/>
                        </a:rPr>
                        <a:t>: Exploring diverse traditions in Islam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extLst>
                  <a:ext uri="{0D108BD9-81ED-4DB2-BD59-A6C34878D82A}">
                    <a16:rowId xmlns:a16="http://schemas.microsoft.com/office/drawing/2014/main" val="1410360672"/>
                  </a:ext>
                </a:extLst>
              </a:tr>
              <a:tr h="1535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3.25 - 3.30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Thanks and evaluations 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93" marR="42693" marT="0" marB="0"/>
                </a:tc>
                <a:extLst>
                  <a:ext uri="{0D108BD9-81ED-4DB2-BD59-A6C34878D82A}">
                    <a16:rowId xmlns:a16="http://schemas.microsoft.com/office/drawing/2014/main" val="206720977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2B10A02-7207-4845-9EE4-44722933A791}"/>
              </a:ext>
            </a:extLst>
          </p:cNvPr>
          <p:cNvSpPr txBox="1"/>
          <p:nvPr/>
        </p:nvSpPr>
        <p:spPr>
          <a:xfrm>
            <a:off x="1130968" y="114888"/>
            <a:ext cx="5847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Programme for the day</a:t>
            </a:r>
          </a:p>
        </p:txBody>
      </p:sp>
    </p:spTree>
    <p:extLst>
      <p:ext uri="{BB962C8B-B14F-4D97-AF65-F5344CB8AC3E}">
        <p14:creationId xmlns:p14="http://schemas.microsoft.com/office/powerpoint/2010/main" val="1597678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</TotalTime>
  <Words>561</Words>
  <Application>Microsoft Macintosh PowerPoint</Application>
  <PresentationFormat>On-screen Show (4:3)</PresentationFormat>
  <Paragraphs>143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Pawson</dc:creator>
  <cp:lastModifiedBy>Ed Pawson</cp:lastModifiedBy>
  <cp:revision>63</cp:revision>
  <dcterms:created xsi:type="dcterms:W3CDTF">2018-06-22T08:05:07Z</dcterms:created>
  <dcterms:modified xsi:type="dcterms:W3CDTF">2019-06-28T20:53:47Z</dcterms:modified>
</cp:coreProperties>
</file>