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6" r:id="rId1"/>
  </p:sldMasterIdLst>
  <p:notesMasterIdLst>
    <p:notesMasterId r:id="rId38"/>
  </p:notesMasterIdLst>
  <p:sldIdLst>
    <p:sldId id="256" r:id="rId2"/>
    <p:sldId id="280" r:id="rId3"/>
    <p:sldId id="258" r:id="rId4"/>
    <p:sldId id="259" r:id="rId5"/>
    <p:sldId id="281" r:id="rId6"/>
    <p:sldId id="293" r:id="rId7"/>
    <p:sldId id="294" r:id="rId8"/>
    <p:sldId id="295" r:id="rId9"/>
    <p:sldId id="291" r:id="rId10"/>
    <p:sldId id="292" r:id="rId11"/>
    <p:sldId id="260" r:id="rId12"/>
    <p:sldId id="261" r:id="rId13"/>
    <p:sldId id="262" r:id="rId14"/>
    <p:sldId id="263" r:id="rId15"/>
    <p:sldId id="264" r:id="rId16"/>
    <p:sldId id="265" r:id="rId17"/>
    <p:sldId id="266" r:id="rId18"/>
    <p:sldId id="268" r:id="rId19"/>
    <p:sldId id="269" r:id="rId20"/>
    <p:sldId id="270" r:id="rId21"/>
    <p:sldId id="271" r:id="rId22"/>
    <p:sldId id="272" r:id="rId23"/>
    <p:sldId id="273" r:id="rId24"/>
    <p:sldId id="274" r:id="rId25"/>
    <p:sldId id="282" r:id="rId26"/>
    <p:sldId id="275" r:id="rId27"/>
    <p:sldId id="276" r:id="rId28"/>
    <p:sldId id="277" r:id="rId29"/>
    <p:sldId id="289" r:id="rId30"/>
    <p:sldId id="290" r:id="rId31"/>
    <p:sldId id="283" r:id="rId32"/>
    <p:sldId id="278" r:id="rId33"/>
    <p:sldId id="279" r:id="rId34"/>
    <p:sldId id="284" r:id="rId35"/>
    <p:sldId id="285" r:id="rId36"/>
    <p:sldId id="287"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8567" autoAdjust="0"/>
  </p:normalViewPr>
  <p:slideViewPr>
    <p:cSldViewPr snapToGrid="0">
      <p:cViewPr varScale="1">
        <p:scale>
          <a:sx n="100" d="100"/>
          <a:sy n="100" d="100"/>
        </p:scale>
        <p:origin x="1040" y="1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7DCD62-375F-474E-8141-E77A5F0AA20F}" type="datetimeFigureOut">
              <a:rPr lang="en-GB" smtClean="0"/>
              <a:t>28/06/2019</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E6353A-A47D-4615-B62D-3A106219574B}" type="slidenum">
              <a:rPr lang="en-GB" smtClean="0"/>
              <a:t>‹#›</a:t>
            </a:fld>
            <a:endParaRPr lang="en-GB"/>
          </a:p>
        </p:txBody>
      </p:sp>
    </p:spTree>
    <p:extLst>
      <p:ext uri="{BB962C8B-B14F-4D97-AF65-F5344CB8AC3E}">
        <p14:creationId xmlns:p14="http://schemas.microsoft.com/office/powerpoint/2010/main" val="499567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Press release May 2019 www.natre.org.uk </a:t>
            </a:r>
          </a:p>
        </p:txBody>
      </p:sp>
      <p:sp>
        <p:nvSpPr>
          <p:cNvPr id="4" name="Slide Number Placeholder 3"/>
          <p:cNvSpPr>
            <a:spLocks noGrp="1"/>
          </p:cNvSpPr>
          <p:nvPr>
            <p:ph type="sldNum" sz="quarter" idx="10"/>
          </p:nvPr>
        </p:nvSpPr>
        <p:spPr/>
        <p:txBody>
          <a:bodyPr/>
          <a:lstStyle/>
          <a:p>
            <a:fld id="{57E6353A-A47D-4615-B62D-3A106219574B}" type="slidenum">
              <a:rPr lang="en-GB" smtClean="0"/>
              <a:t>2</a:t>
            </a:fld>
            <a:endParaRPr lang="en-GB"/>
          </a:p>
        </p:txBody>
      </p:sp>
    </p:spTree>
    <p:extLst>
      <p:ext uri="{BB962C8B-B14F-4D97-AF65-F5344CB8AC3E}">
        <p14:creationId xmlns:p14="http://schemas.microsoft.com/office/powerpoint/2010/main" val="359552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Paragraph 172 (page 42) of the Handbook and footnote 68 about academies </a:t>
            </a:r>
          </a:p>
        </p:txBody>
      </p:sp>
      <p:sp>
        <p:nvSpPr>
          <p:cNvPr id="4" name="Slide Number Placeholder 3"/>
          <p:cNvSpPr>
            <a:spLocks noGrp="1"/>
          </p:cNvSpPr>
          <p:nvPr>
            <p:ph type="sldNum" sz="quarter" idx="10"/>
          </p:nvPr>
        </p:nvSpPr>
        <p:spPr/>
        <p:txBody>
          <a:bodyPr/>
          <a:lstStyle/>
          <a:p>
            <a:fld id="{57E6353A-A47D-4615-B62D-3A106219574B}" type="slidenum">
              <a:rPr lang="en-GB" smtClean="0"/>
              <a:t>3</a:t>
            </a:fld>
            <a:endParaRPr lang="en-GB"/>
          </a:p>
        </p:txBody>
      </p:sp>
    </p:spTree>
    <p:extLst>
      <p:ext uri="{BB962C8B-B14F-4D97-AF65-F5344CB8AC3E}">
        <p14:creationId xmlns:p14="http://schemas.microsoft.com/office/powerpoint/2010/main" val="2038518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have expert knowledge’ – not just ‘knowledge’ but ‘expert knowledge’ </a:t>
            </a:r>
          </a:p>
        </p:txBody>
      </p:sp>
      <p:sp>
        <p:nvSpPr>
          <p:cNvPr id="4" name="Slide Number Placeholder 3"/>
          <p:cNvSpPr>
            <a:spLocks noGrp="1"/>
          </p:cNvSpPr>
          <p:nvPr>
            <p:ph type="sldNum" sz="quarter" idx="10"/>
          </p:nvPr>
        </p:nvSpPr>
        <p:spPr/>
        <p:txBody>
          <a:bodyPr/>
          <a:lstStyle/>
          <a:p>
            <a:fld id="{57E6353A-A47D-4615-B62D-3A106219574B}" type="slidenum">
              <a:rPr lang="en-GB" smtClean="0"/>
              <a:t>4</a:t>
            </a:fld>
            <a:endParaRPr lang="en-GB"/>
          </a:p>
        </p:txBody>
      </p:sp>
    </p:spTree>
    <p:extLst>
      <p:ext uri="{BB962C8B-B14F-4D97-AF65-F5344CB8AC3E}">
        <p14:creationId xmlns:p14="http://schemas.microsoft.com/office/powerpoint/2010/main" val="3968502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Inspecting the curriculum, published May 2019</a:t>
            </a:r>
          </a:p>
        </p:txBody>
      </p:sp>
      <p:sp>
        <p:nvSpPr>
          <p:cNvPr id="4" name="Slide Number Placeholder 3"/>
          <p:cNvSpPr>
            <a:spLocks noGrp="1"/>
          </p:cNvSpPr>
          <p:nvPr>
            <p:ph type="sldNum" sz="quarter" idx="10"/>
          </p:nvPr>
        </p:nvSpPr>
        <p:spPr/>
        <p:txBody>
          <a:bodyPr/>
          <a:lstStyle/>
          <a:p>
            <a:fld id="{57E6353A-A47D-4615-B62D-3A106219574B}" type="slidenum">
              <a:rPr lang="en-GB" smtClean="0"/>
              <a:t>9</a:t>
            </a:fld>
            <a:endParaRPr lang="en-GB"/>
          </a:p>
        </p:txBody>
      </p:sp>
    </p:spTree>
    <p:extLst>
      <p:ext uri="{BB962C8B-B14F-4D97-AF65-F5344CB8AC3E}">
        <p14:creationId xmlns:p14="http://schemas.microsoft.com/office/powerpoint/2010/main" val="133230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11</a:t>
            </a:fld>
            <a:endParaRPr lang="en-GB"/>
          </a:p>
        </p:txBody>
      </p:sp>
    </p:spTree>
    <p:extLst>
      <p:ext uri="{BB962C8B-B14F-4D97-AF65-F5344CB8AC3E}">
        <p14:creationId xmlns:p14="http://schemas.microsoft.com/office/powerpoint/2010/main" val="3584535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t>Judgement focuses on factors that both research and inspection evidence indicate contribute most strongly to an effective education where pupils achieve highly. </a:t>
            </a:r>
            <a:r>
              <a:rPr lang="en-GB" sz="1600" b="1" dirty="0"/>
              <a:t>These are the key factors</a:t>
            </a:r>
          </a:p>
        </p:txBody>
      </p:sp>
      <p:sp>
        <p:nvSpPr>
          <p:cNvPr id="4" name="Slide Number Placeholder 3"/>
          <p:cNvSpPr>
            <a:spLocks noGrp="1"/>
          </p:cNvSpPr>
          <p:nvPr>
            <p:ph type="sldNum" sz="quarter" idx="10"/>
          </p:nvPr>
        </p:nvSpPr>
        <p:spPr/>
        <p:txBody>
          <a:bodyPr/>
          <a:lstStyle/>
          <a:p>
            <a:fld id="{57E6353A-A47D-4615-B62D-3A106219574B}" type="slidenum">
              <a:rPr lang="en-GB" smtClean="0"/>
              <a:t>12</a:t>
            </a:fld>
            <a:endParaRPr lang="en-GB"/>
          </a:p>
        </p:txBody>
      </p:sp>
    </p:spTree>
    <p:extLst>
      <p:ext uri="{BB962C8B-B14F-4D97-AF65-F5344CB8AC3E}">
        <p14:creationId xmlns:p14="http://schemas.microsoft.com/office/powerpoint/2010/main" val="142432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Breadth and ambition! (para 177)</a:t>
            </a:r>
          </a:p>
        </p:txBody>
      </p:sp>
      <p:sp>
        <p:nvSpPr>
          <p:cNvPr id="4" name="Slide Number Placeholder 3"/>
          <p:cNvSpPr>
            <a:spLocks noGrp="1"/>
          </p:cNvSpPr>
          <p:nvPr>
            <p:ph type="sldNum" sz="quarter" idx="10"/>
          </p:nvPr>
        </p:nvSpPr>
        <p:spPr/>
        <p:txBody>
          <a:bodyPr/>
          <a:lstStyle/>
          <a:p>
            <a:fld id="{57E6353A-A47D-4615-B62D-3A106219574B}" type="slidenum">
              <a:rPr lang="en-GB" smtClean="0"/>
              <a:t>16</a:t>
            </a:fld>
            <a:endParaRPr lang="en-GB"/>
          </a:p>
        </p:txBody>
      </p:sp>
    </p:spTree>
    <p:extLst>
      <p:ext uri="{BB962C8B-B14F-4D97-AF65-F5344CB8AC3E}">
        <p14:creationId xmlns:p14="http://schemas.microsoft.com/office/powerpoint/2010/main" val="2214047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Expert knowledge! That’s a challenge!</a:t>
            </a:r>
            <a:r>
              <a:rPr lang="en-GB" baseline="0" dirty="0"/>
              <a:t> </a:t>
            </a:r>
            <a:r>
              <a:rPr lang="en-GB" dirty="0"/>
              <a:t>Where do teachers gain this? LTLRE!!! NATRE, </a:t>
            </a:r>
            <a:r>
              <a:rPr lang="en-GB" dirty="0" err="1"/>
              <a:t>REonline</a:t>
            </a:r>
            <a:r>
              <a:rPr lang="en-GB" dirty="0"/>
              <a:t> </a:t>
            </a:r>
            <a:r>
              <a:rPr lang="en-GB" dirty="0" err="1"/>
              <a:t>Culham</a:t>
            </a:r>
            <a:r>
              <a:rPr lang="en-GB" dirty="0"/>
              <a:t> St Gabriel’s  https://www.teachre.co.uk</a:t>
            </a: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19</a:t>
            </a:fld>
            <a:endParaRPr lang="en-GB"/>
          </a:p>
        </p:txBody>
      </p:sp>
    </p:spTree>
    <p:extLst>
      <p:ext uri="{BB962C8B-B14F-4D97-AF65-F5344CB8AC3E}">
        <p14:creationId xmlns:p14="http://schemas.microsoft.com/office/powerpoint/2010/main" val="1314042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Money!</a:t>
            </a:r>
          </a:p>
        </p:txBody>
      </p:sp>
      <p:sp>
        <p:nvSpPr>
          <p:cNvPr id="4" name="Slide Number Placeholder 3"/>
          <p:cNvSpPr>
            <a:spLocks noGrp="1"/>
          </p:cNvSpPr>
          <p:nvPr>
            <p:ph type="sldNum" sz="quarter" idx="10"/>
          </p:nvPr>
        </p:nvSpPr>
        <p:spPr/>
        <p:txBody>
          <a:bodyPr/>
          <a:lstStyle/>
          <a:p>
            <a:fld id="{57E6353A-A47D-4615-B62D-3A106219574B}" type="slidenum">
              <a:rPr lang="en-GB" smtClean="0"/>
              <a:t>21</a:t>
            </a:fld>
            <a:endParaRPr lang="en-GB"/>
          </a:p>
        </p:txBody>
      </p:sp>
    </p:spTree>
    <p:extLst>
      <p:ext uri="{BB962C8B-B14F-4D97-AF65-F5344CB8AC3E}">
        <p14:creationId xmlns:p14="http://schemas.microsoft.com/office/powerpoint/2010/main" val="163839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25</a:t>
            </a:fld>
            <a:endParaRPr lang="en-GB"/>
          </a:p>
        </p:txBody>
      </p:sp>
    </p:spTree>
    <p:extLst>
      <p:ext uri="{BB962C8B-B14F-4D97-AF65-F5344CB8AC3E}">
        <p14:creationId xmlns:p14="http://schemas.microsoft.com/office/powerpoint/2010/main" val="172730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led to believe that this to be a ‘small number’ ; </a:t>
            </a:r>
          </a:p>
          <a:p>
            <a:r>
              <a:rPr lang="en-GB" dirty="0"/>
              <a:t>Watch</a:t>
            </a:r>
            <a:r>
              <a:rPr lang="en-GB" baseline="0" dirty="0"/>
              <a:t> the wording here! It says ‘including a fs that is being taught in school that day’ that doesn’t mean to say they won’t deep dive into fs not being taught that day! </a:t>
            </a:r>
          </a:p>
          <a:p>
            <a:r>
              <a:rPr lang="en-GB" baseline="0" dirty="0"/>
              <a:t>We are led to believe that in the pilot, up to 4 subjects had the ‘deep dive’ of which 2 were fs. Also that the inspectors chose the subjects but also gave the school a choice in one or two! anecdotal. </a:t>
            </a:r>
          </a:p>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29</a:t>
            </a:fld>
            <a:endParaRPr lang="en-GB"/>
          </a:p>
        </p:txBody>
      </p:sp>
    </p:spTree>
    <p:extLst>
      <p:ext uri="{BB962C8B-B14F-4D97-AF65-F5344CB8AC3E}">
        <p14:creationId xmlns:p14="http://schemas.microsoft.com/office/powerpoint/2010/main" val="599246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Interpretation of paragraph 20 ‘Inspecting the Curriculum’ May 2019</a:t>
            </a:r>
          </a:p>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1604389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Schoolsweek</a:t>
            </a:r>
            <a:r>
              <a:rPr lang="en-GB" dirty="0"/>
              <a:t> – we are led to believe! Until we get some reports and feedback we won’t know for sure. </a:t>
            </a:r>
          </a:p>
        </p:txBody>
      </p:sp>
      <p:sp>
        <p:nvSpPr>
          <p:cNvPr id="4" name="Slide Number Placeholder 3"/>
          <p:cNvSpPr>
            <a:spLocks noGrp="1"/>
          </p:cNvSpPr>
          <p:nvPr>
            <p:ph type="sldNum" sz="quarter" idx="10"/>
          </p:nvPr>
        </p:nvSpPr>
        <p:spPr/>
        <p:txBody>
          <a:bodyPr/>
          <a:lstStyle/>
          <a:p>
            <a:fld id="{57E6353A-A47D-4615-B62D-3A106219574B}" type="slidenum">
              <a:rPr lang="en-GB" smtClean="0"/>
              <a:t>31</a:t>
            </a:fld>
            <a:endParaRPr lang="en-GB"/>
          </a:p>
        </p:txBody>
      </p:sp>
    </p:spTree>
    <p:extLst>
      <p:ext uri="{BB962C8B-B14F-4D97-AF65-F5344CB8AC3E}">
        <p14:creationId xmlns:p14="http://schemas.microsoft.com/office/powerpoint/2010/main" val="738399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Handout – just on the EIF , not on ‘Inspecting the curriculum’</a:t>
            </a:r>
            <a:r>
              <a:rPr lang="en-GB" baseline="0" dirty="0"/>
              <a:t> publication</a:t>
            </a:r>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34</a:t>
            </a:fld>
            <a:endParaRPr lang="en-GB"/>
          </a:p>
        </p:txBody>
      </p:sp>
    </p:spTree>
    <p:extLst>
      <p:ext uri="{BB962C8B-B14F-4D97-AF65-F5344CB8AC3E}">
        <p14:creationId xmlns:p14="http://schemas.microsoft.com/office/powerpoint/2010/main" val="3645793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E6353A-A47D-4615-B62D-3A106219574B}" type="slidenum">
              <a:rPr lang="en-GB" smtClean="0"/>
              <a:t>36</a:t>
            </a:fld>
            <a:endParaRPr lang="en-GB"/>
          </a:p>
        </p:txBody>
      </p:sp>
    </p:spTree>
    <p:extLst>
      <p:ext uri="{BB962C8B-B14F-4D97-AF65-F5344CB8AC3E}">
        <p14:creationId xmlns:p14="http://schemas.microsoft.com/office/powerpoint/2010/main" val="3836827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61BEF0D-F0BB-DE4B-95CE-6DB70DBA9567}" type="datetimeFigureOut">
              <a:rPr lang="en-US" smtClean="0"/>
              <a:pPr/>
              <a:t>6/28/19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2647F38-B617-4D2F-AE0A-013F0C4D2C57}" type="datetimeFigureOut">
              <a:rPr lang="en-US" smtClean="0"/>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BFA754-D5C3-4E66-96A6-867B257F58DC}" type="datetimeFigureOut">
              <a:rPr lang="en-US" smtClean="0"/>
              <a:t>6/28/19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B61BEF0D-F0BB-DE4B-95CE-6DB70DBA9567}" type="datetimeFigureOut">
              <a:rPr lang="en-US" smtClean="0"/>
              <a:pPr/>
              <a:t>6/28/19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61BEF0D-F0BB-DE4B-95CE-6DB70DBA9567}" type="datetimeFigureOut">
              <a:rPr lang="en-US" smtClean="0"/>
              <a:pPr/>
              <a:t>6/28/19</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7F1E4F-1CFF-5643-939E-217C01CDF565}"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B61BEF0D-F0BB-DE4B-95CE-6DB70DBA9567}" type="datetimeFigureOut">
              <a:rPr lang="en-US" smtClean="0"/>
              <a:pPr/>
              <a:t>6/28/19</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reonline.org.uk/knowing/how-r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hyperlink" Target="mailto:kfreeman@bickleighdown.devon.sch.uk"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mailto:localgroups@natre.org.uk" TargetMode="External"/><Relationship Id="rId4" Type="http://schemas.openxmlformats.org/officeDocument/2006/relationships/hyperlink" Target="mailto:Juliet.lyal@btopenworl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6029" y="480646"/>
            <a:ext cx="6815669" cy="2145323"/>
          </a:xfrm>
        </p:spPr>
        <p:txBody>
          <a:bodyPr>
            <a:normAutofit fontScale="90000"/>
          </a:bodyPr>
          <a:lstStyle/>
          <a:p>
            <a:br>
              <a:rPr lang="en-GB" b="1" dirty="0"/>
            </a:br>
            <a:br>
              <a:rPr lang="en-GB" b="1" dirty="0"/>
            </a:br>
            <a:r>
              <a:rPr lang="en-GB" sz="4000" b="1" dirty="0">
                <a:solidFill>
                  <a:srgbClr val="0070C0"/>
                </a:solidFill>
              </a:rPr>
              <a:t>The new Ofsted Framework through a primary RE lens– don’t fence us in!</a:t>
            </a:r>
            <a:br>
              <a:rPr lang="en-GB" b="1" dirty="0"/>
            </a:br>
            <a:endParaRPr lang="en-GB" b="1" dirty="0"/>
          </a:p>
        </p:txBody>
      </p:sp>
      <p:sp>
        <p:nvSpPr>
          <p:cNvPr id="3" name="Subtitle 2"/>
          <p:cNvSpPr>
            <a:spLocks noGrp="1"/>
          </p:cNvSpPr>
          <p:nvPr>
            <p:ph type="subTitle" idx="1"/>
          </p:nvPr>
        </p:nvSpPr>
        <p:spPr>
          <a:xfrm>
            <a:off x="1488832" y="2532185"/>
            <a:ext cx="8874368" cy="2508738"/>
          </a:xfrm>
        </p:spPr>
        <p:txBody>
          <a:bodyPr>
            <a:normAutofit fontScale="92500" lnSpcReduction="10000"/>
          </a:bodyPr>
          <a:lstStyle/>
          <a:p>
            <a:r>
              <a:rPr lang="en-GB" b="1" dirty="0"/>
              <a:t>LTLRE West of England Conference</a:t>
            </a:r>
          </a:p>
          <a:p>
            <a:r>
              <a:rPr lang="en-GB" b="1" dirty="0"/>
              <a:t>28</a:t>
            </a:r>
            <a:r>
              <a:rPr lang="en-GB" b="1" baseline="30000" dirty="0"/>
              <a:t>th</a:t>
            </a:r>
            <a:r>
              <a:rPr lang="en-GB" b="1" dirty="0"/>
              <a:t> June 2019</a:t>
            </a:r>
          </a:p>
          <a:p>
            <a:endParaRPr lang="en-GB" b="1" dirty="0"/>
          </a:p>
          <a:p>
            <a:r>
              <a:rPr lang="en-GB" b="1" dirty="0"/>
              <a:t>Delivered by Juliet Lyal</a:t>
            </a:r>
          </a:p>
          <a:p>
            <a:r>
              <a:rPr lang="en-GB" b="1" dirty="0"/>
              <a:t>NATRE Exec and Local Groups officer, </a:t>
            </a:r>
          </a:p>
          <a:p>
            <a:r>
              <a:rPr lang="en-GB" b="1" dirty="0" err="1"/>
              <a:t>CoRE</a:t>
            </a:r>
            <a:r>
              <a:rPr lang="en-GB" b="1" dirty="0"/>
              <a:t> Commissioner</a:t>
            </a:r>
          </a:p>
        </p:txBody>
      </p:sp>
    </p:spTree>
    <p:extLst>
      <p:ext uri="{BB962C8B-B14F-4D97-AF65-F5344CB8AC3E}">
        <p14:creationId xmlns:p14="http://schemas.microsoft.com/office/powerpoint/2010/main" val="2259579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806753" y="1854195"/>
            <a:ext cx="4578493" cy="3779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GB" dirty="0">
                <a:solidFill>
                  <a:srgbClr val="0070C0"/>
                </a:solidFill>
              </a:rPr>
              <a:t>Ofsted’s new education inspection framework was published on May 14</a:t>
            </a:r>
            <a:r>
              <a:rPr lang="en-GB" baseline="30000" dirty="0">
                <a:solidFill>
                  <a:srgbClr val="0070C0"/>
                </a:solidFill>
              </a:rPr>
              <a:t>th</a:t>
            </a:r>
            <a:r>
              <a:rPr lang="en-GB" dirty="0">
                <a:solidFill>
                  <a:srgbClr val="0070C0"/>
                </a:solidFill>
              </a:rPr>
              <a:t> 2019 along with the School inspection handbook</a:t>
            </a:r>
          </a:p>
        </p:txBody>
      </p:sp>
    </p:spTree>
    <p:extLst>
      <p:ext uri="{BB962C8B-B14F-4D97-AF65-F5344CB8AC3E}">
        <p14:creationId xmlns:p14="http://schemas.microsoft.com/office/powerpoint/2010/main" val="3245572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p:cNvPicPr>
          <p:nvPr/>
        </p:nvPicPr>
        <p:blipFill>
          <a:blip r:embed="rId3"/>
          <a:stretch>
            <a:fillRect/>
          </a:stretch>
        </p:blipFill>
        <p:spPr>
          <a:xfrm>
            <a:off x="3608549" y="963447"/>
            <a:ext cx="4011541" cy="3236201"/>
          </a:xfrm>
          <a:prstGeom prst="rect">
            <a:avLst/>
          </a:prstGeom>
        </p:spPr>
      </p:pic>
      <p:sp>
        <p:nvSpPr>
          <p:cNvPr id="7" name="TextBox 6"/>
          <p:cNvSpPr txBox="1"/>
          <p:nvPr/>
        </p:nvSpPr>
        <p:spPr>
          <a:xfrm>
            <a:off x="671447" y="4311113"/>
            <a:ext cx="10723384" cy="1754326"/>
          </a:xfrm>
          <a:prstGeom prst="rect">
            <a:avLst/>
          </a:prstGeom>
          <a:noFill/>
        </p:spPr>
        <p:txBody>
          <a:bodyPr wrap="square" rtlCol="0">
            <a:spAutoFit/>
          </a:bodyPr>
          <a:lstStyle/>
          <a:p>
            <a:endParaRPr lang="en-GB" dirty="0"/>
          </a:p>
          <a:p>
            <a:r>
              <a:rPr lang="en-GB" b="1" dirty="0"/>
              <a:t>                           ALL pupils</a:t>
            </a:r>
          </a:p>
          <a:p>
            <a:endParaRPr lang="en-GB" dirty="0"/>
          </a:p>
          <a:p>
            <a:r>
              <a:rPr lang="en-GB" dirty="0"/>
              <a:t>                                                     </a:t>
            </a:r>
            <a:r>
              <a:rPr lang="en-GB" b="1" dirty="0"/>
              <a:t>ALL key stages</a:t>
            </a:r>
          </a:p>
          <a:p>
            <a:endParaRPr lang="en-GB" dirty="0"/>
          </a:p>
          <a:p>
            <a:r>
              <a:rPr lang="en-GB" dirty="0"/>
              <a:t>                                                                                     </a:t>
            </a:r>
            <a:r>
              <a:rPr lang="en-GB" b="1" dirty="0"/>
              <a:t>ALL schools </a:t>
            </a:r>
          </a:p>
        </p:txBody>
      </p:sp>
      <p:sp>
        <p:nvSpPr>
          <p:cNvPr id="10" name="TextBox 9"/>
          <p:cNvSpPr txBox="1"/>
          <p:nvPr/>
        </p:nvSpPr>
        <p:spPr>
          <a:xfrm>
            <a:off x="671447" y="4199648"/>
            <a:ext cx="4540025" cy="307777"/>
          </a:xfrm>
          <a:prstGeom prst="rect">
            <a:avLst/>
          </a:prstGeom>
          <a:noFill/>
        </p:spPr>
        <p:txBody>
          <a:bodyPr wrap="none" rtlCol="0">
            <a:spAutoFit/>
          </a:bodyPr>
          <a:lstStyle/>
          <a:p>
            <a:r>
              <a:rPr lang="en-GB" sz="1400" dirty="0"/>
              <a:t>Paragraph 172, School inspection handbook (SIH) </a:t>
            </a:r>
          </a:p>
        </p:txBody>
      </p:sp>
      <p:sp>
        <p:nvSpPr>
          <p:cNvPr id="8" name="Content Placeholder 7"/>
          <p:cNvSpPr>
            <a:spLocks noGrp="1"/>
          </p:cNvSpPr>
          <p:nvPr>
            <p:ph idx="1"/>
          </p:nvPr>
        </p:nvSpPr>
        <p:spPr>
          <a:xfrm>
            <a:off x="609600" y="1481329"/>
            <a:ext cx="10972800" cy="4813963"/>
          </a:xfrm>
        </p:spPr>
        <p:txBody>
          <a:bodyPr/>
          <a:lstStyle/>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r>
              <a:rPr lang="en-GB" dirty="0"/>
              <a:t>        </a:t>
            </a:r>
          </a:p>
        </p:txBody>
      </p:sp>
    </p:spTree>
    <p:extLst>
      <p:ext uri="{BB962C8B-B14F-4D97-AF65-F5344CB8AC3E}">
        <p14:creationId xmlns:p14="http://schemas.microsoft.com/office/powerpoint/2010/main" val="307464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2369" y="1324708"/>
            <a:ext cx="11090031" cy="5146431"/>
          </a:xfrm>
        </p:spPr>
        <p:txBody>
          <a:bodyPr>
            <a:normAutofit fontScale="77500" lnSpcReduction="20000"/>
          </a:bodyPr>
          <a:lstStyle/>
          <a:p>
            <a:r>
              <a:rPr lang="en-US" sz="2600" dirty="0">
                <a:latin typeface="Calibri" panose="020F0502020204030204" pitchFamily="34" charset="0"/>
                <a:cs typeface="Calibri" panose="020F0502020204030204" pitchFamily="34" charset="0"/>
              </a:rPr>
              <a:t>Before making a final judgement on overall effectiveness, inspectors will always consider the spiritual, moral, social and cultural development of pupils at the school, ... </a:t>
            </a:r>
            <a:r>
              <a:rPr lang="en-US" sz="2600" i="1" dirty="0">
                <a:latin typeface="Calibri" panose="020F0502020204030204" pitchFamily="34" charset="0"/>
                <a:cs typeface="Calibri" panose="020F0502020204030204" pitchFamily="34" charset="0"/>
              </a:rPr>
              <a:t>paragraph 166, School Inspection Handbook (SIH)</a:t>
            </a:r>
          </a:p>
          <a:p>
            <a:r>
              <a:rPr lang="en-US" sz="2600" dirty="0">
                <a:latin typeface="Calibri" panose="020F0502020204030204" pitchFamily="34" charset="0"/>
                <a:cs typeface="Calibri" panose="020F0502020204030204" pitchFamily="34" charset="0"/>
              </a:rPr>
              <a:t>All pupils in maintained schools are expected to study the basic curriculum, which includes national curriculum, religious education and age-appropriate relationship and sex education. Academies are expected to offer all pupils a broad curriculum that should be similar in breadth and ambition </a:t>
            </a:r>
          </a:p>
          <a:p>
            <a:pPr marL="109728" indent="0">
              <a:buNone/>
            </a:pPr>
            <a:r>
              <a:rPr lang="en-US" sz="2600" i="1" dirty="0">
                <a:latin typeface="Calibri" panose="020F0502020204030204" pitchFamily="34" charset="0"/>
                <a:cs typeface="Calibri" panose="020F0502020204030204" pitchFamily="34" charset="0"/>
              </a:rPr>
              <a:t>    paragraph 172 (SIH)</a:t>
            </a:r>
          </a:p>
          <a:p>
            <a:r>
              <a:rPr lang="en-US" sz="2600" dirty="0">
                <a:latin typeface="Calibri" panose="020F0502020204030204" pitchFamily="34" charset="0"/>
                <a:cs typeface="Calibri" panose="020F0502020204030204" pitchFamily="34" charset="0"/>
              </a:rPr>
              <a:t>Academies must include English, mathematics, science and religious education in their curriculum.</a:t>
            </a:r>
          </a:p>
          <a:p>
            <a:pPr marL="109728" indent="0">
              <a:buNone/>
            </a:pPr>
            <a:r>
              <a:rPr lang="en-US" sz="2600" dirty="0">
                <a:latin typeface="Calibri" panose="020F0502020204030204" pitchFamily="34" charset="0"/>
                <a:cs typeface="Calibri" panose="020F0502020204030204" pitchFamily="34" charset="0"/>
              </a:rPr>
              <a:t>  </a:t>
            </a:r>
            <a:r>
              <a:rPr lang="en-US" sz="2600" i="1" dirty="0">
                <a:latin typeface="Calibri" panose="020F0502020204030204" pitchFamily="34" charset="0"/>
                <a:cs typeface="Calibri" panose="020F0502020204030204" pitchFamily="34" charset="0"/>
              </a:rPr>
              <a:t>   Footnote 68 (SIH)</a:t>
            </a:r>
            <a:endParaRPr lang="en-US" sz="2600" dirty="0">
              <a:latin typeface="Calibri" panose="020F0502020204030204" pitchFamily="34" charset="0"/>
              <a:cs typeface="Calibri" panose="020F0502020204030204" pitchFamily="34" charset="0"/>
            </a:endParaRPr>
          </a:p>
          <a:p>
            <a:r>
              <a:rPr lang="en-US" sz="2600" dirty="0">
                <a:latin typeface="Calibri" panose="020F0502020204030204" pitchFamily="34" charset="0"/>
                <a:cs typeface="Calibri" panose="020F0502020204030204" pitchFamily="34" charset="0"/>
              </a:rPr>
              <a:t>In evaluating the implementation of the curriculum, inspectors will primarily evaluate how the curriculum is taught at subject and classroom level. Research and inspection evidence suggest that the most important factors in how, and how effectively, the curriculum is taught and assessed are that: </a:t>
            </a:r>
            <a:r>
              <a:rPr lang="en-US" sz="2600" dirty="0">
                <a:solidFill>
                  <a:srgbClr val="0070C0"/>
                </a:solidFill>
                <a:latin typeface="Calibri" panose="020F0502020204030204" pitchFamily="34" charset="0"/>
                <a:cs typeface="Calibri" panose="020F0502020204030204" pitchFamily="34" charset="0"/>
              </a:rPr>
              <a:t>Teachers have expert knowledge of the subjects that they teach. If they do not, they are supported to address gaps in their knowledge so that pupils are not disadvantaged by ineffective teaching  </a:t>
            </a:r>
            <a:r>
              <a:rPr lang="en-US" sz="2600" i="1" dirty="0">
                <a:latin typeface="Calibri" panose="020F0502020204030204" pitchFamily="34" charset="0"/>
                <a:cs typeface="Calibri" panose="020F0502020204030204" pitchFamily="34" charset="0"/>
              </a:rPr>
              <a:t>paragraph 180, 181, (SIH)</a:t>
            </a:r>
          </a:p>
          <a:p>
            <a:r>
              <a:rPr lang="en-US" dirty="0"/>
              <a:t>NB Not just ‘knowledge’ but ‘expert knowledge’</a:t>
            </a:r>
          </a:p>
          <a:p>
            <a:endParaRPr lang="en-US" dirty="0"/>
          </a:p>
          <a:p>
            <a:endParaRPr lang="en-GB" dirty="0"/>
          </a:p>
        </p:txBody>
      </p:sp>
      <p:sp>
        <p:nvSpPr>
          <p:cNvPr id="2" name="Title 1"/>
          <p:cNvSpPr>
            <a:spLocks noGrp="1"/>
          </p:cNvSpPr>
          <p:nvPr>
            <p:ph type="title"/>
          </p:nvPr>
        </p:nvSpPr>
        <p:spPr>
          <a:xfrm>
            <a:off x="1072663" y="220133"/>
            <a:ext cx="9601196" cy="928730"/>
          </a:xfrm>
        </p:spPr>
        <p:txBody>
          <a:bodyPr>
            <a:noAutofit/>
          </a:bodyPr>
          <a:lstStyle/>
          <a:p>
            <a:r>
              <a:rPr lang="en-GB" sz="3600" b="1" dirty="0">
                <a:solidFill>
                  <a:srgbClr val="0070C0"/>
                </a:solidFill>
                <a:latin typeface="Calibri" panose="020F0502020204030204" pitchFamily="34" charset="0"/>
                <a:cs typeface="Calibri" panose="020F0502020204030204" pitchFamily="34" charset="0"/>
              </a:rPr>
              <a:t>What does the school </a:t>
            </a:r>
            <a:r>
              <a:rPr lang="en-GB" sz="3600" dirty="0">
                <a:solidFill>
                  <a:srgbClr val="0070C0"/>
                </a:solidFill>
                <a:latin typeface="Calibri" panose="020F0502020204030204" pitchFamily="34" charset="0"/>
                <a:cs typeface="Calibri" panose="020F0502020204030204" pitchFamily="34" charset="0"/>
              </a:rPr>
              <a:t>i</a:t>
            </a:r>
            <a:r>
              <a:rPr lang="en-GB" sz="3600" b="1" dirty="0">
                <a:solidFill>
                  <a:srgbClr val="0070C0"/>
                </a:solidFill>
                <a:latin typeface="Calibri" panose="020F0502020204030204" pitchFamily="34" charset="0"/>
                <a:cs typeface="Calibri" panose="020F0502020204030204" pitchFamily="34" charset="0"/>
              </a:rPr>
              <a:t>nspection </a:t>
            </a:r>
            <a:r>
              <a:rPr lang="en-GB" sz="3600" dirty="0">
                <a:solidFill>
                  <a:srgbClr val="0070C0"/>
                </a:solidFill>
                <a:latin typeface="Calibri" panose="020F0502020204030204" pitchFamily="34" charset="0"/>
                <a:cs typeface="Calibri" panose="020F0502020204030204" pitchFamily="34" charset="0"/>
              </a:rPr>
              <a:t>h</a:t>
            </a:r>
            <a:r>
              <a:rPr lang="en-GB" sz="3600" b="1" dirty="0">
                <a:solidFill>
                  <a:srgbClr val="0070C0"/>
                </a:solidFill>
                <a:latin typeface="Calibri" panose="020F0502020204030204" pitchFamily="34" charset="0"/>
                <a:cs typeface="Calibri" panose="020F0502020204030204" pitchFamily="34" charset="0"/>
              </a:rPr>
              <a:t>andbook say that’s particularly relevant to RE? </a:t>
            </a:r>
          </a:p>
        </p:txBody>
      </p:sp>
    </p:spTree>
    <p:extLst>
      <p:ext uri="{BB962C8B-B14F-4D97-AF65-F5344CB8AC3E}">
        <p14:creationId xmlns:p14="http://schemas.microsoft.com/office/powerpoint/2010/main" val="416533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2708" y="1282036"/>
            <a:ext cx="10972800" cy="5200825"/>
          </a:xfrm>
        </p:spPr>
        <p:txBody>
          <a:bodyPr>
            <a:noAutofit/>
          </a:bodyPr>
          <a:lstStyle/>
          <a:p>
            <a:pPr lvl="0">
              <a:buClr>
                <a:srgbClr val="2DA2BF"/>
              </a:buClr>
            </a:pPr>
            <a:r>
              <a:rPr lang="en-US" sz="2000" dirty="0">
                <a:solidFill>
                  <a:prstClr val="black"/>
                </a:solidFill>
                <a:latin typeface="Calibri" panose="020F0502020204030204" pitchFamily="34" charset="0"/>
                <a:cs typeface="Calibri" panose="020F0502020204030204" pitchFamily="34" charset="0"/>
              </a:rPr>
              <a:t>Provision for the spiritual development of pupils includes developing their: </a:t>
            </a:r>
          </a:p>
          <a:p>
            <a:pPr marL="109728" lvl="0" indent="0">
              <a:buClr>
                <a:srgbClr val="2DA2BF"/>
              </a:buClr>
              <a:buNone/>
            </a:pPr>
            <a:r>
              <a:rPr lang="en-US" sz="2000" dirty="0">
                <a:solidFill>
                  <a:prstClr val="black"/>
                </a:solidFill>
                <a:latin typeface="Calibri" panose="020F0502020204030204" pitchFamily="34" charset="0"/>
                <a:cs typeface="Calibri" panose="020F0502020204030204" pitchFamily="34" charset="0"/>
              </a:rPr>
              <a:t>- ability to be reflective about their own beliefs (religious or otherwise) and perspective on life </a:t>
            </a:r>
          </a:p>
          <a:p>
            <a:pPr lvl="0">
              <a:buClr>
                <a:srgbClr val="2DA2BF"/>
              </a:buClr>
              <a:buFontTx/>
              <a:buChar char="-"/>
            </a:pPr>
            <a:r>
              <a:rPr lang="en-US" sz="2000" dirty="0">
                <a:solidFill>
                  <a:prstClr val="black"/>
                </a:solidFill>
                <a:latin typeface="Calibri" panose="020F0502020204030204" pitchFamily="34" charset="0"/>
                <a:cs typeface="Calibri" panose="020F0502020204030204" pitchFamily="34" charset="0"/>
              </a:rPr>
              <a:t>knowledge of, and respect for, different people’s faiths, feelings and values </a:t>
            </a:r>
            <a:r>
              <a:rPr lang="en-US" sz="2000" i="1" dirty="0">
                <a:solidFill>
                  <a:prstClr val="black"/>
                </a:solidFill>
                <a:latin typeface="Calibri" panose="020F0502020204030204" pitchFamily="34" charset="0"/>
                <a:cs typeface="Calibri" panose="020F0502020204030204" pitchFamily="34" charset="0"/>
              </a:rPr>
              <a:t>paragraph 216 (SIH)</a:t>
            </a:r>
          </a:p>
          <a:p>
            <a:pPr marL="109728" lvl="0" indent="0">
              <a:buClr>
                <a:srgbClr val="2DA2BF"/>
              </a:buClr>
              <a:buNone/>
            </a:pPr>
            <a:endParaRPr lang="en-US" sz="2000" dirty="0">
              <a:solidFill>
                <a:prstClr val="black"/>
              </a:solidFill>
              <a:latin typeface="Calibri" panose="020F0502020204030204" pitchFamily="34" charset="0"/>
              <a:cs typeface="Calibri" panose="020F0502020204030204" pitchFamily="34" charset="0"/>
            </a:endParaRPr>
          </a:p>
          <a:p>
            <a:pPr lvl="0">
              <a:buClr>
                <a:srgbClr val="2DA2BF"/>
              </a:buClr>
            </a:pPr>
            <a:r>
              <a:rPr lang="en-US" sz="2000" dirty="0">
                <a:solidFill>
                  <a:prstClr val="black"/>
                </a:solidFill>
                <a:latin typeface="Calibri" panose="020F0502020204030204" pitchFamily="34" charset="0"/>
                <a:cs typeface="Calibri" panose="020F0502020204030204" pitchFamily="34" charset="0"/>
              </a:rPr>
              <a:t>Provision for the cultural development of pupils includes developing their: </a:t>
            </a:r>
          </a:p>
          <a:p>
            <a:pPr marL="109728" lvl="0" indent="0">
              <a:buClr>
                <a:srgbClr val="2DA2BF"/>
              </a:buClr>
              <a:buNone/>
            </a:pPr>
            <a:r>
              <a:rPr lang="en-US" sz="2000" dirty="0">
                <a:solidFill>
                  <a:prstClr val="black"/>
                </a:solidFill>
                <a:latin typeface="Calibri" panose="020F0502020204030204" pitchFamily="34" charset="0"/>
                <a:cs typeface="Calibri" panose="020F0502020204030204" pitchFamily="34" charset="0"/>
              </a:rPr>
              <a:t>- ability to </a:t>
            </a:r>
            <a:r>
              <a:rPr lang="en-US" sz="2000" dirty="0" err="1">
                <a:solidFill>
                  <a:prstClr val="black"/>
                </a:solidFill>
                <a:latin typeface="Calibri" panose="020F0502020204030204" pitchFamily="34" charset="0"/>
                <a:cs typeface="Calibri" panose="020F0502020204030204" pitchFamily="34" charset="0"/>
              </a:rPr>
              <a:t>recognise</a:t>
            </a:r>
            <a:r>
              <a:rPr lang="en-US" sz="2000" dirty="0">
                <a:solidFill>
                  <a:prstClr val="black"/>
                </a:solidFill>
                <a:latin typeface="Calibri" panose="020F0502020204030204" pitchFamily="34" charset="0"/>
                <a:cs typeface="Calibri" panose="020F0502020204030204" pitchFamily="34" charset="0"/>
              </a:rPr>
              <a:t>, and value, the things we share in common across cultural, religious, ethnic and socio-economic communities </a:t>
            </a:r>
          </a:p>
          <a:p>
            <a:pPr lvl="0">
              <a:buClr>
                <a:srgbClr val="2DA2BF"/>
              </a:buClr>
              <a:buFontTx/>
              <a:buChar char="-"/>
            </a:pPr>
            <a:r>
              <a:rPr lang="en-US" sz="2000" dirty="0">
                <a:solidFill>
                  <a:prstClr val="black"/>
                </a:solidFill>
                <a:latin typeface="Calibri" panose="020F0502020204030204" pitchFamily="34" charset="0"/>
                <a:cs typeface="Calibri" panose="020F0502020204030204" pitchFamily="34" charset="0"/>
              </a:rPr>
              <a:t>interest in exploring, improving understanding of and showing respect for different faiths and cultural diversity and the extent to which they understand, accept, respect and celebrate diversity. This is shown by their respect and attitudes towards different religious, ethnic and socio-economic groups in the local, national and global communities.                                                                                       </a:t>
            </a:r>
            <a:r>
              <a:rPr lang="en-US" sz="2000" i="1" dirty="0">
                <a:solidFill>
                  <a:prstClr val="black"/>
                </a:solidFill>
                <a:latin typeface="Calibri" panose="020F0502020204030204" pitchFamily="34" charset="0"/>
                <a:cs typeface="Calibri" panose="020F0502020204030204" pitchFamily="34" charset="0"/>
              </a:rPr>
              <a:t>Paragraph 219 (SIH)</a:t>
            </a:r>
          </a:p>
        </p:txBody>
      </p:sp>
      <p:sp>
        <p:nvSpPr>
          <p:cNvPr id="3" name="Title 2"/>
          <p:cNvSpPr>
            <a:spLocks noGrp="1"/>
          </p:cNvSpPr>
          <p:nvPr>
            <p:ph type="title"/>
          </p:nvPr>
        </p:nvSpPr>
        <p:spPr/>
        <p:txBody>
          <a:bodyPr>
            <a:normAutofit/>
          </a:bodyPr>
          <a:lstStyle/>
          <a:p>
            <a:r>
              <a:rPr lang="en-GB" sz="3600" dirty="0">
                <a:solidFill>
                  <a:srgbClr val="0070C0"/>
                </a:solidFill>
                <a:latin typeface="Calibri" panose="020F0502020204030204" pitchFamily="34" charset="0"/>
                <a:cs typeface="Calibri" panose="020F0502020204030204" pitchFamily="34" charset="0"/>
              </a:rPr>
              <a:t>What else? </a:t>
            </a:r>
            <a:endParaRPr lang="en-GB" sz="3600" dirty="0"/>
          </a:p>
        </p:txBody>
      </p:sp>
    </p:spTree>
    <p:extLst>
      <p:ext uri="{BB962C8B-B14F-4D97-AF65-F5344CB8AC3E}">
        <p14:creationId xmlns:p14="http://schemas.microsoft.com/office/powerpoint/2010/main" val="3510361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GB" b="1" dirty="0">
                <a:latin typeface="Calibri" panose="020F0502020204030204" pitchFamily="34" charset="0"/>
                <a:cs typeface="Calibri" panose="020F0502020204030204" pitchFamily="34" charset="0"/>
              </a:rPr>
              <a:t>Sources of evidence specific to personal development </a:t>
            </a:r>
            <a:r>
              <a:rPr lang="en-GB" dirty="0">
                <a:latin typeface="Calibri" panose="020F0502020204030204" pitchFamily="34" charset="0"/>
                <a:cs typeface="Calibri" panose="020F0502020204030204" pitchFamily="34" charset="0"/>
              </a:rPr>
              <a:t>Inspectors will use a range of evidence to evaluate personal development, including: </a:t>
            </a:r>
          </a:p>
          <a:p>
            <a:r>
              <a:rPr lang="en-GB" dirty="0">
                <a:latin typeface="Calibri" panose="020F0502020204030204" pitchFamily="34" charset="0"/>
                <a:cs typeface="Calibri" panose="020F0502020204030204" pitchFamily="34" charset="0"/>
              </a:rPr>
              <a:t>how curriculum subjects such as citizenship, RE, and other areas such as personal, social, health and economic education, and relationship and sex education, contribute to pupils’ personal development</a:t>
            </a:r>
          </a:p>
          <a:p>
            <a:pPr marL="109728" indent="0">
              <a:buNone/>
            </a:pPr>
            <a:r>
              <a:rPr lang="en-GB" dirty="0">
                <a:latin typeface="Calibri" panose="020F0502020204030204" pitchFamily="34" charset="0"/>
                <a:cs typeface="Calibri" panose="020F0502020204030204" pitchFamily="34" charset="0"/>
              </a:rPr>
              <a:t>  </a:t>
            </a:r>
            <a:r>
              <a:rPr lang="en-GB" i="1" dirty="0">
                <a:latin typeface="Calibri" panose="020F0502020204030204" pitchFamily="34" charset="0"/>
                <a:cs typeface="Calibri" panose="020F0502020204030204" pitchFamily="34" charset="0"/>
              </a:rPr>
              <a:t>paragraph 222 (SIH)</a:t>
            </a:r>
            <a:endParaRPr lang="en-GB"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r>
              <a:rPr lang="en-GB" dirty="0">
                <a:solidFill>
                  <a:srgbClr val="0070C0"/>
                </a:solidFill>
              </a:rPr>
              <a:t>Personal Development</a:t>
            </a:r>
          </a:p>
        </p:txBody>
      </p:sp>
    </p:spTree>
    <p:extLst>
      <p:ext uri="{BB962C8B-B14F-4D97-AF65-F5344CB8AC3E}">
        <p14:creationId xmlns:p14="http://schemas.microsoft.com/office/powerpoint/2010/main" val="302572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a:p>
            <a:endParaRPr lang="en-GB" dirty="0"/>
          </a:p>
          <a:p>
            <a:endParaRPr lang="en-GB" dirty="0"/>
          </a:p>
          <a:p>
            <a:pPr marL="109728" indent="0" algn="ctr">
              <a:buNone/>
            </a:pPr>
            <a:r>
              <a:rPr lang="en-GB" sz="4000" dirty="0"/>
              <a:t>Have a drink and a stretch</a:t>
            </a:r>
          </a:p>
        </p:txBody>
      </p:sp>
      <p:sp>
        <p:nvSpPr>
          <p:cNvPr id="3" name="Title 2"/>
          <p:cNvSpPr>
            <a:spLocks noGrp="1"/>
          </p:cNvSpPr>
          <p:nvPr>
            <p:ph type="title"/>
          </p:nvPr>
        </p:nvSpPr>
        <p:spPr/>
        <p:txBody>
          <a:bodyPr/>
          <a:lstStyle/>
          <a:p>
            <a:endParaRPr lang="en-GB"/>
          </a:p>
        </p:txBody>
      </p:sp>
      <p:pic>
        <p:nvPicPr>
          <p:cNvPr id="5122" name="Picture 2" descr="C:\Users\Juiet\AppData\Local\Microsoft\Windows\INetCache\IE\YRLFQ169\22_1_133718091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6203" y="3481753"/>
            <a:ext cx="1587583" cy="203102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uiet\AppData\Local\Microsoft\Windows\INetCache\IE\86XF28P9\people_danc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3772" y="3704285"/>
            <a:ext cx="1963075" cy="1585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16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GB" dirty="0"/>
              <a:t>Key judgements:</a:t>
            </a:r>
          </a:p>
          <a:p>
            <a:r>
              <a:rPr lang="en-GB" dirty="0"/>
              <a:t>quality of education</a:t>
            </a:r>
          </a:p>
          <a:p>
            <a:r>
              <a:rPr lang="en-GB" dirty="0"/>
              <a:t>behaviour and attitudes</a:t>
            </a:r>
          </a:p>
          <a:p>
            <a:r>
              <a:rPr lang="en-GB" dirty="0"/>
              <a:t>personal development</a:t>
            </a:r>
          </a:p>
          <a:p>
            <a:r>
              <a:rPr lang="en-GB" dirty="0"/>
              <a:t>leadership and management</a:t>
            </a:r>
          </a:p>
        </p:txBody>
      </p:sp>
      <p:sp>
        <p:nvSpPr>
          <p:cNvPr id="3" name="Title 2"/>
          <p:cNvSpPr>
            <a:spLocks noGrp="1"/>
          </p:cNvSpPr>
          <p:nvPr>
            <p:ph type="title"/>
          </p:nvPr>
        </p:nvSpPr>
        <p:spPr/>
        <p:txBody>
          <a:bodyPr/>
          <a:lstStyle/>
          <a:p>
            <a:r>
              <a:rPr lang="en-GB" dirty="0">
                <a:solidFill>
                  <a:srgbClr val="0070C0"/>
                </a:solidFill>
              </a:rPr>
              <a:t>The Education Inspection Framework</a:t>
            </a:r>
          </a:p>
        </p:txBody>
      </p:sp>
    </p:spTree>
    <p:extLst>
      <p:ext uri="{BB962C8B-B14F-4D97-AF65-F5344CB8AC3E}">
        <p14:creationId xmlns:p14="http://schemas.microsoft.com/office/powerpoint/2010/main" val="3408915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4430" y="1117913"/>
            <a:ext cx="10972800" cy="4525963"/>
          </a:xfrm>
        </p:spPr>
        <p:txBody>
          <a:bodyPr>
            <a:normAutofit fontScale="77500" lnSpcReduction="20000"/>
          </a:bodyPr>
          <a:lstStyle/>
          <a:p>
            <a:r>
              <a:rPr lang="en-GB" dirty="0"/>
              <a:t>At the heart of the EIF is the new ‘quality of education’ judgement, the purpose of which is to put a single conversation about education at the centre of inspection. </a:t>
            </a:r>
          </a:p>
          <a:p>
            <a:r>
              <a:rPr lang="en-GB" dirty="0"/>
              <a:t>This conversation draws together curriculum, teaching, assessment and standards. In doing this, we draw heavily on the working definition of the curriculum that Ofsted has used over the last couple of years. This definition uses the concepts of ‘intent’, ‘implementation’ and ‘impact’ to recognise that the curriculum passes through different states: it is conceived, taught and experienced. </a:t>
            </a:r>
          </a:p>
          <a:p>
            <a:r>
              <a:rPr lang="en-GB" dirty="0"/>
              <a:t>Leaders and teachers design, structure and sequence a curriculum, which is then implemented through classroom teaching. The end result of a good, well-taught curriculum is that pupils know more and are able to do more. The positive results of pupils’ learning can then be seen in the standards they achieve.</a:t>
            </a:r>
          </a:p>
          <a:p>
            <a:r>
              <a:rPr lang="en-GB" dirty="0"/>
              <a:t>The EIF starts from the understanding that all of these steps are connected.</a:t>
            </a:r>
          </a:p>
          <a:p>
            <a:r>
              <a:rPr lang="en-GB" sz="1800" i="1" dirty="0"/>
              <a:t>Paragraph 5 (Inspecting the curriculum, May 2019)  </a:t>
            </a:r>
            <a:endParaRPr lang="en-GB" sz="2300" i="1" dirty="0"/>
          </a:p>
        </p:txBody>
      </p:sp>
      <p:sp>
        <p:nvSpPr>
          <p:cNvPr id="3" name="Title 2"/>
          <p:cNvSpPr>
            <a:spLocks noGrp="1"/>
          </p:cNvSpPr>
          <p:nvPr>
            <p:ph type="title"/>
          </p:nvPr>
        </p:nvSpPr>
        <p:spPr>
          <a:xfrm>
            <a:off x="609600" y="274638"/>
            <a:ext cx="10972800" cy="932839"/>
          </a:xfrm>
        </p:spPr>
        <p:txBody>
          <a:bodyPr/>
          <a:lstStyle/>
          <a:p>
            <a:r>
              <a:rPr lang="en-GB" dirty="0">
                <a:solidFill>
                  <a:srgbClr val="0070C0"/>
                </a:solidFill>
              </a:rPr>
              <a:t>Quality of Education</a:t>
            </a:r>
          </a:p>
        </p:txBody>
      </p:sp>
    </p:spTree>
    <p:extLst>
      <p:ext uri="{BB962C8B-B14F-4D97-AF65-F5344CB8AC3E}">
        <p14:creationId xmlns:p14="http://schemas.microsoft.com/office/powerpoint/2010/main" val="87457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How you draw together the ‘</a:t>
            </a:r>
            <a:r>
              <a:rPr lang="en-GB" sz="2800" dirty="0">
                <a:solidFill>
                  <a:prstClr val="black"/>
                </a:solidFill>
                <a:latin typeface="Calibri" panose="020F0502020204030204" pitchFamily="34" charset="0"/>
                <a:cs typeface="Calibri" panose="020F0502020204030204" pitchFamily="34" charset="0"/>
              </a:rPr>
              <a:t>curriculum, teaching, assessment and standards’ of RE in your school? </a:t>
            </a:r>
          </a:p>
          <a:p>
            <a:r>
              <a:rPr lang="en-GB" sz="2800" dirty="0">
                <a:solidFill>
                  <a:prstClr val="black"/>
                </a:solidFill>
                <a:latin typeface="Calibri" panose="020F0502020204030204" pitchFamily="34" charset="0"/>
                <a:cs typeface="Calibri" panose="020F0502020204030204" pitchFamily="34" charset="0"/>
              </a:rPr>
              <a:t>How is your RE curriculum ‘conceived, taught and experienced’?  </a:t>
            </a:r>
          </a:p>
          <a:p>
            <a:r>
              <a:rPr lang="en-GB" sz="2800" dirty="0">
                <a:solidFill>
                  <a:prstClr val="black"/>
                </a:solidFill>
                <a:latin typeface="Calibri" panose="020F0502020204030204" pitchFamily="34" charset="0"/>
                <a:cs typeface="Calibri" panose="020F0502020204030204" pitchFamily="34" charset="0"/>
              </a:rPr>
              <a:t>How do you know that your pupils ‘know more and are able to do more’ in RE?</a:t>
            </a:r>
          </a:p>
          <a:p>
            <a:endParaRPr lang="en-GB" sz="2100" dirty="0">
              <a:solidFill>
                <a:prstClr val="black"/>
              </a:solidFill>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Table Talk</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8996" y="253145"/>
            <a:ext cx="2730500" cy="110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157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108" y="1283171"/>
            <a:ext cx="10468708" cy="4036458"/>
          </a:xfrm>
        </p:spPr>
        <p:txBody>
          <a:bodyPr>
            <a:normAutofit/>
          </a:bodyPr>
          <a:lstStyle/>
          <a:p>
            <a:pPr marL="109728" indent="0">
              <a:buNone/>
            </a:pPr>
            <a:endParaRPr lang="en-GB" dirty="0">
              <a:latin typeface="Calibri" panose="020F0502020204030204" pitchFamily="34" charset="0"/>
              <a:cs typeface="Calibri" panose="020F0502020204030204" pitchFamily="34" charset="0"/>
            </a:endParaRPr>
          </a:p>
          <a:p>
            <a:pPr marL="109728" indent="0">
              <a:buNone/>
            </a:pPr>
            <a:r>
              <a:rPr lang="en-GB" dirty="0">
                <a:latin typeface="Calibri" panose="020F0502020204030204" pitchFamily="34" charset="0"/>
                <a:cs typeface="Calibri" panose="020F0502020204030204" pitchFamily="34" charset="0"/>
              </a:rPr>
              <a:t>Intent </a:t>
            </a:r>
          </a:p>
          <a:p>
            <a:pPr marL="109728" indent="0">
              <a:buNone/>
            </a:pPr>
            <a:r>
              <a:rPr lang="en-GB" i="1" dirty="0">
                <a:latin typeface="Calibri" panose="020F0502020204030204" pitchFamily="34" charset="0"/>
                <a:cs typeface="Calibri" panose="020F0502020204030204" pitchFamily="34" charset="0"/>
              </a:rPr>
              <a:t>conceived</a:t>
            </a:r>
            <a:r>
              <a:rPr lang="en-GB" dirty="0">
                <a:latin typeface="Calibri" panose="020F0502020204030204" pitchFamily="34" charset="0"/>
                <a:cs typeface="Calibri" panose="020F0502020204030204" pitchFamily="34" charset="0"/>
              </a:rPr>
              <a:t>                            </a:t>
            </a:r>
          </a:p>
          <a:p>
            <a:pPr marL="109728" indent="0">
              <a:buNone/>
            </a:pPr>
            <a:r>
              <a:rPr lang="en-GB" dirty="0">
                <a:latin typeface="Calibri" panose="020F0502020204030204" pitchFamily="34" charset="0"/>
                <a:cs typeface="Calibri" panose="020F0502020204030204" pitchFamily="34" charset="0"/>
              </a:rPr>
              <a:t>  </a:t>
            </a:r>
          </a:p>
          <a:p>
            <a:pPr marL="109728" indent="0">
              <a:buNone/>
            </a:pPr>
            <a:r>
              <a:rPr lang="en-GB" dirty="0">
                <a:latin typeface="Calibri" panose="020F0502020204030204" pitchFamily="34" charset="0"/>
                <a:cs typeface="Calibri" panose="020F0502020204030204" pitchFamily="34" charset="0"/>
              </a:rPr>
              <a:t>                           Implementation </a:t>
            </a:r>
          </a:p>
          <a:p>
            <a:pPr marL="109728" indent="0">
              <a:buNone/>
            </a:pPr>
            <a:r>
              <a:rPr lang="en-GB" dirty="0">
                <a:latin typeface="Calibri" panose="020F0502020204030204" pitchFamily="34" charset="0"/>
                <a:cs typeface="Calibri" panose="020F0502020204030204" pitchFamily="34" charset="0"/>
              </a:rPr>
              <a:t>                            </a:t>
            </a:r>
            <a:r>
              <a:rPr lang="en-GB" i="1" dirty="0">
                <a:latin typeface="Calibri" panose="020F0502020204030204" pitchFamily="34" charset="0"/>
                <a:cs typeface="Calibri" panose="020F0502020204030204" pitchFamily="34" charset="0"/>
              </a:rPr>
              <a:t>taught</a:t>
            </a:r>
            <a:endParaRPr lang="en-GB" dirty="0">
              <a:latin typeface="Calibri" panose="020F0502020204030204" pitchFamily="34" charset="0"/>
              <a:cs typeface="Calibri" panose="020F0502020204030204" pitchFamily="34" charset="0"/>
            </a:endParaRPr>
          </a:p>
          <a:p>
            <a:pPr marL="109728" indent="0">
              <a:buNone/>
            </a:pPr>
            <a:r>
              <a:rPr lang="en-GB" dirty="0">
                <a:latin typeface="Calibri" panose="020F0502020204030204" pitchFamily="34" charset="0"/>
                <a:cs typeface="Calibri" panose="020F0502020204030204" pitchFamily="34" charset="0"/>
              </a:rPr>
              <a:t>                                                                                        Impact</a:t>
            </a:r>
          </a:p>
          <a:p>
            <a:pPr marL="109728" indent="0">
              <a:buNone/>
            </a:pPr>
            <a:r>
              <a:rPr lang="en-GB" dirty="0">
                <a:latin typeface="Calibri" panose="020F0502020204030204" pitchFamily="34" charset="0"/>
                <a:cs typeface="Calibri" panose="020F0502020204030204" pitchFamily="34" charset="0"/>
              </a:rPr>
              <a:t>                                                                                        </a:t>
            </a:r>
            <a:r>
              <a:rPr lang="en-GB" i="1" dirty="0">
                <a:latin typeface="Calibri" panose="020F0502020204030204" pitchFamily="34" charset="0"/>
                <a:cs typeface="Calibri" panose="020F0502020204030204" pitchFamily="34" charset="0"/>
              </a:rPr>
              <a:t>experienced</a:t>
            </a:r>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normAutofit/>
          </a:bodyPr>
          <a:lstStyle/>
          <a:p>
            <a:pPr algn="ctr"/>
            <a:r>
              <a:rPr lang="en-GB" sz="3600" dirty="0">
                <a:solidFill>
                  <a:srgbClr val="0070C0"/>
                </a:solidFill>
                <a:latin typeface="Calibri" panose="020F0502020204030204" pitchFamily="34" charset="0"/>
                <a:cs typeface="Calibri" panose="020F0502020204030204" pitchFamily="34" charset="0"/>
              </a:rPr>
              <a:t>The 3 I’s</a:t>
            </a:r>
          </a:p>
        </p:txBody>
      </p:sp>
      <p:pic>
        <p:nvPicPr>
          <p:cNvPr id="4" name="Picture 3"/>
          <p:cNvPicPr>
            <a:picLocks noChangeAspect="1"/>
          </p:cNvPicPr>
          <p:nvPr/>
        </p:nvPicPr>
        <p:blipFill>
          <a:blip r:embed="rId3"/>
          <a:stretch>
            <a:fillRect/>
          </a:stretch>
        </p:blipFill>
        <p:spPr>
          <a:xfrm>
            <a:off x="10070123" y="181202"/>
            <a:ext cx="2046486" cy="1375327"/>
          </a:xfrm>
          <a:prstGeom prst="rect">
            <a:avLst/>
          </a:prstGeom>
        </p:spPr>
      </p:pic>
      <p:pic>
        <p:nvPicPr>
          <p:cNvPr id="2050" name="Picture 2" descr="C:\Users\Juiet\AppData\Local\Microsoft\Windows\INetCache\IE\LUM2CUT1\the_watching_eye_by_rezokaishauri[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799" y="3051951"/>
            <a:ext cx="1664677" cy="110284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uiet\AppData\Local\Microsoft\Windows\INetCache\IE\RY56898N\anime_eye_by_pen_tool_practice_by_philomathicdusk-d70z32w[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0849" y="1472266"/>
            <a:ext cx="1286608" cy="12866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uiet\AppData\Local\Microsoft\Windows\INetCache\IE\LUM2CUT1\flutershy_right_eye_by_mezertas-d58ahi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4750" y="3603375"/>
            <a:ext cx="1205817" cy="15420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66749" y="5234073"/>
            <a:ext cx="3446777" cy="369332"/>
          </a:xfrm>
          <a:prstGeom prst="rect">
            <a:avLst/>
          </a:prstGeom>
          <a:noFill/>
        </p:spPr>
        <p:txBody>
          <a:bodyPr wrap="none" rtlCol="0">
            <a:spAutoFit/>
          </a:bodyPr>
          <a:lstStyle/>
          <a:p>
            <a:pPr algn="ctr"/>
            <a:r>
              <a:rPr lang="en-GB" dirty="0"/>
              <a:t>What is Ofsted is </a:t>
            </a:r>
            <a:r>
              <a:rPr lang="en-GB" b="1" dirty="0"/>
              <a:t>looking</a:t>
            </a:r>
            <a:r>
              <a:rPr lang="en-GB" dirty="0"/>
              <a:t> at? </a:t>
            </a:r>
          </a:p>
        </p:txBody>
      </p:sp>
    </p:spTree>
    <p:extLst>
      <p:ext uri="{BB962C8B-B14F-4D97-AF65-F5344CB8AC3E}">
        <p14:creationId xmlns:p14="http://schemas.microsoft.com/office/powerpoint/2010/main" val="156357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2" y="1266092"/>
            <a:ext cx="9601196" cy="4994031"/>
          </a:xfrm>
        </p:spPr>
        <p:txBody>
          <a:bodyPr>
            <a:normAutofit fontScale="85000" lnSpcReduction="20000"/>
          </a:bodyPr>
          <a:lstStyle/>
          <a:p>
            <a:r>
              <a:rPr lang="en-US" dirty="0">
                <a:latin typeface="Calibri" panose="020F0502020204030204" pitchFamily="34" charset="0"/>
                <a:cs typeface="Calibri" panose="020F0502020204030204" pitchFamily="34" charset="0"/>
              </a:rPr>
              <a:t>The school’s curriculum is rooted in the solid consensus of the school’s leaders about the knowledge and skills that pupils need in order to take advantage of opportunities, responsibilities and experiences of later life. In this way, it can powerfully address social disadvantage.  </a:t>
            </a:r>
          </a:p>
          <a:p>
            <a:r>
              <a:rPr lang="en-US" dirty="0">
                <a:latin typeface="Calibri" panose="020F0502020204030204" pitchFamily="34" charset="0"/>
                <a:cs typeface="Calibri" panose="020F0502020204030204" pitchFamily="34" charset="0"/>
              </a:rPr>
              <a:t>It is clear what end points the curriculum is building towards and what pupils need to know and be able to do to reach those end points.  </a:t>
            </a:r>
          </a:p>
          <a:p>
            <a:r>
              <a:rPr lang="en-US" dirty="0">
                <a:latin typeface="Calibri" panose="020F0502020204030204" pitchFamily="34" charset="0"/>
                <a:cs typeface="Calibri" panose="020F0502020204030204" pitchFamily="34" charset="0"/>
              </a:rPr>
              <a:t>The school’s curriculum is planned and sequenced so that new knowledge and skills build on what has been taught before and towards its clearly defined end points.</a:t>
            </a:r>
          </a:p>
          <a:p>
            <a:r>
              <a:rPr lang="en-US" dirty="0">
                <a:latin typeface="Calibri" panose="020F0502020204030204" pitchFamily="34" charset="0"/>
                <a:cs typeface="Calibri" panose="020F0502020204030204" pitchFamily="34" charset="0"/>
              </a:rPr>
              <a:t>The curriculum reflects the school’s local context by addressing typical gaps in pupils’ knowledge and skills. </a:t>
            </a:r>
          </a:p>
          <a:p>
            <a:r>
              <a:rPr lang="en-US" dirty="0">
                <a:latin typeface="Calibri" panose="020F0502020204030204" pitchFamily="34" charset="0"/>
                <a:cs typeface="Calibri" panose="020F0502020204030204" pitchFamily="34" charset="0"/>
              </a:rPr>
              <a:t>The curriculum remains as broad as possible for as long as possible. </a:t>
            </a:r>
          </a:p>
          <a:p>
            <a:r>
              <a:rPr lang="en-US" dirty="0">
                <a:latin typeface="Calibri" panose="020F0502020204030204" pitchFamily="34" charset="0"/>
                <a:cs typeface="Calibri" panose="020F0502020204030204" pitchFamily="34" charset="0"/>
              </a:rPr>
              <a:t>There is high academic/vocational/technical ambition for all pupils, and the school does not offer disadvantaged pupils or pupils with SEND a reduced curriculum.                                                                           </a:t>
            </a:r>
            <a:r>
              <a:rPr lang="en-US" i="1" dirty="0">
                <a:latin typeface="Calibri" panose="020F0502020204030204" pitchFamily="34" charset="0"/>
                <a:cs typeface="Calibri" panose="020F0502020204030204" pitchFamily="34" charset="0"/>
              </a:rPr>
              <a:t>Paragraph 170 (SIH)</a:t>
            </a:r>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normAutofit fontScale="90000"/>
          </a:bodyPr>
          <a:lstStyle/>
          <a:p>
            <a:r>
              <a:rPr lang="en-GB"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Intent - </a:t>
            </a:r>
            <a:r>
              <a:rPr lang="en-GB" sz="3200" b="0" dirty="0">
                <a:solidFill>
                  <a:srgbClr val="0070C0"/>
                </a:solidFill>
                <a:effectLst/>
                <a:latin typeface="Calibri" panose="020F0502020204030204" pitchFamily="34" charset="0"/>
                <a:cs typeface="Calibri" panose="020F0502020204030204" pitchFamily="34" charset="0"/>
              </a:rPr>
              <a:t>curriculum leadership: school, subject, curriculum leaders</a:t>
            </a:r>
            <a:r>
              <a:rPr lang="en-GB" dirty="0">
                <a:solidFill>
                  <a:srgbClr val="0070C0"/>
                </a:solidFill>
                <a:effectLst/>
                <a:latin typeface="Calibri" panose="020F0502020204030204" pitchFamily="34" charset="0"/>
                <a:cs typeface="Calibri" panose="020F0502020204030204" pitchFamily="34" charset="0"/>
              </a:rPr>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1499" y="183172"/>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925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153" y="1336431"/>
            <a:ext cx="10972800" cy="4201939"/>
          </a:xfrm>
        </p:spPr>
        <p:txBody>
          <a:bodyPr>
            <a:normAutofit fontScale="92500"/>
          </a:bodyPr>
          <a:lstStyle/>
          <a:p>
            <a:pPr marL="109728" indent="0">
              <a:buNone/>
            </a:pPr>
            <a:r>
              <a:rPr lang="en-US" dirty="0">
                <a:latin typeface="Calibri" panose="020F0502020204030204" pitchFamily="34" charset="0"/>
                <a:cs typeface="Calibri" panose="020F0502020204030204" pitchFamily="34" charset="0"/>
              </a:rPr>
              <a:t>Flexibility within this structure: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All pupils in maintained schools are expected to study the basic curriculum, which includes national curriculum, religious education and age-appropriate relationship and sex education. Academies are expected to offer all pupils a broad curriculum that should be similar in breadth and ambition. </a:t>
            </a:r>
          </a:p>
          <a:p>
            <a:pPr marL="109728" indent="0">
              <a:buNone/>
            </a:pP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paragraph 172 (SIH)</a:t>
            </a:r>
          </a:p>
          <a:p>
            <a:pPr marL="109728" indent="0">
              <a:buNone/>
            </a:pPr>
            <a:r>
              <a:rPr lang="en-US" dirty="0">
                <a:latin typeface="Calibri" panose="020F0502020204030204" pitchFamily="34" charset="0"/>
                <a:cs typeface="Calibri" panose="020F0502020204030204" pitchFamily="34" charset="0"/>
              </a:rPr>
              <a:t>Academies must include English, mathematics, science and religious education in their curriculum </a:t>
            </a:r>
          </a:p>
          <a:p>
            <a:pPr marL="109728" indent="0">
              <a:buNone/>
            </a:pPr>
            <a:r>
              <a:rPr lang="en-US" i="1" dirty="0">
                <a:latin typeface="Calibri" panose="020F0502020204030204" pitchFamily="34" charset="0"/>
                <a:cs typeface="Calibri" panose="020F0502020204030204" pitchFamily="34" charset="0"/>
              </a:rPr>
              <a:t>Footnote 68, para 172 (SIH)</a:t>
            </a:r>
          </a:p>
          <a:p>
            <a:pPr marL="109728" indent="0">
              <a:buNone/>
            </a:pPr>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Curriculum Flexibility</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6078" y="364271"/>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55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077" y="1582615"/>
            <a:ext cx="10972800" cy="4155046"/>
          </a:xfrm>
        </p:spPr>
        <p:txBody>
          <a:bodyPr>
            <a:normAutofit/>
          </a:bodyPr>
          <a:lstStyle/>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Schools that are following a locally agreed syllabus, Understanding Christianity units or VA plans must be clear about what they are teaching and why they are teaching it.  Their curriculum intent should link clearly to the locally agreed syllabus.</a:t>
            </a:r>
          </a:p>
          <a:p>
            <a:endParaRPr lang="en-GB" dirty="0">
              <a:latin typeface="Calibri" panose="020F0502020204030204" pitchFamily="34" charset="0"/>
              <a:cs typeface="Calibri" panose="020F0502020204030204" pitchFamily="34" charset="0"/>
            </a:endParaRPr>
          </a:p>
          <a:p>
            <a:pPr lvl="0">
              <a:buClr>
                <a:srgbClr val="2DA2BF"/>
              </a:buClr>
            </a:pPr>
            <a:r>
              <a:rPr lang="en-GB" dirty="0">
                <a:solidFill>
                  <a:prstClr val="black"/>
                </a:solidFill>
                <a:latin typeface="Calibri" panose="020F0502020204030204" pitchFamily="34" charset="0"/>
                <a:cs typeface="Calibri" panose="020F0502020204030204" pitchFamily="34" charset="0"/>
              </a:rPr>
              <a:t>VA schools who set their own curriculum need to be clear about why they teach what they teach.  For example is the teaching of the other world religions reflective of the communities in the locality of the school?</a:t>
            </a:r>
          </a:p>
          <a:p>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a:xfrm>
            <a:off x="609600" y="274638"/>
            <a:ext cx="10972800" cy="862500"/>
          </a:xfrm>
        </p:spPr>
        <p:txBody>
          <a:bodyPr/>
          <a:lstStyle/>
          <a:p>
            <a:r>
              <a:rPr lang="en-GB" dirty="0">
                <a:solidFill>
                  <a:srgbClr val="0070C0"/>
                </a:solidFill>
                <a:latin typeface="Calibri" panose="020F0502020204030204" pitchFamily="34" charset="0"/>
                <a:cs typeface="Calibri" panose="020F0502020204030204" pitchFamily="34" charset="0"/>
              </a:rPr>
              <a:t>What does this mean for RE?</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2602" y="411163"/>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80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984" y="1786129"/>
            <a:ext cx="10972800" cy="4525963"/>
          </a:xfrm>
        </p:spPr>
        <p:txBody>
          <a:bodyPr>
            <a:normAutofit/>
          </a:bodyPr>
          <a:lstStyle/>
          <a:p>
            <a:r>
              <a:rPr lang="en-GB" dirty="0">
                <a:latin typeface="Calibri" panose="020F0502020204030204" pitchFamily="34" charset="0"/>
                <a:cs typeface="Calibri" panose="020F0502020204030204" pitchFamily="34" charset="0"/>
              </a:rPr>
              <a:t>Policies – your intent for your curriculum should be clear in your RE policy.</a:t>
            </a:r>
          </a:p>
          <a:p>
            <a:r>
              <a:rPr lang="en-GB" dirty="0">
                <a:latin typeface="Calibri" panose="020F0502020204030204" pitchFamily="34" charset="0"/>
                <a:cs typeface="Calibri" panose="020F0502020204030204" pitchFamily="34" charset="0"/>
              </a:rPr>
              <a:t>You do not need to write a 13 page document detailing each step of your RE curriculum.</a:t>
            </a:r>
          </a:p>
          <a:p>
            <a:r>
              <a:rPr lang="en-GB" dirty="0">
                <a:latin typeface="Calibri" panose="020F0502020204030204" pitchFamily="34" charset="0"/>
                <a:cs typeface="Calibri" panose="020F0502020204030204" pitchFamily="34" charset="0"/>
              </a:rPr>
              <a:t>Your whole staff should be able to talk about your curriculum and why you teach what you teach.</a:t>
            </a:r>
          </a:p>
          <a:p>
            <a:r>
              <a:rPr lang="en-GB" dirty="0">
                <a:latin typeface="Calibri" panose="020F0502020204030204" pitchFamily="34" charset="0"/>
                <a:cs typeface="Calibri" panose="020F0502020204030204" pitchFamily="34" charset="0"/>
              </a:rPr>
              <a:t>Within each of your units use cover sheets to show the intent for learning.</a:t>
            </a:r>
          </a:p>
          <a:p>
            <a:r>
              <a:rPr lang="en-GB" dirty="0">
                <a:latin typeface="Calibri" panose="020F0502020204030204" pitchFamily="34" charset="0"/>
                <a:cs typeface="Calibri" panose="020F0502020204030204" pitchFamily="34" charset="0"/>
              </a:rPr>
              <a:t>Are you able to talk knowledgeably about the end points in your RE curriculum and where you are trying to get your pupils to?</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How do I evidence this?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9894" y="411163"/>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57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stretch>
            <a:fillRect/>
          </a:stretch>
        </p:blipFill>
        <p:spPr>
          <a:xfrm>
            <a:off x="9391044" y="2437985"/>
            <a:ext cx="1227538" cy="4525962"/>
          </a:xfrm>
          <a:prstGeom prst="rect">
            <a:avLst/>
          </a:prstGeom>
        </p:spPr>
      </p:pic>
      <p:sp>
        <p:nvSpPr>
          <p:cNvPr id="2" name="Title 1"/>
          <p:cNvSpPr>
            <a:spLocks noGrp="1"/>
          </p:cNvSpPr>
          <p:nvPr>
            <p:ph type="title"/>
          </p:nvPr>
        </p:nvSpPr>
        <p:spPr/>
        <p:txBody>
          <a:bodyPr>
            <a:normAutofit/>
          </a:bodyPr>
          <a:lstStyle/>
          <a:p>
            <a:r>
              <a:rPr lang="en-GB" dirty="0">
                <a:latin typeface="Calibri" panose="020F0502020204030204" pitchFamily="34" charset="0"/>
                <a:cs typeface="Calibri" panose="020F0502020204030204" pitchFamily="34" charset="0"/>
              </a:rPr>
              <a:t>Curriculum Overviews</a:t>
            </a:r>
          </a:p>
        </p:txBody>
      </p:sp>
      <p:pic>
        <p:nvPicPr>
          <p:cNvPr id="4" name="Picture 3"/>
          <p:cNvPicPr>
            <a:picLocks noChangeAspect="1"/>
          </p:cNvPicPr>
          <p:nvPr/>
        </p:nvPicPr>
        <p:blipFill>
          <a:blip r:embed="rId4"/>
          <a:stretch>
            <a:fillRect/>
          </a:stretch>
        </p:blipFill>
        <p:spPr>
          <a:xfrm>
            <a:off x="485639" y="1330330"/>
            <a:ext cx="3400425" cy="4057650"/>
          </a:xfrm>
          <a:prstGeom prst="rect">
            <a:avLst/>
          </a:prstGeom>
        </p:spPr>
      </p:pic>
      <p:pic>
        <p:nvPicPr>
          <p:cNvPr id="5" name="Picture 4"/>
          <p:cNvPicPr>
            <a:picLocks noChangeAspect="1"/>
          </p:cNvPicPr>
          <p:nvPr/>
        </p:nvPicPr>
        <p:blipFill>
          <a:blip r:embed="rId5"/>
          <a:stretch>
            <a:fillRect/>
          </a:stretch>
        </p:blipFill>
        <p:spPr>
          <a:xfrm>
            <a:off x="4823910" y="1330330"/>
            <a:ext cx="3467100" cy="4343400"/>
          </a:xfrm>
          <a:prstGeom prst="rect">
            <a:avLst/>
          </a:prstGeom>
        </p:spPr>
      </p:pic>
      <p:pic>
        <p:nvPicPr>
          <p:cNvPr id="6" name="Picture 5"/>
          <p:cNvPicPr>
            <a:picLocks noChangeAspect="1"/>
          </p:cNvPicPr>
          <p:nvPr/>
        </p:nvPicPr>
        <p:blipFill>
          <a:blip r:embed="rId6"/>
          <a:stretch>
            <a:fillRect/>
          </a:stretch>
        </p:blipFill>
        <p:spPr>
          <a:xfrm>
            <a:off x="9334364" y="1113947"/>
            <a:ext cx="1284218" cy="1324038"/>
          </a:xfrm>
          <a:prstGeom prst="rect">
            <a:avLst/>
          </a:prstGeom>
        </p:spPr>
      </p:pic>
      <p:sp>
        <p:nvSpPr>
          <p:cNvPr id="3" name="TextBox 2"/>
          <p:cNvSpPr txBox="1"/>
          <p:nvPr/>
        </p:nvSpPr>
        <p:spPr>
          <a:xfrm>
            <a:off x="4259403" y="6251375"/>
            <a:ext cx="4347665" cy="307777"/>
          </a:xfrm>
          <a:prstGeom prst="rect">
            <a:avLst/>
          </a:prstGeom>
          <a:noFill/>
        </p:spPr>
        <p:txBody>
          <a:bodyPr wrap="none" rtlCol="0">
            <a:spAutoFit/>
          </a:bodyPr>
          <a:lstStyle/>
          <a:p>
            <a:r>
              <a:rPr lang="en-GB" sz="1400" dirty="0"/>
              <a:t>Curriculum overview provided by Katie Freeman</a:t>
            </a:r>
          </a:p>
        </p:txBody>
      </p:sp>
      <p:pic>
        <p:nvPicPr>
          <p:cNvPr id="921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63617" y="329102"/>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860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a:latin typeface="Calibri" panose="020F0502020204030204" pitchFamily="34" charset="0"/>
                <a:cs typeface="Calibri" panose="020F0502020204030204" pitchFamily="34" charset="0"/>
              </a:rPr>
              <a:t>What is your RE curriculum intent?</a:t>
            </a:r>
          </a:p>
          <a:p>
            <a:r>
              <a:rPr lang="en-GB" dirty="0">
                <a:latin typeface="Calibri" panose="020F0502020204030204" pitchFamily="34" charset="0"/>
                <a:cs typeface="Calibri" panose="020F0502020204030204" pitchFamily="34" charset="0"/>
              </a:rPr>
              <a:t>Does your RE policy reflect your curriculum intent? </a:t>
            </a:r>
          </a:p>
          <a:p>
            <a:r>
              <a:rPr lang="en-GB" dirty="0">
                <a:latin typeface="Calibri" panose="020F0502020204030204" pitchFamily="34" charset="0"/>
                <a:cs typeface="Calibri" panose="020F0502020204030204" pitchFamily="34" charset="0"/>
              </a:rPr>
              <a:t>Is the intent clear? </a:t>
            </a:r>
          </a:p>
          <a:p>
            <a:r>
              <a:rPr lang="en-GB" dirty="0">
                <a:latin typeface="Calibri" panose="020F0502020204030204" pitchFamily="34" charset="0"/>
                <a:cs typeface="Calibri" panose="020F0502020204030204" pitchFamily="34" charset="0"/>
              </a:rPr>
              <a:t>Have you explained what your curriculum is and who learns what and  when?</a:t>
            </a:r>
          </a:p>
          <a:p>
            <a:r>
              <a:rPr lang="en-GB" dirty="0">
                <a:latin typeface="Calibri" panose="020F0502020204030204" pitchFamily="34" charset="0"/>
                <a:cs typeface="Calibri" panose="020F0502020204030204" pitchFamily="34" charset="0"/>
              </a:rPr>
              <a:t>Have you noted what your end point will be?</a:t>
            </a:r>
          </a:p>
          <a:p>
            <a:r>
              <a:rPr lang="en-GB" dirty="0">
                <a:latin typeface="Calibri" panose="020F0502020204030204" pitchFamily="34" charset="0"/>
                <a:cs typeface="Calibri" panose="020F0502020204030204" pitchFamily="34" charset="0"/>
              </a:rPr>
              <a:t>Back at school….go through your policy, edit and make notes about what you will change and why.</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Are your staff able to talk about what the RE curriculum intent is?</a:t>
            </a:r>
          </a:p>
          <a:p>
            <a:pPr marL="0" indent="0">
              <a:buNone/>
            </a:pPr>
            <a:endParaRPr lang="en-GB" dirty="0"/>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Table Talk</a:t>
            </a:r>
          </a:p>
        </p:txBody>
      </p:sp>
      <p:pic>
        <p:nvPicPr>
          <p:cNvPr id="4" name="Picture 3"/>
          <p:cNvPicPr>
            <a:picLocks noChangeAspect="1"/>
          </p:cNvPicPr>
          <p:nvPr/>
        </p:nvPicPr>
        <p:blipFill>
          <a:blip r:embed="rId2"/>
          <a:stretch>
            <a:fillRect/>
          </a:stretch>
        </p:blipFill>
        <p:spPr>
          <a:xfrm>
            <a:off x="9129598" y="369156"/>
            <a:ext cx="2734155" cy="1113374"/>
          </a:xfrm>
          <a:prstGeom prst="rect">
            <a:avLst/>
          </a:prstGeom>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5678" y="282905"/>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86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29996"/>
            <a:ext cx="10972800" cy="4377296"/>
          </a:xfrm>
        </p:spPr>
        <p:txBody>
          <a:bodyPr/>
          <a:lstStyle/>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In evaluating the  implementation of the curriculum, Ofsted inspectors will primarily look at how, and how effectively your subject is taught in the classroom. </a:t>
            </a:r>
            <a:r>
              <a:rPr lang="en-GB" i="1" dirty="0">
                <a:latin typeface="Calibri" panose="020F0502020204030204" pitchFamily="34" charset="0"/>
                <a:cs typeface="Calibri" panose="020F0502020204030204" pitchFamily="34" charset="0"/>
              </a:rPr>
              <a:t>Paragraph 180 and 181 (SIH)</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As an RE lead, you need to know exactly what is going on in the RE classroom and that the planning that you are receiving matches what is being taught.</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Implementation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4698" y="526684"/>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089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Teachers have expert knowledge of the subjects that they teach. If they do not, they are supported to address gaps in their knowledge so that pupils are not disadvantaged by ineffective teaching. </a:t>
            </a:r>
          </a:p>
          <a:p>
            <a:r>
              <a:rPr lang="en-US" dirty="0">
                <a:latin typeface="Calibri" panose="020F0502020204030204" pitchFamily="34" charset="0"/>
                <a:cs typeface="Calibri" panose="020F0502020204030204" pitchFamily="34" charset="0"/>
              </a:rPr>
              <a:t>Teachers enable pupils to understand key concepts, presenting information clearly and encourage appropriate discussion. </a:t>
            </a:r>
          </a:p>
          <a:p>
            <a:r>
              <a:rPr lang="en-US" dirty="0">
                <a:latin typeface="Calibri" panose="020F0502020204030204" pitchFamily="34" charset="0"/>
                <a:cs typeface="Calibri" panose="020F0502020204030204" pitchFamily="34" charset="0"/>
              </a:rPr>
              <a:t>Teachers check pupils’ understanding effectively, and identify and correct misunderstandings. </a:t>
            </a:r>
          </a:p>
          <a:p>
            <a:r>
              <a:rPr lang="en-US" dirty="0">
                <a:latin typeface="Calibri" panose="020F0502020204030204" pitchFamily="34" charset="0"/>
                <a:cs typeface="Calibri" panose="020F0502020204030204" pitchFamily="34" charset="0"/>
              </a:rPr>
              <a:t>Teachers ensure that pupils embed key concepts in their long-term memory and apply them fluently. </a:t>
            </a:r>
            <a:r>
              <a:rPr lang="en-US" i="1" dirty="0">
                <a:latin typeface="Calibri" panose="020F0502020204030204" pitchFamily="34" charset="0"/>
                <a:cs typeface="Calibri" panose="020F0502020204030204" pitchFamily="34" charset="0"/>
              </a:rPr>
              <a:t>Paragraph 181 (SIH)</a:t>
            </a:r>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What will an inspector look for?</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0206" y="374285"/>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61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12057"/>
            <a:ext cx="10972800" cy="4525963"/>
          </a:xfrm>
        </p:spPr>
        <p:txBody>
          <a:bodyPr>
            <a:normAutofit/>
          </a:bodyPr>
          <a:lstStyle/>
          <a:p>
            <a:r>
              <a:rPr lang="en-US" dirty="0">
                <a:latin typeface="Calibri" panose="020F0502020204030204" pitchFamily="34" charset="0"/>
                <a:cs typeface="Calibri" panose="020F0502020204030204" pitchFamily="34" charset="0"/>
              </a:rPr>
              <a:t>The subject curriculum is designed and delivered in a way that allows pupils to transfer key knowledge to long-term memory. It is sequenced so that new knowledge and skills build on what has been taught before and pupils can work towards clearly defined end points. </a:t>
            </a:r>
          </a:p>
          <a:p>
            <a:r>
              <a:rPr lang="en-US" dirty="0">
                <a:latin typeface="Calibri" panose="020F0502020204030204" pitchFamily="34" charset="0"/>
                <a:cs typeface="Calibri" panose="020F0502020204030204" pitchFamily="34" charset="0"/>
              </a:rPr>
              <a:t>Teachers use assessment to check pupils’ understanding in order to inform teaching, and to help pupils embed and use knowledge fluently and develop their understanding, and not simply </a:t>
            </a:r>
            <a:r>
              <a:rPr lang="en-US" dirty="0" err="1">
                <a:latin typeface="Calibri" panose="020F0502020204030204" pitchFamily="34" charset="0"/>
                <a:cs typeface="Calibri" panose="020F0502020204030204" pitchFamily="34" charset="0"/>
              </a:rPr>
              <a:t>memorise</a:t>
            </a:r>
            <a:r>
              <a:rPr lang="en-US" dirty="0">
                <a:latin typeface="Calibri" panose="020F0502020204030204" pitchFamily="34" charset="0"/>
                <a:cs typeface="Calibri" panose="020F0502020204030204" pitchFamily="34" charset="0"/>
              </a:rPr>
              <a:t> disconnected facts.</a:t>
            </a:r>
          </a:p>
          <a:p>
            <a:pPr marL="109728" indent="0">
              <a:buNone/>
            </a:pP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paragraph 181 (SIH)</a:t>
            </a:r>
            <a:r>
              <a:rPr lang="en-US" dirty="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What else?</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1221" y="608745"/>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641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latin typeface="Calibri" panose="020F0502020204030204" pitchFamily="34" charset="0"/>
                <a:cs typeface="Calibri" panose="020F0502020204030204" pitchFamily="34" charset="0"/>
              </a:rPr>
              <a:t>High level of subject knowledge is important for all teachers who are teaching the subject.</a:t>
            </a:r>
          </a:p>
          <a:p>
            <a:r>
              <a:rPr lang="en-GB" dirty="0">
                <a:latin typeface="Calibri" panose="020F0502020204030204" pitchFamily="34" charset="0"/>
                <a:cs typeface="Calibri" panose="020F0502020204030204" pitchFamily="34" charset="0"/>
              </a:rPr>
              <a:t>If their subject knowledge is not of a high level then what are we doing about it?</a:t>
            </a:r>
          </a:p>
          <a:p>
            <a:r>
              <a:rPr lang="en-GB" dirty="0">
                <a:latin typeface="Calibri" panose="020F0502020204030204" pitchFamily="34" charset="0"/>
                <a:cs typeface="Calibri" panose="020F0502020204030204" pitchFamily="34" charset="0"/>
              </a:rPr>
              <a:t>Materials such as the Understanding Christianity resources help to support subject knowledge, but are we challenging the most able? How do we know?</a:t>
            </a:r>
          </a:p>
          <a:p>
            <a:pPr lvl="0">
              <a:buClr>
                <a:srgbClr val="2DA2BF"/>
              </a:buClr>
            </a:pPr>
            <a:r>
              <a:rPr lang="en-GB" dirty="0">
                <a:solidFill>
                  <a:prstClr val="black"/>
                </a:solidFill>
                <a:latin typeface="Calibri" panose="020F0502020204030204" pitchFamily="34" charset="0"/>
                <a:cs typeface="Calibri" panose="020F0502020204030204" pitchFamily="34" charset="0"/>
              </a:rPr>
              <a:t>Is the depth of challenge evident in our children’s books?</a:t>
            </a:r>
          </a:p>
          <a:p>
            <a:r>
              <a:rPr lang="en-GB" dirty="0">
                <a:latin typeface="Calibri" panose="020F0502020204030204" pitchFamily="34" charset="0"/>
                <a:cs typeface="Calibri" panose="020F0502020204030204" pitchFamily="34" charset="0"/>
              </a:rPr>
              <a:t>Does CPD and action planning reflect our support for staff subject knowledge development?</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What does this mean for RE in our schools?</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6390" y="573577"/>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75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923" y="1723781"/>
            <a:ext cx="10972800" cy="4525963"/>
          </a:xfrm>
        </p:spPr>
        <p:txBody>
          <a:bodyPr/>
          <a:lstStyle/>
          <a:p>
            <a:r>
              <a:rPr lang="en-GB" dirty="0">
                <a:latin typeface="Calibri" panose="020F0502020204030204" pitchFamily="34" charset="0"/>
                <a:cs typeface="Calibri" panose="020F0502020204030204" pitchFamily="34" charset="0"/>
              </a:rPr>
              <a:t>Assessment will also be a key feature of this part of the inspection.</a:t>
            </a:r>
          </a:p>
          <a:p>
            <a:r>
              <a:rPr lang="en-GB" dirty="0">
                <a:latin typeface="Calibri" panose="020F0502020204030204" pitchFamily="34" charset="0"/>
                <a:cs typeface="Calibri" panose="020F0502020204030204" pitchFamily="34" charset="0"/>
              </a:rPr>
              <a:t>Inspectors will want to see that assessment data is used to inform teaching and learning.</a:t>
            </a:r>
          </a:p>
          <a:p>
            <a:r>
              <a:rPr lang="en-GB" dirty="0">
                <a:latin typeface="Calibri" panose="020F0502020204030204" pitchFamily="34" charset="0"/>
                <a:cs typeface="Calibri" panose="020F0502020204030204" pitchFamily="34" charset="0"/>
              </a:rPr>
              <a:t>Inspectors will therefore evaluate how assessment is used in the school to support the teaching of the curriculum ….. </a:t>
            </a:r>
            <a:r>
              <a:rPr lang="en-GB" i="1" dirty="0">
                <a:latin typeface="Calibri" panose="020F0502020204030204" pitchFamily="34" charset="0"/>
                <a:cs typeface="Calibri" panose="020F0502020204030204" pitchFamily="34" charset="0"/>
              </a:rPr>
              <a:t>Paragraph 184 (SIH)</a:t>
            </a:r>
            <a:endParaRPr lang="en-GB" dirty="0">
              <a:latin typeface="Calibri" panose="020F0502020204030204" pitchFamily="34" charset="0"/>
              <a:cs typeface="Calibri" panose="020F0502020204030204" pitchFamily="34" charset="0"/>
            </a:endParaRPr>
          </a:p>
          <a:p>
            <a:pPr marL="0" indent="0">
              <a:buNone/>
            </a:pPr>
            <a:endParaRPr lang="en-GB" dirty="0"/>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Assessment</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0883" y="620469"/>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9752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2031" y="1762682"/>
            <a:ext cx="10972800" cy="4525963"/>
          </a:xfrm>
        </p:spPr>
        <p:txBody>
          <a:bodyPr/>
          <a:lstStyle/>
          <a:p>
            <a:pPr marL="109728" indent="0">
              <a:buNone/>
            </a:pPr>
            <a:r>
              <a:rPr lang="en-GB">
                <a:latin typeface="Calibri" panose="020F0502020204030204" pitchFamily="34" charset="0"/>
                <a:cs typeface="Calibri" panose="020F0502020204030204" pitchFamily="34" charset="0"/>
              </a:rPr>
              <a:t>In your </a:t>
            </a:r>
            <a:r>
              <a:rPr lang="en-GB" dirty="0">
                <a:latin typeface="Calibri" panose="020F0502020204030204" pitchFamily="34" charset="0"/>
                <a:cs typeface="Calibri" panose="020F0502020204030204" pitchFamily="34" charset="0"/>
              </a:rPr>
              <a:t>school, how do you: </a:t>
            </a:r>
          </a:p>
          <a:p>
            <a:r>
              <a:rPr lang="en-GB" dirty="0">
                <a:latin typeface="Calibri" panose="020F0502020204030204" pitchFamily="34" charset="0"/>
                <a:cs typeface="Calibri" panose="020F0502020204030204" pitchFamily="34" charset="0"/>
              </a:rPr>
              <a:t>ensure support for children working below the expected standard in RE?</a:t>
            </a:r>
          </a:p>
          <a:p>
            <a:r>
              <a:rPr lang="en-GB" dirty="0">
                <a:latin typeface="Calibri" panose="020F0502020204030204" pitchFamily="34" charset="0"/>
                <a:cs typeface="Calibri" panose="020F0502020204030204" pitchFamily="34" charset="0"/>
              </a:rPr>
              <a:t>support the children to meet the expected standard?</a:t>
            </a:r>
          </a:p>
          <a:p>
            <a:r>
              <a:rPr lang="en-GB" dirty="0">
                <a:latin typeface="Calibri" panose="020F0502020204030204" pitchFamily="34" charset="0"/>
                <a:cs typeface="Calibri" panose="020F0502020204030204" pitchFamily="34" charset="0"/>
              </a:rPr>
              <a:t>challenge pupils  who are working above the expected standard? </a:t>
            </a:r>
          </a:p>
          <a:p>
            <a:r>
              <a:rPr lang="en-GB" dirty="0">
                <a:latin typeface="Calibri" panose="020F0502020204030204" pitchFamily="34" charset="0"/>
                <a:cs typeface="Calibri" panose="020F0502020204030204" pitchFamily="34" charset="0"/>
              </a:rPr>
              <a:t>use data to support children’s next steps?</a:t>
            </a:r>
          </a:p>
          <a:p>
            <a:r>
              <a:rPr lang="en-GB" dirty="0">
                <a:latin typeface="Calibri" panose="020F0502020204030204" pitchFamily="34" charset="0"/>
                <a:cs typeface="Calibri" panose="020F0502020204030204" pitchFamily="34" charset="0"/>
              </a:rPr>
              <a:t>ensure that RE features in pupil progress meetings? </a:t>
            </a:r>
          </a:p>
          <a:p>
            <a:r>
              <a:rPr lang="en-GB" dirty="0">
                <a:latin typeface="Calibri" panose="020F0502020204030204" pitchFamily="34" charset="0"/>
                <a:cs typeface="Calibri" panose="020F0502020204030204" pitchFamily="34" charset="0"/>
              </a:rPr>
              <a:t>support the vulnerable and disadvantaged pupils, including those with SEND? </a:t>
            </a:r>
          </a:p>
        </p:txBody>
      </p:sp>
      <p:sp>
        <p:nvSpPr>
          <p:cNvPr id="2" name="Title 1"/>
          <p:cNvSpPr>
            <a:spLocks noGrp="1"/>
          </p:cNvSpPr>
          <p:nvPr>
            <p:ph type="title"/>
          </p:nvPr>
        </p:nvSpPr>
        <p:spPr/>
        <p:txBody>
          <a:bodyPr>
            <a:normAutofit fontScale="90000"/>
          </a:bodyPr>
          <a:lstStyle/>
          <a:p>
            <a:r>
              <a:rPr lang="en-GB" dirty="0">
                <a:solidFill>
                  <a:srgbClr val="0070C0"/>
                </a:solidFill>
                <a:latin typeface="Calibri" panose="020F0502020204030204" pitchFamily="34" charset="0"/>
                <a:cs typeface="Calibri" panose="020F0502020204030204" pitchFamily="34" charset="0"/>
              </a:rPr>
              <a:t>How do you monitor your pupils’  </a:t>
            </a:r>
            <a:br>
              <a:rPr lang="en-GB" dirty="0">
                <a:solidFill>
                  <a:srgbClr val="0070C0"/>
                </a:solidFill>
                <a:latin typeface="Calibri" panose="020F0502020204030204" pitchFamily="34" charset="0"/>
                <a:cs typeface="Calibri" panose="020F0502020204030204" pitchFamily="34" charset="0"/>
              </a:rPr>
            </a:br>
            <a:r>
              <a:rPr lang="en-GB" dirty="0">
                <a:solidFill>
                  <a:srgbClr val="0070C0"/>
                </a:solidFill>
                <a:latin typeface="Calibri" panose="020F0502020204030204" pitchFamily="34" charset="0"/>
                <a:cs typeface="Calibri" panose="020F0502020204030204" pitchFamily="34" charset="0"/>
              </a:rPr>
              <a:t>progress in RE?</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960" y="480341"/>
            <a:ext cx="1670050"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9164" y="421726"/>
            <a:ext cx="2326999" cy="949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018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431" y="1793631"/>
            <a:ext cx="10972800" cy="4330892"/>
          </a:xfrm>
        </p:spPr>
        <p:txBody>
          <a:bodyPr>
            <a:normAutofit/>
          </a:bodyPr>
          <a:lstStyle/>
          <a:p>
            <a:r>
              <a:rPr lang="en-US" dirty="0">
                <a:latin typeface="Calibri" panose="020F0502020204030204" pitchFamily="34" charset="0"/>
                <a:cs typeface="Calibri" panose="020F0502020204030204" pitchFamily="34" charset="0"/>
              </a:rPr>
              <a:t>discussions with curriculum and subject leaders and teachers about the </a:t>
            </a:r>
            <a:r>
              <a:rPr lang="en-US" dirty="0" err="1">
                <a:latin typeface="Calibri" panose="020F0502020204030204" pitchFamily="34" charset="0"/>
                <a:cs typeface="Calibri" panose="020F0502020204030204" pitchFamily="34" charset="0"/>
              </a:rPr>
              <a:t>programme</a:t>
            </a:r>
            <a:r>
              <a:rPr lang="en-US" dirty="0">
                <a:latin typeface="Calibri" panose="020F0502020204030204" pitchFamily="34" charset="0"/>
                <a:cs typeface="Calibri" panose="020F0502020204030204" pitchFamily="34" charset="0"/>
              </a:rPr>
              <a:t> of study that classes are following for particular subjects or topics, the intended end points towards which those pupils are working, and their view of how those pupils are progressing through the curriculum </a:t>
            </a:r>
          </a:p>
          <a:p>
            <a:r>
              <a:rPr lang="en-US" dirty="0">
                <a:latin typeface="Calibri" panose="020F0502020204030204" pitchFamily="34" charset="0"/>
                <a:cs typeface="Calibri" panose="020F0502020204030204" pitchFamily="34" charset="0"/>
              </a:rPr>
              <a:t>discussions with subject specialists and leaders about the content and pedagogical content knowledge of teachers, and what is done to support them</a:t>
            </a:r>
          </a:p>
          <a:p>
            <a:pPr marL="109728" indent="0">
              <a:buNone/>
            </a:pPr>
            <a:r>
              <a:rPr lang="en-US" dirty="0">
                <a:latin typeface="Calibri" panose="020F0502020204030204" pitchFamily="34" charset="0"/>
                <a:cs typeface="Calibri" panose="020F0502020204030204" pitchFamily="34" charset="0"/>
              </a:rPr>
              <a:t>   </a:t>
            </a:r>
            <a:r>
              <a:rPr lang="en-US" i="1" dirty="0">
                <a:latin typeface="Calibri" panose="020F0502020204030204" pitchFamily="34" charset="0"/>
                <a:cs typeface="Calibri" panose="020F0502020204030204" pitchFamily="34" charset="0"/>
              </a:rPr>
              <a:t>paragraph 187 (SIH)</a:t>
            </a:r>
            <a:endParaRPr lang="en-US"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a:xfrm>
            <a:off x="504093" y="246185"/>
            <a:ext cx="10972800" cy="1230069"/>
          </a:xfrm>
        </p:spPr>
        <p:txBody>
          <a:bodyPr>
            <a:normAutofit/>
          </a:bodyPr>
          <a:lstStyle/>
          <a:p>
            <a:r>
              <a:rPr lang="en-GB" sz="3200" dirty="0">
                <a:solidFill>
                  <a:srgbClr val="0070C0"/>
                </a:solidFill>
                <a:latin typeface="Calibri" panose="020F0502020204030204" pitchFamily="34" charset="0"/>
                <a:cs typeface="Calibri" panose="020F0502020204030204" pitchFamily="34" charset="0"/>
              </a:rPr>
              <a:t>What activities will provide inspectors with evidence about the school’s implementation of its intended curriculum? </a:t>
            </a: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1950" y="854930"/>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1626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4175" y="1516499"/>
            <a:ext cx="10972800" cy="4525963"/>
          </a:xfrm>
        </p:spPr>
        <p:txBody>
          <a:bodyPr/>
          <a:lstStyle/>
          <a:p>
            <a:pPr lvl="0">
              <a:buClr>
                <a:srgbClr val="2DA2BF"/>
              </a:buClr>
            </a:pPr>
            <a:endParaRPr lang="en-US" sz="2500" dirty="0">
              <a:solidFill>
                <a:prstClr val="black"/>
              </a:solidFill>
              <a:latin typeface="Calibri" panose="020F0502020204030204" pitchFamily="34" charset="0"/>
              <a:cs typeface="Calibri" panose="020F0502020204030204" pitchFamily="34" charset="0"/>
            </a:endParaRPr>
          </a:p>
          <a:p>
            <a:pPr lvl="0">
              <a:buClr>
                <a:srgbClr val="2DA2BF"/>
              </a:buClr>
            </a:pPr>
            <a:r>
              <a:rPr lang="en-US" sz="2500" dirty="0">
                <a:solidFill>
                  <a:prstClr val="black"/>
                </a:solidFill>
                <a:latin typeface="Calibri" panose="020F0502020204030204" pitchFamily="34" charset="0"/>
                <a:cs typeface="Calibri" panose="020F0502020204030204" pitchFamily="34" charset="0"/>
              </a:rPr>
              <a:t>discussions with classroom teachers about how often they are expected to record, upload and review data </a:t>
            </a:r>
          </a:p>
          <a:p>
            <a:pPr lvl="0">
              <a:buClr>
                <a:srgbClr val="2DA2BF"/>
              </a:buClr>
            </a:pPr>
            <a:r>
              <a:rPr lang="en-US" sz="2500" dirty="0">
                <a:solidFill>
                  <a:prstClr val="black"/>
                </a:solidFill>
                <a:latin typeface="Calibri" panose="020F0502020204030204" pitchFamily="34" charset="0"/>
                <a:cs typeface="Calibri" panose="020F0502020204030204" pitchFamily="34" charset="0"/>
              </a:rPr>
              <a:t>observations of and interviews with pupils or classes who are following this curriculum in lessons, including </a:t>
            </a:r>
            <a:r>
              <a:rPr lang="en-US" sz="2500" dirty="0" err="1">
                <a:solidFill>
                  <a:prstClr val="black"/>
                </a:solidFill>
                <a:latin typeface="Calibri" panose="020F0502020204030204" pitchFamily="34" charset="0"/>
                <a:cs typeface="Calibri" panose="020F0502020204030204" pitchFamily="34" charset="0"/>
              </a:rPr>
              <a:t>scrutinising</a:t>
            </a:r>
            <a:r>
              <a:rPr lang="en-US" sz="2500" dirty="0">
                <a:solidFill>
                  <a:prstClr val="black"/>
                </a:solidFill>
                <a:latin typeface="Calibri" panose="020F0502020204030204" pitchFamily="34" charset="0"/>
                <a:cs typeface="Calibri" panose="020F0502020204030204" pitchFamily="34" charset="0"/>
              </a:rPr>
              <a:t> the pupils’ work</a:t>
            </a:r>
          </a:p>
          <a:p>
            <a:pPr lvl="0">
              <a:buClr>
                <a:srgbClr val="2DA2BF"/>
              </a:buClr>
            </a:pPr>
            <a:r>
              <a:rPr lang="en-US" sz="2500" dirty="0">
                <a:solidFill>
                  <a:prstClr val="black"/>
                </a:solidFill>
                <a:latin typeface="Calibri" panose="020F0502020204030204" pitchFamily="34" charset="0"/>
                <a:cs typeface="Calibri" panose="020F0502020204030204" pitchFamily="34" charset="0"/>
              </a:rPr>
              <a:t>reviews of schemes of work or other long-term planning (in whatever form subject leaders normally use them), usually in discussion with curriculum leaders</a:t>
            </a:r>
          </a:p>
          <a:p>
            <a:pPr marL="109728" lvl="0" indent="0">
              <a:buClr>
                <a:srgbClr val="2DA2BF"/>
              </a:buClr>
              <a:buNone/>
            </a:pPr>
            <a:r>
              <a:rPr lang="en-US" i="1" dirty="0">
                <a:solidFill>
                  <a:prstClr val="black"/>
                </a:solidFill>
                <a:latin typeface="Calibri" panose="020F0502020204030204" pitchFamily="34" charset="0"/>
                <a:cs typeface="Calibri" panose="020F0502020204030204" pitchFamily="34" charset="0"/>
              </a:rPr>
              <a:t>   paragraph 187 (SIH)</a:t>
            </a:r>
            <a:endParaRPr lang="en-US" dirty="0">
              <a:solidFill>
                <a:prstClr val="black"/>
              </a:solidFill>
              <a:latin typeface="Calibri" panose="020F0502020204030204" pitchFamily="34" charset="0"/>
              <a:cs typeface="Calibri" panose="020F0502020204030204" pitchFamily="34" charset="0"/>
            </a:endParaRPr>
          </a:p>
          <a:p>
            <a:pPr marL="109728" lvl="0" indent="0">
              <a:buClr>
                <a:srgbClr val="2DA2BF"/>
              </a:buClr>
              <a:buNone/>
            </a:pPr>
            <a:endParaRPr lang="en-GB" dirty="0"/>
          </a:p>
        </p:txBody>
      </p:sp>
      <p:sp>
        <p:nvSpPr>
          <p:cNvPr id="3" name="Title 2"/>
          <p:cNvSpPr>
            <a:spLocks noGrp="1"/>
          </p:cNvSpPr>
          <p:nvPr>
            <p:ph type="title"/>
          </p:nvPr>
        </p:nvSpPr>
        <p:spPr/>
        <p:txBody>
          <a:bodyPr>
            <a:normAutofit fontScale="90000"/>
          </a:bodyPr>
          <a:lstStyle/>
          <a:p>
            <a:r>
              <a:rPr lang="en-GB" sz="3700" dirty="0">
                <a:solidFill>
                  <a:srgbClr val="0070C0"/>
                </a:solidFill>
                <a:latin typeface="Calibri" panose="020F0502020204030204" pitchFamily="34" charset="0"/>
                <a:cs typeface="Calibri" panose="020F0502020204030204" pitchFamily="34" charset="0"/>
              </a:rPr>
              <a:t>What activities will provide inspectors with evidence about the school’s implementation of its intended curriculum? </a:t>
            </a:r>
            <a:endParaRPr lang="en-GB" dirty="0">
              <a:solidFill>
                <a:srgbClr val="0070C0"/>
              </a:solidFill>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1950" y="1077669"/>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1915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hlinkClick r:id="rId2"/>
              </a:rPr>
              <a:t>https://www.reonline.org.uk/knowing/how-re/</a:t>
            </a:r>
            <a:r>
              <a:rPr lang="en-GB" dirty="0"/>
              <a:t> </a:t>
            </a:r>
          </a:p>
        </p:txBody>
      </p:sp>
      <p:sp>
        <p:nvSpPr>
          <p:cNvPr id="2" name="Title 1"/>
          <p:cNvSpPr>
            <a:spLocks noGrp="1"/>
          </p:cNvSpPr>
          <p:nvPr>
            <p:ph type="title"/>
          </p:nvPr>
        </p:nvSpPr>
        <p:spPr/>
        <p:txBody>
          <a:bodyPr/>
          <a:lstStyle/>
          <a:p>
            <a:r>
              <a:rPr lang="en-GB" dirty="0">
                <a:latin typeface="Calibri" panose="020F0502020204030204" pitchFamily="34" charset="0"/>
                <a:cs typeface="Calibri" panose="020F0502020204030204" pitchFamily="34" charset="0"/>
              </a:rPr>
              <a:t>Pedagogy in RE</a:t>
            </a:r>
          </a:p>
        </p:txBody>
      </p:sp>
      <p:pic>
        <p:nvPicPr>
          <p:cNvPr id="4" name="Picture 3"/>
          <p:cNvPicPr>
            <a:picLocks noChangeAspect="1"/>
          </p:cNvPicPr>
          <p:nvPr/>
        </p:nvPicPr>
        <p:blipFill>
          <a:blip r:embed="rId3"/>
          <a:stretch>
            <a:fillRect/>
          </a:stretch>
        </p:blipFill>
        <p:spPr>
          <a:xfrm>
            <a:off x="2398542" y="1977679"/>
            <a:ext cx="5648188" cy="3350071"/>
          </a:xfrm>
          <a:prstGeom prst="rect">
            <a:avLst/>
          </a:prstGeom>
        </p:spPr>
      </p:pic>
    </p:spTree>
    <p:extLst>
      <p:ext uri="{BB962C8B-B14F-4D97-AF65-F5344CB8AC3E}">
        <p14:creationId xmlns:p14="http://schemas.microsoft.com/office/powerpoint/2010/main" val="3388960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308" y="1688611"/>
            <a:ext cx="10972800" cy="4525963"/>
          </a:xfrm>
        </p:spPr>
        <p:txBody>
          <a:bodyPr/>
          <a:lstStyle/>
          <a:p>
            <a:pPr marL="109728" indent="0">
              <a:buNone/>
            </a:pPr>
            <a:r>
              <a:rPr lang="en-GB" dirty="0">
                <a:latin typeface="Calibri" panose="020F0502020204030204" pitchFamily="34" charset="0"/>
                <a:cs typeface="Calibri" panose="020F0502020204030204" pitchFamily="34" charset="0"/>
              </a:rPr>
              <a:t>Back in school…</a:t>
            </a:r>
          </a:p>
          <a:p>
            <a:r>
              <a:rPr lang="en-GB" dirty="0">
                <a:latin typeface="Calibri" panose="020F0502020204030204" pitchFamily="34" charset="0"/>
                <a:cs typeface="Calibri" panose="020F0502020204030204" pitchFamily="34" charset="0"/>
              </a:rPr>
              <a:t>Look through your action plans for RE and ensure that subject knowledge development is an action.</a:t>
            </a:r>
          </a:p>
          <a:p>
            <a:r>
              <a:rPr lang="en-GB" dirty="0">
                <a:latin typeface="Calibri" panose="020F0502020204030204" pitchFamily="34" charset="0"/>
                <a:cs typeface="Calibri" panose="020F0502020204030204" pitchFamily="34" charset="0"/>
              </a:rPr>
              <a:t>You might like to think about particular concepts or religions in which you want to develop your staff’s understanding.</a:t>
            </a:r>
          </a:p>
          <a:p>
            <a:r>
              <a:rPr lang="en-GB" dirty="0">
                <a:latin typeface="Calibri" panose="020F0502020204030204" pitchFamily="34" charset="0"/>
                <a:cs typeface="Calibri" panose="020F0502020204030204" pitchFamily="34" charset="0"/>
              </a:rPr>
              <a:t>Your school might also focus on challenge and how to support your Greater Depth pupils.</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Editing Action Plans</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3621" y="585299"/>
            <a:ext cx="167005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32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latin typeface="Calibri" panose="020F0502020204030204" pitchFamily="34" charset="0"/>
                <a:cs typeface="Calibri" panose="020F0502020204030204" pitchFamily="34" charset="0"/>
              </a:rPr>
              <a:t>This part of the inspection framework sees inspectors looking for the impact of your intent and implementation on the pupils.</a:t>
            </a:r>
          </a:p>
          <a:p>
            <a:r>
              <a:rPr lang="en-GB" dirty="0">
                <a:latin typeface="Calibri" panose="020F0502020204030204" pitchFamily="34" charset="0"/>
                <a:cs typeface="Calibri" panose="020F0502020204030204" pitchFamily="34" charset="0"/>
              </a:rPr>
              <a:t>They will look at depth of knowledge and understanding in all subjects and discuss progress of all pupils. </a:t>
            </a:r>
          </a:p>
          <a:p>
            <a:r>
              <a:rPr lang="en-GB" dirty="0">
                <a:latin typeface="Calibri" panose="020F0502020204030204" pitchFamily="34" charset="0"/>
                <a:cs typeface="Calibri" panose="020F0502020204030204" pitchFamily="34" charset="0"/>
              </a:rPr>
              <a:t>Do pupils know more, remember more and can they do more?</a:t>
            </a:r>
          </a:p>
          <a:p>
            <a:r>
              <a:rPr lang="en-GB" dirty="0">
                <a:latin typeface="Calibri" panose="020F0502020204030204" pitchFamily="34" charset="0"/>
                <a:cs typeface="Calibri" panose="020F0502020204030204" pitchFamily="34" charset="0"/>
              </a:rPr>
              <a:t>This is where the phrase ‘deep dive’ is being used</a:t>
            </a:r>
          </a:p>
          <a:p>
            <a:endParaRPr lang="en-GB" dirty="0"/>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Impact</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5541" y="458421"/>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9067" y="4342423"/>
            <a:ext cx="251142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990492" y="5636736"/>
            <a:ext cx="3725700" cy="369332"/>
          </a:xfrm>
          <a:prstGeom prst="rect">
            <a:avLst/>
          </a:prstGeom>
          <a:noFill/>
        </p:spPr>
        <p:txBody>
          <a:bodyPr wrap="none" rtlCol="0">
            <a:spAutoFit/>
          </a:bodyPr>
          <a:lstStyle/>
          <a:p>
            <a:r>
              <a:rPr lang="en-GB" dirty="0"/>
              <a:t>That’s the inspector….not you! </a:t>
            </a:r>
          </a:p>
        </p:txBody>
      </p:sp>
    </p:spTree>
    <p:extLst>
      <p:ext uri="{BB962C8B-B14F-4D97-AF65-F5344CB8AC3E}">
        <p14:creationId xmlns:p14="http://schemas.microsoft.com/office/powerpoint/2010/main" val="313821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In primary schools, inspectors will always carry out a deep dive in reading and deep dives in one or more foundation subjects, always including a foundation subject that is being taught in the school during the time that inspectors are on-site. In addition, inspectors will often carry out a deep dive in mathematics. The total number of deep dives will vary depending on the size (tariff) of the inspection. In small schools (with less than 150 pupils), the methodology will be adapted to reflect the tariff of inspection. </a:t>
            </a:r>
          </a:p>
          <a:p>
            <a:pPr marL="109728" indent="0">
              <a:buNone/>
            </a:pPr>
            <a:r>
              <a:rPr lang="en-GB" dirty="0"/>
              <a:t>   </a:t>
            </a:r>
            <a:r>
              <a:rPr lang="en-GB" sz="1800" i="1" dirty="0"/>
              <a:t>paragraph 20 (Inspecting the curriculum, May 2019)</a:t>
            </a:r>
            <a:endParaRPr lang="en-GB" sz="1800" dirty="0"/>
          </a:p>
        </p:txBody>
      </p:sp>
      <p:sp>
        <p:nvSpPr>
          <p:cNvPr id="3" name="Title 2"/>
          <p:cNvSpPr>
            <a:spLocks noGrp="1"/>
          </p:cNvSpPr>
          <p:nvPr>
            <p:ph type="title"/>
          </p:nvPr>
        </p:nvSpPr>
        <p:spPr/>
        <p:txBody>
          <a:bodyPr>
            <a:normAutofit/>
          </a:bodyPr>
          <a:lstStyle/>
          <a:p>
            <a:r>
              <a:rPr lang="en-GB" dirty="0">
                <a:solidFill>
                  <a:srgbClr val="0070C0"/>
                </a:solidFill>
              </a:rPr>
              <a:t>Carrying out deep dives </a:t>
            </a:r>
            <a:endParaRPr lang="en-GB" sz="2200" dirty="0">
              <a:solidFill>
                <a:srgbClr val="0070C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613" y="177434"/>
            <a:ext cx="108585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191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solidFill>
                  <a:srgbClr val="0070C0"/>
                </a:solidFill>
              </a:rPr>
              <a:t>Carrying out deep dives </a:t>
            </a:r>
          </a:p>
        </p:txBody>
      </p:sp>
      <p:pic>
        <p:nvPicPr>
          <p:cNvPr id="4" name="Content Placeholder 3"/>
          <p:cNvPicPr>
            <a:picLocks noGrp="1" noChangeAspect="1"/>
          </p:cNvPicPr>
          <p:nvPr>
            <p:ph idx="1"/>
          </p:nvPr>
        </p:nvPicPr>
        <p:blipFill>
          <a:blip r:embed="rId3"/>
          <a:stretch>
            <a:fillRect/>
          </a:stretch>
        </p:blipFill>
        <p:spPr>
          <a:xfrm>
            <a:off x="3671887" y="1834356"/>
            <a:ext cx="4848225" cy="3819525"/>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2854" y="22713"/>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673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sz="2800" dirty="0">
                <a:latin typeface="Calibri" panose="020F0502020204030204" pitchFamily="34" charset="0"/>
                <a:cs typeface="Calibri" panose="020F0502020204030204" pitchFamily="34" charset="0"/>
              </a:rPr>
              <a:t>Following an initial conversation with school leaders (the ‘top-level view’), inspectors will embark on a ‘deep dive’ to “[gather] evidence on the curriculum intent, implementation and impact over a sample of subjects, topics or aspects.” </a:t>
            </a:r>
          </a:p>
          <a:p>
            <a:r>
              <a:rPr lang="en-GB" sz="2800" dirty="0">
                <a:latin typeface="Calibri" panose="020F0502020204030204" pitchFamily="34" charset="0"/>
                <a:cs typeface="Calibri" panose="020F0502020204030204" pitchFamily="34" charset="0"/>
              </a:rPr>
              <a:t>Alongside more conversations with school leaders, curriculum leaders, teachers and pupils, ‘lesson visits’ and ‘work scrutiny’ will be a key source of information for inspectors</a:t>
            </a:r>
          </a:p>
          <a:p>
            <a:r>
              <a:rPr lang="en-GB" sz="2800" dirty="0">
                <a:latin typeface="Calibri" panose="020F0502020204030204" pitchFamily="34" charset="0"/>
                <a:ea typeface="Calibri"/>
                <a:cs typeface="Calibri" panose="020F0502020204030204" pitchFamily="34" charset="0"/>
              </a:rPr>
              <a:t>Could this be a useful way to understand how school leaders and subject leaders plan and deliver their curricula?</a:t>
            </a:r>
          </a:p>
          <a:p>
            <a:r>
              <a:rPr lang="en-GB" sz="2800" dirty="0">
                <a:latin typeface="Calibri" panose="020F0502020204030204" pitchFamily="34" charset="0"/>
                <a:cs typeface="Calibri" panose="020F0502020204030204" pitchFamily="34" charset="0"/>
              </a:rPr>
              <a:t>Each deep dive “will typically focus on a sample of four to six subjects, looking at a wide variety of pupils in different year groups across that sample.” There is no clarity on what a ‘wide variety of pupils’ means or how they will be identified! </a:t>
            </a:r>
          </a:p>
        </p:txBody>
      </p:sp>
      <p:sp>
        <p:nvSpPr>
          <p:cNvPr id="3" name="Title 2"/>
          <p:cNvSpPr>
            <a:spLocks noGrp="1"/>
          </p:cNvSpPr>
          <p:nvPr>
            <p:ph type="title"/>
          </p:nvPr>
        </p:nvSpPr>
        <p:spPr/>
        <p:txBody>
          <a:bodyPr/>
          <a:lstStyle/>
          <a:p>
            <a:r>
              <a:rPr lang="en-GB" dirty="0" err="1">
                <a:solidFill>
                  <a:srgbClr val="0070C0"/>
                </a:solidFill>
              </a:rPr>
              <a:t>Schoolsweek,</a:t>
            </a:r>
            <a:r>
              <a:rPr lang="en-GB" sz="2400" b="0" dirty="0" err="1">
                <a:solidFill>
                  <a:srgbClr val="0070C0"/>
                </a:solidFill>
              </a:rPr>
              <a:t>May</a:t>
            </a:r>
            <a:r>
              <a:rPr lang="en-GB" sz="2400" b="0" dirty="0">
                <a:solidFill>
                  <a:srgbClr val="0070C0"/>
                </a:solidFill>
              </a:rPr>
              <a:t>, 2019</a:t>
            </a:r>
            <a:r>
              <a:rPr lang="en-GB" dirty="0">
                <a:solidFill>
                  <a:srgbClr val="0070C0"/>
                </a:solidFill>
              </a:rPr>
              <a:t> </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1387" y="100867"/>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71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022" y="2102652"/>
            <a:ext cx="10972800" cy="4525963"/>
          </a:xfrm>
        </p:spPr>
        <p:txBody>
          <a:bodyPr/>
          <a:lstStyle/>
          <a:p>
            <a:r>
              <a:rPr lang="en-GB" dirty="0">
                <a:latin typeface="Calibri" panose="020F0502020204030204" pitchFamily="34" charset="0"/>
                <a:cs typeface="Calibri" panose="020F0502020204030204" pitchFamily="34" charset="0"/>
              </a:rPr>
              <a:t>Is our assessment process clear?</a:t>
            </a:r>
          </a:p>
          <a:p>
            <a:r>
              <a:rPr lang="en-GB" dirty="0">
                <a:latin typeface="Calibri" panose="020F0502020204030204" pitchFamily="34" charset="0"/>
                <a:cs typeface="Calibri" panose="020F0502020204030204" pitchFamily="34" charset="0"/>
              </a:rPr>
              <a:t>Does the level of our work in RE match that of English and Maths?</a:t>
            </a:r>
          </a:p>
          <a:p>
            <a:r>
              <a:rPr lang="en-GB" dirty="0">
                <a:latin typeface="Calibri" panose="020F0502020204030204" pitchFamily="34" charset="0"/>
                <a:cs typeface="Calibri" panose="020F0502020204030204" pitchFamily="34" charset="0"/>
              </a:rPr>
              <a:t>Do we as RE subject leaders have a good knowledge of where our children are and where they need to get to?</a:t>
            </a:r>
          </a:p>
          <a:p>
            <a:r>
              <a:rPr lang="en-GB" dirty="0">
                <a:latin typeface="Calibri" panose="020F0502020204030204" pitchFamily="34" charset="0"/>
                <a:cs typeface="Calibri" panose="020F0502020204030204" pitchFamily="34" charset="0"/>
              </a:rPr>
              <a:t>Are we supporting SEND pupils to achieve high standards in RE?</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What does this mean for RE?</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2516" y="201369"/>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80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6153" y="1559169"/>
            <a:ext cx="10210800" cy="3873692"/>
          </a:xfrm>
        </p:spPr>
        <p:txBody>
          <a:bodyPr/>
          <a:lstStyle/>
          <a:p>
            <a:r>
              <a:rPr lang="en-GB" dirty="0">
                <a:latin typeface="Calibri" panose="020F0502020204030204" pitchFamily="34" charset="0"/>
                <a:cs typeface="Calibri" panose="020F0502020204030204" pitchFamily="34" charset="0"/>
              </a:rPr>
              <a:t>Do our policies clearly reflect our assessment processes?</a:t>
            </a:r>
          </a:p>
          <a:p>
            <a:r>
              <a:rPr lang="en-GB" dirty="0">
                <a:latin typeface="Calibri" panose="020F0502020204030204" pitchFamily="34" charset="0"/>
                <a:cs typeface="Calibri" panose="020F0502020204030204" pitchFamily="34" charset="0"/>
              </a:rPr>
              <a:t>Are we using assessment to inform planning and to target groups in RE?</a:t>
            </a:r>
          </a:p>
          <a:p>
            <a:r>
              <a:rPr lang="en-GB" dirty="0">
                <a:latin typeface="Calibri" panose="020F0502020204030204" pitchFamily="34" charset="0"/>
                <a:cs typeface="Calibri" panose="020F0502020204030204" pitchFamily="34" charset="0"/>
              </a:rPr>
              <a:t>Does RE feature on our school action plan?</a:t>
            </a:r>
          </a:p>
          <a:p>
            <a:r>
              <a:rPr lang="en-GB" dirty="0">
                <a:latin typeface="Calibri" panose="020F0502020204030204" pitchFamily="34" charset="0"/>
                <a:cs typeface="Calibri" panose="020F0502020204030204" pitchFamily="34" charset="0"/>
              </a:rPr>
              <a:t>What are our next steps?</a:t>
            </a:r>
          </a:p>
          <a:p>
            <a:endParaRPr lang="en-GB" dirty="0">
              <a:latin typeface="Calibri" panose="020F0502020204030204" pitchFamily="34" charset="0"/>
              <a:cs typeface="Calibri" panose="020F0502020204030204" pitchFamily="34" charset="0"/>
            </a:endParaRPr>
          </a:p>
          <a:p>
            <a:pPr marL="109728" indent="0">
              <a:buNone/>
            </a:pPr>
            <a:r>
              <a:rPr lang="en-GB" dirty="0">
                <a:latin typeface="Calibri" panose="020F0502020204030204" pitchFamily="34" charset="0"/>
                <a:cs typeface="Calibri" panose="020F0502020204030204" pitchFamily="34" charset="0"/>
              </a:rPr>
              <a:t>Back at school…Consider editing your policies and action plans to reflect what you need to do next.</a:t>
            </a:r>
          </a:p>
        </p:txBody>
      </p:sp>
      <p:sp>
        <p:nvSpPr>
          <p:cNvPr id="2" name="Title 1"/>
          <p:cNvSpPr>
            <a:spLocks noGrp="1"/>
          </p:cNvSpPr>
          <p:nvPr>
            <p:ph type="title"/>
          </p:nvPr>
        </p:nvSpPr>
        <p:spPr/>
        <p:txBody>
          <a:bodyPr/>
          <a:lstStyle/>
          <a:p>
            <a:r>
              <a:rPr lang="en-GB" dirty="0">
                <a:solidFill>
                  <a:srgbClr val="0070C0"/>
                </a:solidFill>
                <a:latin typeface="Calibri" panose="020F0502020204030204" pitchFamily="34" charset="0"/>
                <a:cs typeface="Calibri" panose="020F0502020204030204" pitchFamily="34" charset="0"/>
              </a:rPr>
              <a:t>Action Plans and Policies</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4239" y="119307"/>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80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a:t>14</a:t>
            </a:r>
          </a:p>
          <a:p>
            <a:r>
              <a:rPr lang="en-GB" dirty="0"/>
              <a:t>22</a:t>
            </a:r>
          </a:p>
          <a:p>
            <a:r>
              <a:rPr lang="en-GB" dirty="0"/>
              <a:t>Paragraph 44</a:t>
            </a:r>
          </a:p>
          <a:p>
            <a:r>
              <a:rPr lang="en-GB" dirty="0"/>
              <a:t>Paragraph 166</a:t>
            </a:r>
          </a:p>
          <a:p>
            <a:r>
              <a:rPr lang="en-GB" dirty="0"/>
              <a:t>Paragraph 172</a:t>
            </a:r>
          </a:p>
          <a:p>
            <a:r>
              <a:rPr lang="en-GB" dirty="0"/>
              <a:t>Paragraph 173</a:t>
            </a:r>
          </a:p>
          <a:p>
            <a:r>
              <a:rPr lang="en-GB" dirty="0"/>
              <a:t>177</a:t>
            </a:r>
          </a:p>
          <a:p>
            <a:r>
              <a:rPr lang="en-GB" dirty="0"/>
              <a:t>180-181</a:t>
            </a:r>
          </a:p>
          <a:p>
            <a:r>
              <a:rPr lang="en-GB" dirty="0"/>
              <a:t>216 &amp; 219</a:t>
            </a:r>
          </a:p>
          <a:p>
            <a:r>
              <a:rPr lang="en-GB" dirty="0"/>
              <a:t>222</a:t>
            </a:r>
          </a:p>
        </p:txBody>
      </p:sp>
      <p:sp>
        <p:nvSpPr>
          <p:cNvPr id="3" name="Title 2"/>
          <p:cNvSpPr>
            <a:spLocks noGrp="1"/>
          </p:cNvSpPr>
          <p:nvPr>
            <p:ph type="title"/>
          </p:nvPr>
        </p:nvSpPr>
        <p:spPr/>
        <p:txBody>
          <a:bodyPr>
            <a:normAutofit fontScale="90000"/>
          </a:bodyPr>
          <a:lstStyle/>
          <a:p>
            <a:r>
              <a:rPr lang="en-GB" dirty="0"/>
              <a:t>NATRE’s reflections on the implications of the new Ofsted framework on RE</a:t>
            </a:r>
          </a:p>
        </p:txBody>
      </p:sp>
    </p:spTree>
    <p:extLst>
      <p:ext uri="{BB962C8B-B14F-4D97-AF65-F5344CB8AC3E}">
        <p14:creationId xmlns:p14="http://schemas.microsoft.com/office/powerpoint/2010/main" val="2650327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1323" y="1194899"/>
            <a:ext cx="10972800" cy="4525963"/>
          </a:xfrm>
        </p:spPr>
        <p:txBody>
          <a:bodyPr/>
          <a:lstStyle/>
          <a:p>
            <a:pPr marL="201168" indent="0">
              <a:lnSpc>
                <a:spcPct val="115000"/>
              </a:lnSpc>
              <a:spcBef>
                <a:spcPts val="0"/>
              </a:spcBef>
              <a:buNone/>
            </a:pPr>
            <a:endParaRPr lang="en-GB" sz="2800" dirty="0">
              <a:latin typeface="Calibri"/>
              <a:ea typeface="Calibri"/>
              <a:cs typeface="Times New Roman"/>
            </a:endParaRPr>
          </a:p>
          <a:p>
            <a:pPr marL="457200">
              <a:lnSpc>
                <a:spcPct val="115000"/>
              </a:lnSpc>
              <a:spcBef>
                <a:spcPts val="0"/>
              </a:spcBef>
            </a:pPr>
            <a:endParaRPr lang="en-GB" sz="2800" dirty="0">
              <a:latin typeface="Calibri"/>
              <a:ea typeface="Calibri"/>
              <a:cs typeface="Times New Roman"/>
            </a:endParaRPr>
          </a:p>
          <a:p>
            <a:pPr marL="457200">
              <a:lnSpc>
                <a:spcPct val="115000"/>
              </a:lnSpc>
              <a:spcBef>
                <a:spcPts val="0"/>
              </a:spcBef>
            </a:pPr>
            <a:endParaRPr lang="en-GB" sz="2800" dirty="0">
              <a:latin typeface="Calibri"/>
              <a:ea typeface="Calibri"/>
              <a:cs typeface="Times New Roman"/>
            </a:endParaRPr>
          </a:p>
          <a:p>
            <a:pPr marL="201168" indent="0">
              <a:lnSpc>
                <a:spcPct val="115000"/>
              </a:lnSpc>
              <a:spcBef>
                <a:spcPts val="0"/>
              </a:spcBef>
              <a:buNone/>
            </a:pPr>
            <a:endParaRPr lang="en-GB" sz="2800" dirty="0">
              <a:latin typeface="Calibri"/>
              <a:ea typeface="Calibri"/>
              <a:cs typeface="Times New Roman"/>
            </a:endParaRPr>
          </a:p>
        </p:txBody>
      </p:sp>
      <p:sp>
        <p:nvSpPr>
          <p:cNvPr id="3" name="Title 2"/>
          <p:cNvSpPr>
            <a:spLocks noGrp="1"/>
          </p:cNvSpPr>
          <p:nvPr>
            <p:ph type="title"/>
          </p:nvPr>
        </p:nvSpPr>
        <p:spPr/>
        <p:txBody>
          <a:bodyPr/>
          <a:lstStyle/>
          <a:p>
            <a:pPr algn="ctr"/>
            <a:r>
              <a:rPr lang="en-GB" dirty="0">
                <a:solidFill>
                  <a:srgbClr val="0070C0"/>
                </a:solidFill>
              </a:rPr>
              <a:t>Don’t let yourself be fenced in</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3724" y="2532184"/>
            <a:ext cx="4773275" cy="3458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917" y="1209003"/>
            <a:ext cx="10906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944" y="1428872"/>
            <a:ext cx="1670050"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624" y="1246310"/>
            <a:ext cx="128587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617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82616" y="2268504"/>
            <a:ext cx="10363200" cy="2215661"/>
          </a:xfrm>
        </p:spPr>
        <p:txBody>
          <a:bodyPr>
            <a:normAutofit fontScale="85000" lnSpcReduction="20000"/>
          </a:bodyPr>
          <a:lstStyle/>
          <a:p>
            <a:r>
              <a:rPr lang="en-GB" dirty="0"/>
              <a:t>This PowerPoint is shared work between  </a:t>
            </a:r>
          </a:p>
          <a:p>
            <a:r>
              <a:rPr lang="en-GB" dirty="0"/>
              <a:t>Katie Freeman, LTLRE Devon, NATRE primary Vice-chair</a:t>
            </a:r>
          </a:p>
          <a:p>
            <a:r>
              <a:rPr lang="en-GB" dirty="0"/>
              <a:t>and Juliet Lyal, NATRE Exec, Local Groups officer, </a:t>
            </a:r>
            <a:r>
              <a:rPr lang="en-GB" dirty="0" err="1"/>
              <a:t>CoRE</a:t>
            </a:r>
            <a:r>
              <a:rPr lang="en-GB" dirty="0"/>
              <a:t> Commissioner</a:t>
            </a:r>
          </a:p>
          <a:p>
            <a:r>
              <a:rPr lang="en-GB" dirty="0"/>
              <a:t>June 2019</a:t>
            </a:r>
          </a:p>
          <a:p>
            <a:r>
              <a:rPr lang="en-GB" dirty="0">
                <a:hlinkClick r:id="rId3"/>
              </a:rPr>
              <a:t>kfreeman@bickleighdown.devon.sch.uk</a:t>
            </a:r>
            <a:r>
              <a:rPr lang="en-GB" dirty="0"/>
              <a:t>  </a:t>
            </a:r>
          </a:p>
          <a:p>
            <a:r>
              <a:rPr lang="en-GB" dirty="0">
                <a:hlinkClick r:id="rId4"/>
              </a:rPr>
              <a:t>juliet.lyal@btopenworld.com</a:t>
            </a:r>
            <a:r>
              <a:rPr lang="en-GB" dirty="0"/>
              <a:t> </a:t>
            </a:r>
            <a:r>
              <a:rPr lang="en-GB" dirty="0">
                <a:hlinkClick r:id="rId5"/>
              </a:rPr>
              <a:t>localgroups@natre.org.uk</a:t>
            </a:r>
            <a:endParaRPr lang="en-GB" dirty="0"/>
          </a:p>
          <a:p>
            <a:pPr algn="l"/>
            <a:endParaRPr lang="en-GB" dirty="0"/>
          </a:p>
          <a:p>
            <a:endParaRPr lang="en-GB" dirty="0"/>
          </a:p>
        </p:txBody>
      </p:sp>
      <p:pic>
        <p:nvPicPr>
          <p:cNvPr id="6" name="Picture 5"/>
          <p:cNvPicPr>
            <a:picLocks noChangeAspect="1"/>
          </p:cNvPicPr>
          <p:nvPr/>
        </p:nvPicPr>
        <p:blipFill>
          <a:blip r:embed="rId6"/>
          <a:stretch>
            <a:fillRect/>
          </a:stretch>
        </p:blipFill>
        <p:spPr>
          <a:xfrm>
            <a:off x="317324" y="420346"/>
            <a:ext cx="2750059" cy="1848158"/>
          </a:xfrm>
          <a:prstGeom prst="rect">
            <a:avLst/>
          </a:prstGeom>
        </p:spPr>
      </p:pic>
    </p:spTree>
    <p:extLst>
      <p:ext uri="{BB962C8B-B14F-4D97-AF65-F5344CB8AC3E}">
        <p14:creationId xmlns:p14="http://schemas.microsoft.com/office/powerpoint/2010/main" val="2594682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816</TotalTime>
  <Words>2884</Words>
  <Application>Microsoft Macintosh PowerPoint</Application>
  <PresentationFormat>Widescreen</PresentationFormat>
  <Paragraphs>236</Paragraphs>
  <Slides>36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Calibri</vt:lpstr>
      <vt:lpstr>Lucida Sans Unicode</vt:lpstr>
      <vt:lpstr>Verdana</vt:lpstr>
      <vt:lpstr>Wingdings 2</vt:lpstr>
      <vt:lpstr>Wingdings 3</vt:lpstr>
      <vt:lpstr>Concourse</vt:lpstr>
      <vt:lpstr>  The new Ofsted Framework through a primary RE lens– don’t fence us in! </vt:lpstr>
      <vt:lpstr>Ofsted’s new education inspection framework was published on May 14th 2019 along with the School inspection handbook</vt:lpstr>
      <vt:lpstr>PowerPoint Presentation</vt:lpstr>
      <vt:lpstr>What does the school inspection handbook say that’s particularly relevant to RE? </vt:lpstr>
      <vt:lpstr>What else? </vt:lpstr>
      <vt:lpstr>Personal Development</vt:lpstr>
      <vt:lpstr>PowerPoint Presentation</vt:lpstr>
      <vt:lpstr>The Education Inspection Framework</vt:lpstr>
      <vt:lpstr>Quality of Education</vt:lpstr>
      <vt:lpstr>Table Talk</vt:lpstr>
      <vt:lpstr>The 3 I’s</vt:lpstr>
      <vt:lpstr>Intent - curriculum leadership: school, subject, curriculum leaders  </vt:lpstr>
      <vt:lpstr>Curriculum Flexibility</vt:lpstr>
      <vt:lpstr>What does this mean for RE?</vt:lpstr>
      <vt:lpstr>How do I evidence this?</vt:lpstr>
      <vt:lpstr>Curriculum Overviews</vt:lpstr>
      <vt:lpstr>Table Talk</vt:lpstr>
      <vt:lpstr>Implementation</vt:lpstr>
      <vt:lpstr>What will an inspector look for?</vt:lpstr>
      <vt:lpstr>What else?</vt:lpstr>
      <vt:lpstr>What does this mean for RE in our schools?</vt:lpstr>
      <vt:lpstr>Assessment</vt:lpstr>
      <vt:lpstr>How do you monitor your pupils’   progress in RE?</vt:lpstr>
      <vt:lpstr>What activities will provide inspectors with evidence about the school’s implementation of its intended curriculum? </vt:lpstr>
      <vt:lpstr>What activities will provide inspectors with evidence about the school’s implementation of its intended curriculum? </vt:lpstr>
      <vt:lpstr>Pedagogy in RE</vt:lpstr>
      <vt:lpstr>Editing Action Plans</vt:lpstr>
      <vt:lpstr>Impact</vt:lpstr>
      <vt:lpstr>Carrying out deep dives </vt:lpstr>
      <vt:lpstr>Carrying out deep dives </vt:lpstr>
      <vt:lpstr>Schoolsweek,May, 2019 </vt:lpstr>
      <vt:lpstr>What does this mean for RE?</vt:lpstr>
      <vt:lpstr>Action Plans and Policies</vt:lpstr>
      <vt:lpstr>NATRE’s reflections on the implications of the new Ofsted framework on RE</vt:lpstr>
      <vt:lpstr>Don’t let yourself be fenced in</vt:lpstr>
      <vt:lpstr>PowerPoint Presentation</vt:lpstr>
    </vt:vector>
  </TitlesOfParts>
  <Company>Eggbuckland Community College Academy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Freeman</dc:creator>
  <cp:lastModifiedBy>Ed Pawson</cp:lastModifiedBy>
  <cp:revision>88</cp:revision>
  <dcterms:created xsi:type="dcterms:W3CDTF">2019-06-24T16:12:06Z</dcterms:created>
  <dcterms:modified xsi:type="dcterms:W3CDTF">2019-06-28T22:12:45Z</dcterms:modified>
</cp:coreProperties>
</file>