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9" r:id="rId3"/>
    <p:sldId id="258" r:id="rId4"/>
    <p:sldId id="260" r:id="rId5"/>
    <p:sldId id="261" r:id="rId6"/>
    <p:sldId id="263" r:id="rId7"/>
    <p:sldId id="269" r:id="rId8"/>
    <p:sldId id="262" r:id="rId9"/>
    <p:sldId id="267" r:id="rId10"/>
    <p:sldId id="266" r:id="rId11"/>
    <p:sldId id="265" r:id="rId12"/>
    <p:sldId id="264" r:id="rId13"/>
    <p:sldId id="268"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22" d="100"/>
          <a:sy n="122" d="100"/>
        </p:scale>
        <p:origin x="240" y="24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hyperlink" Target="https://www.smscqualitymark.org.uk/" TargetMode="External"/><Relationship Id="rId3" Type="http://schemas.openxmlformats.org/officeDocument/2006/relationships/hyperlink" Target="http://www.qm-alliance.co.uk/The-award/The-award/The-award.html" TargetMode="External"/><Relationship Id="rId7" Type="http://schemas.openxmlformats.org/officeDocument/2006/relationships/hyperlink" Target="http://www.geography.org.uk/cpdevents/qualitymarks/primaryqualitymark/" TargetMode="External"/><Relationship Id="rId2" Type="http://schemas.openxmlformats.org/officeDocument/2006/relationships/hyperlink" Target="http://www.history.org.uk/secondary/categories/quality-mark" TargetMode="External"/><Relationship Id="rId1" Type="http://schemas.openxmlformats.org/officeDocument/2006/relationships/slideMaster" Target="../slideMasters/slideMaster1.xml"/><Relationship Id="rId6" Type="http://schemas.openxmlformats.org/officeDocument/2006/relationships/hyperlink" Target="http://www.ase.org.uk/professional-development/primary-science-quality-mark-psqm/" TargetMode="External"/><Relationship Id="rId5" Type="http://schemas.openxmlformats.org/officeDocument/2006/relationships/hyperlink" Target="http://www.inclusionmark.co.uk/" TargetMode="External"/><Relationship Id="rId4" Type="http://schemas.openxmlformats.org/officeDocument/2006/relationships/hyperlink" Target="http://glp.globaldimension.org.uk/page/10559" TargetMode="External"/><Relationship Id="rId9"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eqm.org/"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inda@reqm.org"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hasCustomPrompt="1"/>
          </p:nvPr>
        </p:nvSpPr>
        <p:spPr>
          <a:xfrm>
            <a:off x="1112743" y="763645"/>
            <a:ext cx="7766936" cy="809936"/>
          </a:xfrm>
        </p:spPr>
        <p:txBody>
          <a:bodyPr anchor="b">
            <a:noAutofit/>
          </a:bodyPr>
          <a:lstStyle>
            <a:lvl1pPr algn="ctr">
              <a:defRPr sz="5400">
                <a:solidFill>
                  <a:srgbClr val="002060"/>
                </a:solidFill>
              </a:defRPr>
            </a:lvl1pPr>
          </a:lstStyle>
          <a:p>
            <a:r>
              <a:rPr lang="en-US" dirty="0"/>
              <a:t>Aims of the Presentation</a:t>
            </a:r>
          </a:p>
        </p:txBody>
      </p:sp>
      <p:sp>
        <p:nvSpPr>
          <p:cNvPr id="3" name="Subtitle 2"/>
          <p:cNvSpPr>
            <a:spLocks noGrp="1"/>
          </p:cNvSpPr>
          <p:nvPr>
            <p:ph type="subTitle" idx="1" hasCustomPrompt="1"/>
          </p:nvPr>
        </p:nvSpPr>
        <p:spPr>
          <a:xfrm>
            <a:off x="1085624" y="2053689"/>
            <a:ext cx="7860771" cy="3023510"/>
          </a:xfrm>
        </p:spPr>
        <p:txBody>
          <a:bodyPr anchor="t"/>
          <a:lstStyle>
            <a:lvl1pPr marL="0" indent="0" algn="l">
              <a:buNone/>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indent="0">
              <a:buNone/>
            </a:pPr>
            <a:r>
              <a:rPr lang="en-GB" dirty="0"/>
              <a:t>To provide local leaders and assessors with information about the REQM </a:t>
            </a:r>
          </a:p>
          <a:p>
            <a:pPr marL="0" indent="0">
              <a:buNone/>
            </a:pPr>
            <a:endParaRPr lang="en-GB" dirty="0"/>
          </a:p>
          <a:p>
            <a:pPr marL="0" indent="0">
              <a:buNone/>
            </a:pPr>
            <a:r>
              <a:rPr lang="en-GB" dirty="0"/>
              <a:t>To provide materials that can be shared in local groups </a:t>
            </a:r>
            <a:r>
              <a:rPr lang="en-GB" dirty="0">
                <a:solidFill>
                  <a:srgbClr val="FF0000"/>
                </a:solidFill>
              </a:rPr>
              <a:t>(feel free to edit the slides – they are copyright, but permission is given to REQM colleagues to adapt them for their local settings.)</a:t>
            </a:r>
          </a:p>
          <a:p>
            <a:pPr marL="0" indent="0">
              <a:buNone/>
            </a:pPr>
            <a:endParaRPr lang="en-GB" dirty="0">
              <a:solidFill>
                <a:srgbClr val="FF0000"/>
              </a:solidFill>
            </a:endParaRPr>
          </a:p>
          <a:p>
            <a:pPr marL="0" indent="0">
              <a:buNone/>
            </a:pPr>
            <a:r>
              <a:rPr lang="en-GB" dirty="0"/>
              <a:t>To provide an opportunity for feedback to the REQM core team (based at the RE Council of England Wales)</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Tree>
    <p:extLst>
      <p:ext uri="{BB962C8B-B14F-4D97-AF65-F5344CB8AC3E}">
        <p14:creationId xmlns:p14="http://schemas.microsoft.com/office/powerpoint/2010/main" val="2814705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145263" y="1781361"/>
            <a:ext cx="7766936" cy="4059124"/>
          </a:xfrm>
        </p:spPr>
        <p:txBody>
          <a:bodyPr anchor="t"/>
          <a:lstStyle>
            <a:lvl1pPr marL="0" indent="0" algn="l">
              <a:spcBef>
                <a:spcPts val="0"/>
              </a:spcBef>
              <a:spcAft>
                <a:spcPts val="600"/>
              </a:spcAft>
              <a:buNone/>
              <a:defRPr lang="en-US" sz="1800" kern="1200" dirty="0">
                <a:solidFill>
                  <a:srgbClr val="002060"/>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spcBef>
                <a:spcPts val="0"/>
              </a:spcBef>
              <a:spcAft>
                <a:spcPts val="600"/>
              </a:spcAft>
              <a:buNone/>
            </a:pPr>
            <a:r>
              <a:rPr lang="en-GB" sz="1800" dirty="0">
                <a:latin typeface="Century Gothic"/>
                <a:cs typeface="Century Gothic"/>
              </a:rPr>
              <a:t>The RE Quality Mark (REQM) is an accreditation system which recognises good practice in religious education.  It is designed to be a mechanism for whole school improvement beyond religious education since its principle focus is enhanced pedagogy.  </a:t>
            </a:r>
          </a:p>
          <a:p>
            <a:pPr>
              <a:spcBef>
                <a:spcPts val="0"/>
              </a:spcBef>
              <a:spcAft>
                <a:spcPts val="600"/>
              </a:spcAft>
              <a:buNone/>
            </a:pPr>
            <a:endParaRPr lang="en-GB" sz="1800" dirty="0">
              <a:latin typeface="Century Gothic"/>
              <a:cs typeface="Century Gothic"/>
            </a:endParaRPr>
          </a:p>
          <a:p>
            <a:pPr>
              <a:spcBef>
                <a:spcPts val="0"/>
              </a:spcBef>
              <a:spcAft>
                <a:spcPts val="600"/>
              </a:spcAft>
              <a:buNone/>
            </a:pPr>
            <a:r>
              <a:rPr lang="en-GB" sz="1800" dirty="0">
                <a:latin typeface="Century Gothic"/>
                <a:cs typeface="Century Gothic"/>
              </a:rPr>
              <a:t>The REQM is available to all schools (state and independent) including academies and schools with a religious character or foundation</a:t>
            </a:r>
          </a:p>
          <a:p>
            <a:pPr>
              <a:spcBef>
                <a:spcPts val="0"/>
              </a:spcBef>
              <a:spcAft>
                <a:spcPts val="600"/>
              </a:spcAft>
              <a:buNone/>
            </a:pPr>
            <a:endParaRPr lang="en-GB" sz="1800" dirty="0">
              <a:latin typeface="Century Gothic"/>
              <a:cs typeface="Century Gothic"/>
            </a:endParaRPr>
          </a:p>
          <a:p>
            <a:pPr>
              <a:spcBef>
                <a:spcPts val="0"/>
              </a:spcBef>
              <a:spcAft>
                <a:spcPts val="600"/>
              </a:spcAft>
              <a:buNone/>
            </a:pPr>
            <a:r>
              <a:rPr lang="en-GB" sz="1800" dirty="0">
                <a:latin typeface="Century Gothic"/>
                <a:cs typeface="Century Gothic"/>
              </a:rPr>
              <a:t>The REQM is provided and administered by the REC and is managed by Linda, supported by the REC administrator (Ffion) with regular advice from the REC’s CEO (Rudi), and the REC’s Education Committee</a:t>
            </a:r>
            <a:endParaRPr lang="en-US" sz="1800" dirty="0">
              <a:latin typeface="Century Gothic"/>
              <a:cs typeface="Century Gothic"/>
            </a:endParaRP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52A6BB03-EEB9-4D4C-BEDE-CB60C9F64031}"/>
              </a:ext>
            </a:extLst>
          </p:cNvPr>
          <p:cNvSpPr>
            <a:spLocks noGrp="1"/>
          </p:cNvSpPr>
          <p:nvPr>
            <p:ph type="ctrTitle" hasCustomPrompt="1"/>
          </p:nvPr>
        </p:nvSpPr>
        <p:spPr>
          <a:xfrm>
            <a:off x="1112743" y="763645"/>
            <a:ext cx="7766936" cy="809936"/>
          </a:xfrm>
        </p:spPr>
        <p:txBody>
          <a:bodyPr anchor="b">
            <a:noAutofit/>
          </a:bodyPr>
          <a:lstStyle>
            <a:lvl1pPr algn="ctr">
              <a:defRPr sz="4600">
                <a:solidFill>
                  <a:schemeClr val="accent1"/>
                </a:solidFill>
              </a:defRPr>
            </a:lvl1pPr>
          </a:lstStyle>
          <a:p>
            <a:r>
              <a:rPr lang="en-US" dirty="0"/>
              <a:t>What is the RE Quality Mark?</a:t>
            </a:r>
          </a:p>
        </p:txBody>
      </p:sp>
    </p:spTree>
    <p:extLst>
      <p:ext uri="{BB962C8B-B14F-4D97-AF65-F5344CB8AC3E}">
        <p14:creationId xmlns:p14="http://schemas.microsoft.com/office/powerpoint/2010/main" val="943665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507067" y="1971145"/>
            <a:ext cx="7257105" cy="3719060"/>
          </a:xfrm>
        </p:spPr>
        <p:txBody>
          <a:bodyPr anchor="t"/>
          <a:lstStyle>
            <a:lvl1pPr marL="285750" indent="-285750" algn="l">
              <a:buFont typeface="Wingdings" panose="05000000000000000000" pitchFamily="2" charset="2"/>
              <a:buChar char="v"/>
              <a:defRPr lang="en-GB" sz="1800" kern="1200" dirty="0" smtClean="0">
                <a:solidFill>
                  <a:srgbClr val="002060"/>
                </a:solidFill>
                <a:latin typeface="Century Gothic"/>
                <a:ea typeface="+mn-ea"/>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1800" dirty="0">
                <a:latin typeface="Century Gothic"/>
                <a:cs typeface="Century Gothic"/>
              </a:rPr>
              <a:t>To raise the profile of religious education in  schools  </a:t>
            </a:r>
            <a:endParaRPr lang="en-US" sz="1800" dirty="0">
              <a:latin typeface="Century Gothic"/>
              <a:cs typeface="Century Gothic"/>
            </a:endParaRPr>
          </a:p>
          <a:p>
            <a:pPr lvl="0"/>
            <a:r>
              <a:rPr lang="en-GB" sz="1800" dirty="0">
                <a:latin typeface="Century Gothic"/>
                <a:cs typeface="Century Gothic"/>
              </a:rPr>
              <a:t>To celebrate a commitment to excellence in religious education</a:t>
            </a:r>
            <a:endParaRPr lang="en-US" sz="1800" dirty="0">
              <a:latin typeface="Century Gothic"/>
              <a:cs typeface="Century Gothic"/>
            </a:endParaRPr>
          </a:p>
          <a:p>
            <a:pPr lvl="0"/>
            <a:r>
              <a:rPr lang="en-GB" sz="1800" dirty="0">
                <a:latin typeface="Century Gothic"/>
                <a:cs typeface="Century Gothic"/>
              </a:rPr>
              <a:t>To provide a framework for measuring, planning and developing the quality of RE teaching and learning </a:t>
            </a:r>
            <a:endParaRPr lang="en-US" sz="1800" dirty="0">
              <a:latin typeface="Century Gothic"/>
              <a:cs typeface="Century Gothic"/>
            </a:endParaRPr>
          </a:p>
          <a:p>
            <a:r>
              <a:rPr lang="en-GB" sz="1800" dirty="0">
                <a:latin typeface="Century Gothic"/>
                <a:cs typeface="Century Gothic"/>
              </a:rPr>
              <a:t>To encourage schools to increase the range and quality of teaching and learning in religious education to improve standards</a:t>
            </a:r>
            <a:endParaRPr lang="en-US" sz="1800" dirty="0">
              <a:latin typeface="Century Gothic"/>
              <a:cs typeface="Century Gothic"/>
            </a:endParaRPr>
          </a:p>
          <a:p>
            <a:r>
              <a:rPr lang="en-GB" sz="1800" dirty="0">
                <a:latin typeface="Century Gothic"/>
                <a:cs typeface="Century Gothic"/>
              </a:rPr>
              <a:t>To develop pedagogies which have impact on whole school improvement</a:t>
            </a:r>
            <a:endParaRPr lang="en-US" sz="1800" dirty="0">
              <a:latin typeface="Century Gothic"/>
              <a:cs typeface="Century Gothic"/>
            </a:endParaRP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194BB8AE-8CFD-4078-90EC-03012FDD0920}"/>
              </a:ext>
            </a:extLst>
          </p:cNvPr>
          <p:cNvSpPr txBox="1">
            <a:spLocks/>
          </p:cNvSpPr>
          <p:nvPr userDrawn="1"/>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rPr>
              <a:t>The Purpose of REQM is:</a:t>
            </a:r>
          </a:p>
        </p:txBody>
      </p:sp>
    </p:spTree>
    <p:extLst>
      <p:ext uri="{BB962C8B-B14F-4D97-AF65-F5344CB8AC3E}">
        <p14:creationId xmlns:p14="http://schemas.microsoft.com/office/powerpoint/2010/main" val="343026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3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p:nvPr>
        </p:nvSpPr>
        <p:spPr>
          <a:xfrm>
            <a:off x="1460632" y="2337411"/>
            <a:ext cx="7860771" cy="2660427"/>
          </a:xfrm>
        </p:spPr>
        <p:txBody>
          <a:bodyPr anchor="t"/>
          <a:lstStyle>
            <a:lvl1pPr marL="285750" indent="-285750" algn="l">
              <a:buFont typeface="Wingdings" panose="05000000000000000000" pitchFamily="2" charset="2"/>
              <a:buChar char="v"/>
              <a:defRPr lang="en-US" sz="1800" kern="1200" dirty="0">
                <a:solidFill>
                  <a:srgbClr val="002060"/>
                </a:solidFill>
                <a:latin typeface="Century Gothic"/>
                <a:ea typeface="+mn-ea"/>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GB" sz="1800" dirty="0">
              <a:latin typeface="Century Gothic"/>
              <a:cs typeface="Century Gothic"/>
            </a:endParaRPr>
          </a:p>
          <a:p>
            <a:r>
              <a:rPr lang="en-GB" sz="1800" dirty="0">
                <a:latin typeface="Century Gothic"/>
                <a:cs typeface="Century Gothic"/>
              </a:rPr>
              <a:t>To enable the dissemination of quality RE through networking</a:t>
            </a:r>
            <a:endParaRPr lang="en-US" sz="1800" dirty="0">
              <a:latin typeface="Century Gothic"/>
              <a:cs typeface="Century Gothic"/>
            </a:endParaRPr>
          </a:p>
          <a:p>
            <a:pPr lvl="0"/>
            <a:r>
              <a:rPr lang="en-GB" sz="1800" dirty="0">
                <a:latin typeface="Century Gothic"/>
                <a:cs typeface="Century Gothic"/>
              </a:rPr>
              <a:t>To enable schools to maintain RE’s position in the curriculum</a:t>
            </a:r>
          </a:p>
          <a:p>
            <a:pPr lvl="0"/>
            <a:r>
              <a:rPr lang="en-GB" sz="1800" dirty="0">
                <a:latin typeface="Century Gothic"/>
                <a:cs typeface="Century Gothic"/>
              </a:rPr>
              <a:t>To provide a structure and framework for dioceses and SACRES to map high quality religious education</a:t>
            </a:r>
            <a:endParaRPr lang="en-US" sz="1800" dirty="0">
              <a:latin typeface="Century Gothic"/>
              <a:cs typeface="Century Gothic"/>
            </a:endParaRP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AA110329-79A9-41FC-A378-52EAB61D46F9}"/>
              </a:ext>
            </a:extLst>
          </p:cNvPr>
          <p:cNvSpPr txBox="1">
            <a:spLocks/>
          </p:cNvSpPr>
          <p:nvPr userDrawn="1"/>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002060"/>
              </a:solidFill>
            </a:endParaRPr>
          </a:p>
        </p:txBody>
      </p:sp>
      <p:sp>
        <p:nvSpPr>
          <p:cNvPr id="18" name="Title 1">
            <a:extLst>
              <a:ext uri="{FF2B5EF4-FFF2-40B4-BE49-F238E27FC236}">
                <a16:creationId xmlns:a16="http://schemas.microsoft.com/office/drawing/2014/main" id="{8AF9E981-A883-413A-84D0-D00BA435B016}"/>
              </a:ext>
            </a:extLst>
          </p:cNvPr>
          <p:cNvSpPr txBox="1">
            <a:spLocks/>
          </p:cNvSpPr>
          <p:nvPr userDrawn="1"/>
        </p:nvSpPr>
        <p:spPr>
          <a:xfrm>
            <a:off x="1265143" y="9160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rPr>
              <a:t>The Purpose of REQM is:</a:t>
            </a:r>
          </a:p>
        </p:txBody>
      </p:sp>
    </p:spTree>
    <p:extLst>
      <p:ext uri="{BB962C8B-B14F-4D97-AF65-F5344CB8AC3E}">
        <p14:creationId xmlns:p14="http://schemas.microsoft.com/office/powerpoint/2010/main" val="23898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507067" y="1665127"/>
            <a:ext cx="7017955" cy="4327710"/>
          </a:xfrm>
        </p:spPr>
        <p:txBody>
          <a:bodyPr anchor="t"/>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1800" dirty="0">
                <a:hlinkClick r:id="rId2"/>
              </a:rPr>
              <a:t>http://www.history.org.uk/secondary/categories/quality-mark</a:t>
            </a:r>
            <a:endParaRPr lang="en-GB" sz="1800" dirty="0"/>
          </a:p>
          <a:p>
            <a:r>
              <a:rPr lang="en-GB" sz="1800" dirty="0">
                <a:hlinkClick r:id="rId3"/>
              </a:rPr>
              <a:t>http://www.qm-alliance.co.uk/The-award/The-award/The-award.html</a:t>
            </a:r>
            <a:r>
              <a:rPr lang="en-GB" sz="1800" dirty="0"/>
              <a:t> </a:t>
            </a:r>
          </a:p>
          <a:p>
            <a:r>
              <a:rPr lang="en-GB" sz="1800" dirty="0">
                <a:hlinkClick r:id="rId4"/>
              </a:rPr>
              <a:t>http://glp.globaldimension.org.uk/page/10559</a:t>
            </a:r>
            <a:endParaRPr lang="en-GB" sz="1800" dirty="0"/>
          </a:p>
          <a:p>
            <a:r>
              <a:rPr lang="en-GB" sz="1800" dirty="0">
                <a:hlinkClick r:id="rId5"/>
              </a:rPr>
              <a:t>http://www.inclusionmark.co.uk/</a:t>
            </a:r>
            <a:r>
              <a:rPr lang="en-GB" sz="1800" dirty="0"/>
              <a:t> </a:t>
            </a:r>
          </a:p>
          <a:p>
            <a:r>
              <a:rPr lang="en-GB" sz="1800" dirty="0">
                <a:hlinkClick r:id="rId6"/>
              </a:rPr>
              <a:t>http://www.ase.org.uk/professional-development/primary-science-quality-mark-psqm/</a:t>
            </a:r>
            <a:r>
              <a:rPr lang="en-GB" sz="1800" dirty="0"/>
              <a:t> </a:t>
            </a:r>
          </a:p>
          <a:p>
            <a:r>
              <a:rPr lang="en-GB" sz="1800" dirty="0">
                <a:hlinkClick r:id="rId7"/>
              </a:rPr>
              <a:t>http://www.geography.org.uk/cpdevents/qualitymarks/primaryqualitymark/</a:t>
            </a:r>
            <a:r>
              <a:rPr lang="en-GB" sz="1800" dirty="0"/>
              <a:t> </a:t>
            </a:r>
          </a:p>
          <a:p>
            <a:r>
              <a:rPr lang="en-GB" dirty="0">
                <a:hlinkClick r:id="rId8"/>
              </a:rPr>
              <a:t>https://www.smscqualitymark.org.uk/</a:t>
            </a:r>
            <a:r>
              <a:rPr lang="en-GB" dirty="0"/>
              <a:t> </a:t>
            </a:r>
            <a:endParaRPr lang="en-GB" sz="1800" dirty="0"/>
          </a:p>
          <a:p>
            <a:pPr marL="0" indent="0">
              <a:buNone/>
            </a:pPr>
            <a:r>
              <a:rPr lang="en-GB" sz="1800" dirty="0"/>
              <a:t>Main differences – REQM’s free access and ‘light-touch’ process </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94B451C6-1C0C-4947-AA71-6E424A5C800E}"/>
              </a:ext>
            </a:extLst>
          </p:cNvPr>
          <p:cNvSpPr txBox="1">
            <a:spLocks/>
          </p:cNvSpPr>
          <p:nvPr userDrawn="1"/>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rgbClr val="002060"/>
                </a:solidFill>
              </a:rPr>
              <a:t>Other Quality Marks for Schools…</a:t>
            </a:r>
          </a:p>
        </p:txBody>
      </p:sp>
    </p:spTree>
    <p:extLst>
      <p:ext uri="{BB962C8B-B14F-4D97-AF65-F5344CB8AC3E}">
        <p14:creationId xmlns:p14="http://schemas.microsoft.com/office/powerpoint/2010/main" val="2271219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517753" y="2635187"/>
            <a:ext cx="5578247" cy="1936814"/>
          </a:xfrm>
        </p:spPr>
        <p:txBody>
          <a:bodyPr anchor="t">
            <a:noAutofit/>
          </a:bodyPr>
          <a:lstStyle>
            <a:lvl1pPr marL="0" indent="0" algn="l">
              <a:buNone/>
              <a:defRPr lang="en-US" sz="1800" kern="1200" dirty="0">
                <a:solidFill>
                  <a:srgbClr val="002060"/>
                </a:solidFill>
                <a:latin typeface="Century Gothic"/>
                <a:ea typeface="+mn-ea"/>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buNone/>
            </a:pPr>
            <a:r>
              <a:rPr lang="en-US" dirty="0">
                <a:latin typeface="Century Gothic"/>
                <a:cs typeface="Century Gothic"/>
              </a:rPr>
              <a:t>Schools apply for the award at one of three levels</a:t>
            </a:r>
          </a:p>
          <a:p>
            <a:pPr>
              <a:buNone/>
            </a:pPr>
            <a:r>
              <a:rPr lang="en-US" dirty="0">
                <a:latin typeface="Century Gothic"/>
                <a:cs typeface="Century Gothic"/>
              </a:rPr>
              <a:t>The award is valid for three years</a:t>
            </a:r>
          </a:p>
          <a:p>
            <a:pPr>
              <a:buNone/>
            </a:pPr>
            <a:r>
              <a:rPr lang="en-US" dirty="0">
                <a:latin typeface="Century Gothic"/>
                <a:cs typeface="Century Gothic"/>
              </a:rPr>
              <a:t>A school can reapply at any time for the next level within that period</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02B61DB1-6B9A-48EA-BA8D-0B2E76165B2F}"/>
              </a:ext>
            </a:extLst>
          </p:cNvPr>
          <p:cNvSpPr txBox="1">
            <a:spLocks/>
          </p:cNvSpPr>
          <p:nvPr userDrawn="1"/>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rgbClr val="002060"/>
                </a:solidFill>
              </a:rPr>
              <a:t>How the RE Quality Mark works</a:t>
            </a:r>
          </a:p>
        </p:txBody>
      </p:sp>
      <p:pic>
        <p:nvPicPr>
          <p:cNvPr id="18" name="Picture 17" descr="REQM 3.jpg">
            <a:extLst>
              <a:ext uri="{FF2B5EF4-FFF2-40B4-BE49-F238E27FC236}">
                <a16:creationId xmlns:a16="http://schemas.microsoft.com/office/drawing/2014/main" id="{EA8FC97D-BA48-4A8F-BB2A-413EBADA4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47422" y="2841171"/>
            <a:ext cx="3276600" cy="1638300"/>
          </a:xfrm>
          <a:prstGeom prst="rect">
            <a:avLst/>
          </a:prstGeom>
        </p:spPr>
      </p:pic>
    </p:spTree>
    <p:extLst>
      <p:ext uri="{BB962C8B-B14F-4D97-AF65-F5344CB8AC3E}">
        <p14:creationId xmlns:p14="http://schemas.microsoft.com/office/powerpoint/2010/main" val="2508759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900112" y="1213578"/>
            <a:ext cx="8421725" cy="4626907"/>
          </a:xfrm>
        </p:spPr>
        <p:txBody>
          <a:bodyPr anchor="t">
            <a:noAutofit/>
          </a:bodyPr>
          <a:lstStyle>
            <a:lvl1pPr marL="285750" indent="-285750" algn="l">
              <a:buFont typeface="Wingdings" panose="05000000000000000000" pitchFamily="2" charset="2"/>
              <a:buChar char="v"/>
              <a:defRPr lang="en-US" sz="1600" kern="1200" dirty="0">
                <a:solidFill>
                  <a:srgbClr val="002060"/>
                </a:solidFill>
                <a:latin typeface="Century Gothic"/>
                <a:ea typeface="+mn-ea"/>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spcBef>
                <a:spcPts val="0"/>
              </a:spcBef>
              <a:spcAft>
                <a:spcPts val="1800"/>
              </a:spcAft>
            </a:pPr>
            <a:r>
              <a:rPr lang="en-GB" sz="1800" dirty="0">
                <a:latin typeface="Century Gothic"/>
                <a:cs typeface="Century Gothic"/>
              </a:rPr>
              <a:t>Schools apply for the REQM through the website and trained assessors will visit their school to validate the quality mark at the appropriate level</a:t>
            </a:r>
          </a:p>
          <a:p>
            <a:pPr>
              <a:spcBef>
                <a:spcPts val="0"/>
              </a:spcBef>
              <a:spcAft>
                <a:spcPts val="1800"/>
              </a:spcAft>
            </a:pPr>
            <a:r>
              <a:rPr lang="en-GB" sz="1800" dirty="0">
                <a:latin typeface="Century Gothic"/>
                <a:cs typeface="Century Gothic"/>
              </a:rPr>
              <a:t>There are no pre-visit submissions or post visit reports</a:t>
            </a:r>
          </a:p>
          <a:p>
            <a:pPr>
              <a:spcBef>
                <a:spcPts val="0"/>
              </a:spcBef>
              <a:spcAft>
                <a:spcPts val="1800"/>
              </a:spcAft>
            </a:pPr>
            <a:r>
              <a:rPr lang="en-GB" sz="1800" dirty="0">
                <a:latin typeface="Century Gothic"/>
                <a:cs typeface="Century Gothic"/>
              </a:rPr>
              <a:t>Assessors complete a record form to confirm the award with the REC office</a:t>
            </a:r>
          </a:p>
          <a:p>
            <a:pPr>
              <a:spcBef>
                <a:spcPts val="0"/>
              </a:spcBef>
              <a:spcAft>
                <a:spcPts val="1800"/>
              </a:spcAft>
            </a:pPr>
            <a:r>
              <a:rPr lang="en-GB" sz="1800" dirty="0">
                <a:latin typeface="Century Gothic"/>
                <a:cs typeface="Century Gothic"/>
              </a:rPr>
              <a:t>Schools provide feedback to REQM on the quality of their experience</a:t>
            </a:r>
          </a:p>
          <a:p>
            <a:pPr>
              <a:spcBef>
                <a:spcPts val="0"/>
              </a:spcBef>
              <a:spcAft>
                <a:spcPts val="1800"/>
              </a:spcAft>
            </a:pPr>
            <a:r>
              <a:rPr lang="en-GB" sz="1800" dirty="0">
                <a:latin typeface="Century Gothic"/>
                <a:cs typeface="Century Gothic"/>
              </a:rPr>
              <a:t>Certificates and e-ribbons are sent to the school and announcements are made on social media and the website</a:t>
            </a:r>
          </a:p>
          <a:p>
            <a:pPr>
              <a:spcBef>
                <a:spcPts val="0"/>
              </a:spcBef>
              <a:spcAft>
                <a:spcPts val="1800"/>
              </a:spcAft>
            </a:pPr>
            <a:r>
              <a:rPr lang="en-GB" sz="1800" dirty="0">
                <a:latin typeface="Century Gothic"/>
                <a:cs typeface="Century Gothic"/>
              </a:rPr>
              <a:t>Schools can attend a free conference event during the year</a:t>
            </a:r>
          </a:p>
          <a:p>
            <a:pPr>
              <a:spcBef>
                <a:spcPts val="0"/>
              </a:spcBef>
              <a:spcAft>
                <a:spcPts val="1800"/>
              </a:spcAft>
            </a:pPr>
            <a:r>
              <a:rPr lang="en-GB" sz="1800" dirty="0">
                <a:latin typeface="Century Gothic"/>
                <a:cs typeface="Century Gothic"/>
              </a:rPr>
              <a:t>Schools receive a discount for items from the current </a:t>
            </a:r>
            <a:r>
              <a:rPr lang="en-GB" sz="1800" i="1" dirty="0">
                <a:latin typeface="Century Gothic"/>
                <a:cs typeface="Century Gothic"/>
              </a:rPr>
              <a:t>Articles of Faith </a:t>
            </a:r>
            <a:r>
              <a:rPr lang="en-GB" sz="1800" dirty="0">
                <a:latin typeface="Century Gothic"/>
                <a:cs typeface="Century Gothic"/>
              </a:rPr>
              <a:t>Catalogue</a:t>
            </a:r>
            <a:endParaRPr lang="en-US" sz="1800" dirty="0">
              <a:latin typeface="Century Gothic"/>
              <a:cs typeface="Century Gothic"/>
            </a:endParaRP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D922CD18-6888-46A6-9B56-C0DB61D057B0}"/>
              </a:ext>
            </a:extLst>
          </p:cNvPr>
          <p:cNvSpPr txBox="1">
            <a:spLocks/>
          </p:cNvSpPr>
          <p:nvPr userDrawn="1"/>
        </p:nvSpPr>
        <p:spPr>
          <a:xfrm>
            <a:off x="1016313" y="203982"/>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rPr>
              <a:t>The Award Process</a:t>
            </a:r>
          </a:p>
        </p:txBody>
      </p:sp>
    </p:spTree>
    <p:extLst>
      <p:ext uri="{BB962C8B-B14F-4D97-AF65-F5344CB8AC3E}">
        <p14:creationId xmlns:p14="http://schemas.microsoft.com/office/powerpoint/2010/main" val="3032226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0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139070" y="1990292"/>
            <a:ext cx="7766936" cy="3699913"/>
          </a:xfrm>
        </p:spPr>
        <p:txBody>
          <a:bodyPr anchor="t"/>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Standards of awards are moderated at assessor training sessions during the year</a:t>
            </a:r>
          </a:p>
          <a:p>
            <a:r>
              <a:rPr lang="en-GB" dirty="0"/>
              <a:t>Assessors operate under contracts to the REC governed by a professional code of practice</a:t>
            </a:r>
          </a:p>
          <a:p>
            <a:r>
              <a:rPr lang="en-GB" dirty="0"/>
              <a:t>The project manager undertakes at least two assessments during the year </a:t>
            </a:r>
          </a:p>
          <a:p>
            <a:r>
              <a:rPr lang="en-GB" dirty="0"/>
              <a:t>The project manager also moderates three visits with colleagues through ‘shadow assessments' using the Code of Practice as the criteria for moderation of assessor standards</a:t>
            </a:r>
          </a:p>
          <a:p>
            <a:r>
              <a:rPr lang="en-GB" dirty="0"/>
              <a:t>The manager’s role is reviewed by the REC’s CEO</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CEE91C5A-D5BB-4EDB-8935-BABBE34A0643}"/>
              </a:ext>
            </a:extLst>
          </p:cNvPr>
          <p:cNvSpPr txBox="1">
            <a:spLocks/>
          </p:cNvSpPr>
          <p:nvPr userDrawn="1"/>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rPr>
              <a:t>Quality Assurance</a:t>
            </a:r>
          </a:p>
        </p:txBody>
      </p:sp>
    </p:spTree>
    <p:extLst>
      <p:ext uri="{BB962C8B-B14F-4D97-AF65-F5344CB8AC3E}">
        <p14:creationId xmlns:p14="http://schemas.microsoft.com/office/powerpoint/2010/main" val="167024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172118" y="2816257"/>
            <a:ext cx="8195720" cy="1805324"/>
          </a:xfrm>
        </p:spPr>
        <p:txBody>
          <a:bodyPr anchor="t"/>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hlinkClick r:id="rId2"/>
              </a:rPr>
              <a:t>http://www.reqm.org</a:t>
            </a:r>
            <a:r>
              <a:rPr lang="en-GB" dirty="0"/>
              <a:t> to find out more, including the names of award schools and their feedback</a:t>
            </a:r>
          </a:p>
          <a:p>
            <a:r>
              <a:rPr lang="en-GB" dirty="0"/>
              <a:t>The MAP is a helpful tool to identify schools in your local hub area</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Tree>
    <p:extLst>
      <p:ext uri="{BB962C8B-B14F-4D97-AF65-F5344CB8AC3E}">
        <p14:creationId xmlns:p14="http://schemas.microsoft.com/office/powerpoint/2010/main" val="3697644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507067" y="1971146"/>
            <a:ext cx="7671235" cy="3599659"/>
          </a:xfrm>
        </p:spPr>
        <p:txBody>
          <a:bodyPr anchor="t"/>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indent="0">
              <a:buNone/>
            </a:pPr>
            <a:r>
              <a:rPr lang="en-GB" dirty="0"/>
              <a:t>2017-18 will see some developments for REQM</a:t>
            </a:r>
          </a:p>
          <a:p>
            <a:r>
              <a:rPr lang="en-GB" dirty="0"/>
              <a:t>Some ‘market’ research and impact studies will take place</a:t>
            </a:r>
          </a:p>
          <a:p>
            <a:r>
              <a:rPr lang="en-GB" dirty="0"/>
              <a:t>GROWTH is a key objective</a:t>
            </a:r>
          </a:p>
          <a:p>
            <a:r>
              <a:rPr lang="en-GB" dirty="0"/>
              <a:t>The criteria will be reviewed (minor changes)</a:t>
            </a:r>
          </a:p>
          <a:p>
            <a:r>
              <a:rPr lang="en-GB" dirty="0"/>
              <a:t>Some additional forms of QA/monitoring will be piloted</a:t>
            </a:r>
          </a:p>
          <a:p>
            <a:r>
              <a:rPr lang="en-GB" dirty="0"/>
              <a:t>Links between REQM and other national/local RE initiatives will be reinforced e.g. through conferencing and other events</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128F9709-53BA-41E7-AEC1-0871AFFAC244}"/>
              </a:ext>
            </a:extLst>
          </p:cNvPr>
          <p:cNvSpPr txBox="1">
            <a:spLocks/>
          </p:cNvSpPr>
          <p:nvPr userDrawn="1"/>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rPr>
              <a:t>Proposed Changes</a:t>
            </a:r>
          </a:p>
        </p:txBody>
      </p:sp>
    </p:spTree>
    <p:extLst>
      <p:ext uri="{BB962C8B-B14F-4D97-AF65-F5344CB8AC3E}">
        <p14:creationId xmlns:p14="http://schemas.microsoft.com/office/powerpoint/2010/main" val="2098372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338028" y="2538741"/>
            <a:ext cx="7766936" cy="2497493"/>
          </a:xfrm>
        </p:spPr>
        <p:txBody>
          <a:bodyPr anchor="t"/>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indent="0">
              <a:buNone/>
            </a:pPr>
            <a:r>
              <a:rPr lang="en-GB" dirty="0"/>
              <a:t>EXAMPLE ACTIVITIES for your group</a:t>
            </a:r>
          </a:p>
          <a:p>
            <a:pPr marL="0" indent="0">
              <a:buNone/>
            </a:pPr>
            <a:r>
              <a:rPr lang="en-GB" dirty="0"/>
              <a:t>1. Using the handout on award levels (section 3 of the self-evaluation toolkit), please look at key features delineating the different awards </a:t>
            </a:r>
            <a:r>
              <a:rPr lang="en-GB" b="1" dirty="0"/>
              <a:t>at the borderline.</a:t>
            </a:r>
          </a:p>
          <a:p>
            <a:r>
              <a:rPr lang="en-GB" dirty="0"/>
              <a:t>What constitutes good evidence of the SILVER REQM (key points)?</a:t>
            </a:r>
          </a:p>
          <a:p>
            <a:r>
              <a:rPr lang="en-GB" dirty="0"/>
              <a:t>What constitutes good evidence of GOLD REQM (key points)?</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8F678AAB-FE70-434E-9764-AF05E90BD032}"/>
              </a:ext>
            </a:extLst>
          </p:cNvPr>
          <p:cNvSpPr txBox="1">
            <a:spLocks/>
          </p:cNvSpPr>
          <p:nvPr userDrawn="1"/>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rPr>
              <a:t>‘Going for Gold’</a:t>
            </a:r>
          </a:p>
        </p:txBody>
      </p:sp>
    </p:spTree>
    <p:extLst>
      <p:ext uri="{BB962C8B-B14F-4D97-AF65-F5344CB8AC3E}">
        <p14:creationId xmlns:p14="http://schemas.microsoft.com/office/powerpoint/2010/main" val="1369810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285173" y="1726342"/>
            <a:ext cx="7555427" cy="3276729"/>
          </a:xfrm>
        </p:spPr>
        <p:txBody>
          <a:bodyPr anchor="t">
            <a:normAutofit/>
          </a:bodyPr>
          <a:lstStyle>
            <a:lvl1pPr marL="0" indent="0" algn="l">
              <a:buNone/>
              <a:defRPr lang="en-GB" sz="1800" kern="1200" dirty="0">
                <a:solidFill>
                  <a:srgbClr val="002060"/>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2. Invite a local Gold Award school (or more) to a meeting to share their REQM story with other colleagues/schools. Focus the discussion on the journey from ‘Bronze to Gold’.</a:t>
            </a:r>
          </a:p>
          <a:p>
            <a:endParaRPr lang="en-GB" dirty="0"/>
          </a:p>
          <a:p>
            <a:r>
              <a:rPr lang="en-GB" dirty="0"/>
              <a:t>3. Ask colleagues to support each other in identifying where their school is currently placed against the criteria. </a:t>
            </a:r>
          </a:p>
          <a:p>
            <a:endParaRPr lang="en-GB" dirty="0"/>
          </a:p>
          <a:p>
            <a:r>
              <a:rPr lang="en-GB" dirty="0"/>
              <a:t>4. Always feel free to ask for advice from </a:t>
            </a:r>
            <a:r>
              <a:rPr lang="en-GB" dirty="0">
                <a:hlinkClick r:id="rId2"/>
              </a:rPr>
              <a:t>linda@reqm.org</a:t>
            </a:r>
            <a:r>
              <a:rPr lang="en-GB" dirty="0"/>
              <a:t> </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Tree>
    <p:extLst>
      <p:ext uri="{BB962C8B-B14F-4D97-AF65-F5344CB8AC3E}">
        <p14:creationId xmlns:p14="http://schemas.microsoft.com/office/powerpoint/2010/main" val="558283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p:cNvSpPr>
            <a:spLocks noGrp="1"/>
          </p:cNvSpPr>
          <p:nvPr>
            <p:ph type="subTitle" idx="1" hasCustomPrompt="1"/>
          </p:nvPr>
        </p:nvSpPr>
        <p:spPr>
          <a:xfrm>
            <a:off x="1290045" y="2529940"/>
            <a:ext cx="8093201" cy="1789652"/>
          </a:xfrm>
        </p:spPr>
        <p:txBody>
          <a:bodyPr anchor="t">
            <a:noAutofit/>
          </a:bodyPr>
          <a:lstStyle>
            <a:lvl1pPr marL="285750" indent="-285750" algn="l">
              <a:buFont typeface="Wingdings" panose="05000000000000000000" pitchFamily="2" charset="2"/>
              <a:buChar char="v"/>
              <a:defRPr sz="2000">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Please let us know if this presentation was useful in your group – what else would be helpful?</a:t>
            </a:r>
          </a:p>
          <a:p>
            <a:endParaRPr lang="en-GB" dirty="0"/>
          </a:p>
          <a:p>
            <a:r>
              <a:rPr lang="en-GB" dirty="0"/>
              <a:t>THANK YOU!</a:t>
            </a:r>
          </a:p>
        </p:txBody>
      </p:sp>
      <p:pic>
        <p:nvPicPr>
          <p:cNvPr id="8" name="Picture 7" descr="A close up of a logo&#10;&#10;Description generated with very high confidence">
            <a:extLst>
              <a:ext uri="{FF2B5EF4-FFF2-40B4-BE49-F238E27FC236}">
                <a16:creationId xmlns:a16="http://schemas.microsoft.com/office/drawing/2014/main" id="{57C09652-4D8A-42F6-8FA4-488BABCF3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 y="5840485"/>
            <a:ext cx="2872983" cy="1017515"/>
          </a:xfrm>
          <a:prstGeom prst="rect">
            <a:avLst/>
          </a:prstGeom>
        </p:spPr>
      </p:pic>
      <p:sp>
        <p:nvSpPr>
          <p:cNvPr id="17" name="Title 1">
            <a:extLst>
              <a:ext uri="{FF2B5EF4-FFF2-40B4-BE49-F238E27FC236}">
                <a16:creationId xmlns:a16="http://schemas.microsoft.com/office/drawing/2014/main" id="{6522A474-C9E4-4A8C-BEE5-A47DD0C85260}"/>
              </a:ext>
            </a:extLst>
          </p:cNvPr>
          <p:cNvSpPr txBox="1">
            <a:spLocks/>
          </p:cNvSpPr>
          <p:nvPr userDrawn="1"/>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rPr>
              <a:t>Feedback</a:t>
            </a:r>
          </a:p>
        </p:txBody>
      </p:sp>
    </p:spTree>
    <p:extLst>
      <p:ext uri="{BB962C8B-B14F-4D97-AF65-F5344CB8AC3E}">
        <p14:creationId xmlns:p14="http://schemas.microsoft.com/office/powerpoint/2010/main" val="2303882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852515" y="2378916"/>
            <a:ext cx="8596668" cy="729143"/>
          </a:xfrm>
          <a:prstGeom prst="rect">
            <a:avLst/>
          </a:prstGeom>
        </p:spPr>
        <p:txBody>
          <a:bodyPr vert="horz" lIns="91440" tIns="45720" rIns="91440" bIns="45720" rtlCol="0" anchor="t">
            <a:noAutofit/>
          </a:bodyPr>
          <a:lstStyle/>
          <a:p>
            <a:r>
              <a:rPr lang="en-GB" dirty="0"/>
              <a:t>The </a:t>
            </a:r>
            <a:r>
              <a:rPr lang="en-GB" i="1" dirty="0"/>
              <a:t>RE Quality Mark</a:t>
            </a:r>
            <a:endParaRPr lang="en-US" dirty="0"/>
          </a:p>
        </p:txBody>
      </p:sp>
      <p:sp>
        <p:nvSpPr>
          <p:cNvPr id="3" name="Text Placeholder 2"/>
          <p:cNvSpPr>
            <a:spLocks noGrp="1"/>
          </p:cNvSpPr>
          <p:nvPr>
            <p:ph type="body" idx="1"/>
          </p:nvPr>
        </p:nvSpPr>
        <p:spPr>
          <a:xfrm>
            <a:off x="1023571" y="3777143"/>
            <a:ext cx="8292898" cy="1245708"/>
          </a:xfrm>
          <a:prstGeom prst="rect">
            <a:avLst/>
          </a:prstGeom>
        </p:spPr>
        <p:txBody>
          <a:bodyPr vert="horz" lIns="91440" tIns="45720" rIns="91440" bIns="45720" rtlCol="0">
            <a:normAutofit/>
          </a:bodyPr>
          <a:lstStyle/>
          <a:p>
            <a:pPr marL="0" indent="0">
              <a:buNone/>
            </a:pPr>
            <a:r>
              <a:rPr lang="en-GB" sz="1800" i="1" dirty="0">
                <a:latin typeface="Century Gothic"/>
                <a:cs typeface="Century Gothic"/>
              </a:rPr>
              <a:t>Background information for local groups, advisers and assessors</a:t>
            </a:r>
          </a:p>
          <a:p>
            <a:pPr marL="0" indent="0">
              <a:buNone/>
            </a:pPr>
            <a:r>
              <a:rPr lang="en-GB" sz="1800" i="1" dirty="0">
                <a:latin typeface="Century Gothic"/>
                <a:cs typeface="Century Gothic"/>
              </a:rPr>
              <a:t>	</a:t>
            </a:r>
          </a:p>
          <a:p>
            <a:pPr marL="0" indent="0">
              <a:buNone/>
            </a:pPr>
            <a:r>
              <a:rPr lang="en-GB" sz="1800" i="1" dirty="0">
                <a:latin typeface="Century Gothic"/>
                <a:cs typeface="Century Gothic"/>
              </a:rPr>
              <a:t>From: Linda Rudge, REQM manager</a:t>
            </a:r>
          </a:p>
          <a:p>
            <a:pPr lvl="4"/>
            <a:endParaRPr lang="en-US" dirty="0"/>
          </a:p>
        </p:txBody>
      </p:sp>
      <p:pic>
        <p:nvPicPr>
          <p:cNvPr id="8" name="Picture 7" descr="A close up of a logo&#10;&#10;Description generated with very high confidence">
            <a:extLst>
              <a:ext uri="{FF2B5EF4-FFF2-40B4-BE49-F238E27FC236}">
                <a16:creationId xmlns:a16="http://schemas.microsoft.com/office/drawing/2014/main" id="{D1717097-589B-4BC6-9D8D-B17146F124B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4393166" cy="1555913"/>
          </a:xfrm>
          <a:prstGeom prst="rect">
            <a:avLst/>
          </a:prstGeom>
        </p:spPr>
      </p:pic>
    </p:spTree>
    <p:extLst>
      <p:ext uri="{BB962C8B-B14F-4D97-AF65-F5344CB8AC3E}">
        <p14:creationId xmlns:p14="http://schemas.microsoft.com/office/powerpoint/2010/main" val="297402060"/>
      </p:ext>
    </p:extLst>
  </p:cSld>
  <p:clrMap bg1="lt1" tx1="dk1" bg2="lt2" tx2="dk2" accent1="accent1" accent2="accent2" accent3="accent3" accent4="accent4" accent5="accent5" accent6="accent6" hlink="hlink" folHlink="folHlink"/>
  <p:sldLayoutIdLst>
    <p:sldLayoutId id="2147483678" r:id="rId1"/>
    <p:sldLayoutId id="2147483681" r:id="rId2"/>
    <p:sldLayoutId id="2147483680" r:id="rId3"/>
    <p:sldLayoutId id="2147483691" r:id="rId4"/>
    <p:sldLayoutId id="2147483682" r:id="rId5"/>
    <p:sldLayoutId id="2147483690" r:id="rId6"/>
    <p:sldLayoutId id="2147483689" r:id="rId7"/>
    <p:sldLayoutId id="2147483688" r:id="rId8"/>
    <p:sldLayoutId id="2147483687" r:id="rId9"/>
    <p:sldLayoutId id="2147483686" r:id="rId10"/>
    <p:sldLayoutId id="2147483685" r:id="rId11"/>
    <p:sldLayoutId id="2147483684" r:id="rId12"/>
    <p:sldLayoutId id="2147483683" r:id="rId13"/>
  </p:sldLayoutIdLst>
  <p:txStyles>
    <p:titleStyle>
      <a:lvl1pPr algn="ctr" defTabSz="457200" rtl="0" eaLnBrk="1" latinLnBrk="0" hangingPunct="1">
        <a:spcBef>
          <a:spcPct val="0"/>
        </a:spcBef>
        <a:buNone/>
        <a:defRPr sz="4400" kern="1200">
          <a:solidFill>
            <a:srgbClr val="002060"/>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ctr" defTabSz="457200" rtl="0" eaLnBrk="1" latinLnBrk="0" hangingPunct="1">
        <a:spcBef>
          <a:spcPts val="1000"/>
        </a:spcBef>
        <a:spcAft>
          <a:spcPts val="0"/>
        </a:spcAft>
        <a:buClr>
          <a:schemeClr val="accent1"/>
        </a:buClr>
        <a:buSzPct val="80000"/>
        <a:buFont typeface="Wingdings 3" charset="2"/>
        <a:buChar char=""/>
        <a:defRPr sz="1800" kern="1200">
          <a:solidFill>
            <a:srgbClr val="002060"/>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www.smscqualitymark.org.uk/" TargetMode="External"/><Relationship Id="rId3" Type="http://schemas.openxmlformats.org/officeDocument/2006/relationships/hyperlink" Target="http://www.qm-alliance.co.uk/The-award/The-award/The-award.html" TargetMode="External"/><Relationship Id="rId7" Type="http://schemas.openxmlformats.org/officeDocument/2006/relationships/hyperlink" Target="http://www.geography.org.uk/cpdevents/qualitymarks/primaryqualitymark/" TargetMode="External"/><Relationship Id="rId2" Type="http://schemas.openxmlformats.org/officeDocument/2006/relationships/hyperlink" Target="http://www.history.org.uk/secondary/categories/quality-mark" TargetMode="External"/><Relationship Id="rId1" Type="http://schemas.openxmlformats.org/officeDocument/2006/relationships/slideLayout" Target="../slideLayouts/slideLayout1.xml"/><Relationship Id="rId6" Type="http://schemas.openxmlformats.org/officeDocument/2006/relationships/hyperlink" Target="http://www.ase.org.uk/professional-development/primary-science-quality-mark-psqm/" TargetMode="External"/><Relationship Id="rId5" Type="http://schemas.openxmlformats.org/officeDocument/2006/relationships/hyperlink" Target="http://www.inclusionmark.co.uk/" TargetMode="External"/><Relationship Id="rId4" Type="http://schemas.openxmlformats.org/officeDocument/2006/relationships/hyperlink" Target="http://glp.globaldimension.org.uk/page/10559"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www.reqm.org/"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mailto:linda@reqm.org"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5C8535F-A344-4DEF-85A7-C05AC2E1E8C0}"/>
              </a:ext>
            </a:extLst>
          </p:cNvPr>
          <p:cNvSpPr>
            <a:spLocks noGrp="1"/>
          </p:cNvSpPr>
          <p:nvPr>
            <p:ph type="ctrTitle"/>
          </p:nvPr>
        </p:nvSpPr>
        <p:spPr>
          <a:xfrm>
            <a:off x="1557112" y="2406707"/>
            <a:ext cx="7766936" cy="809936"/>
          </a:xfrm>
          <a:prstGeom prst="rect">
            <a:avLst/>
          </a:prstGeom>
        </p:spPr>
        <p:txBody>
          <a:bodyPr vert="horz" lIns="91440" tIns="45720" rIns="91440" bIns="45720" rtlCol="0" anchor="t">
            <a:noAutofit/>
          </a:bodyPr>
          <a:lstStyle/>
          <a:p>
            <a:r>
              <a:rPr lang="en-GB" dirty="0">
                <a:latin typeface="Arial" panose="020B0604020202020204" pitchFamily="34" charset="0"/>
                <a:cs typeface="Arial" panose="020B0604020202020204" pitchFamily="34" charset="0"/>
              </a:rPr>
              <a:t>The </a:t>
            </a:r>
            <a:r>
              <a:rPr lang="en-GB" i="1" dirty="0">
                <a:latin typeface="Arial" panose="020B0604020202020204" pitchFamily="34" charset="0"/>
                <a:cs typeface="Arial" panose="020B0604020202020204" pitchFamily="34" charset="0"/>
              </a:rPr>
              <a:t>RE Quality Mark</a:t>
            </a:r>
            <a:endParaRPr lang="en-US" dirty="0">
              <a:latin typeface="Arial" panose="020B0604020202020204" pitchFamily="34" charset="0"/>
              <a:cs typeface="Arial" panose="020B0604020202020204" pitchFamily="34" charset="0"/>
            </a:endParaRPr>
          </a:p>
        </p:txBody>
      </p:sp>
      <p:sp>
        <p:nvSpPr>
          <p:cNvPr id="9" name="Text Placeholder 2">
            <a:extLst>
              <a:ext uri="{FF2B5EF4-FFF2-40B4-BE49-F238E27FC236}">
                <a16:creationId xmlns:a16="http://schemas.microsoft.com/office/drawing/2014/main" id="{D50E83B4-FB10-4DAF-AD23-89B2323258DE}"/>
              </a:ext>
            </a:extLst>
          </p:cNvPr>
          <p:cNvSpPr>
            <a:spLocks noGrp="1"/>
          </p:cNvSpPr>
          <p:nvPr>
            <p:ph type="subTitle" idx="1"/>
          </p:nvPr>
        </p:nvSpPr>
        <p:spPr>
          <a:xfrm>
            <a:off x="1514248" y="3868202"/>
            <a:ext cx="7860771" cy="1375311"/>
          </a:xfrm>
          <a:prstGeom prst="rect">
            <a:avLst/>
          </a:prstGeom>
        </p:spPr>
        <p:txBody>
          <a:bodyPr vert="horz" lIns="91440" tIns="45720" rIns="91440" bIns="45720" rtlCol="0">
            <a:normAutofit/>
          </a:bodyPr>
          <a:lstStyle/>
          <a:p>
            <a:pPr marL="0" indent="0" algn="ctr">
              <a:buNone/>
            </a:pPr>
            <a:r>
              <a:rPr lang="en-GB" sz="1800" i="1" dirty="0">
                <a:latin typeface="Arial" panose="020B0604020202020204" pitchFamily="34" charset="0"/>
                <a:cs typeface="Arial" panose="020B0604020202020204" pitchFamily="34" charset="0"/>
              </a:rPr>
              <a:t>Background information for local groups and assessors</a:t>
            </a:r>
          </a:p>
          <a:p>
            <a:pPr marL="0" indent="0" algn="ctr">
              <a:buNone/>
            </a:pPr>
            <a:r>
              <a:rPr lang="en-GB" sz="1800" i="1" dirty="0">
                <a:latin typeface="Arial" panose="020B0604020202020204" pitchFamily="34" charset="0"/>
                <a:cs typeface="Arial" panose="020B0604020202020204" pitchFamily="34" charset="0"/>
              </a:rPr>
              <a:t>Linda Rudge, REQM manager</a:t>
            </a:r>
          </a:p>
          <a:p>
            <a:pPr marL="0" indent="0" algn="ctr">
              <a:buNone/>
            </a:pPr>
            <a:r>
              <a:rPr lang="en-GB" i="1" dirty="0">
                <a:latin typeface="Arial" panose="020B0604020202020204" pitchFamily="34" charset="0"/>
                <a:cs typeface="Arial" panose="020B0604020202020204" pitchFamily="34" charset="0"/>
              </a:rPr>
              <a:t>March 2019</a:t>
            </a:r>
            <a:endParaRPr lang="en-GB" sz="1800" i="1" dirty="0">
              <a:latin typeface="Arial" panose="020B0604020202020204" pitchFamily="34" charset="0"/>
              <a:cs typeface="Arial" panose="020B0604020202020204" pitchFamily="34" charset="0"/>
            </a:endParaRPr>
          </a:p>
          <a:p>
            <a:pPr lvl="4"/>
            <a:endParaRPr lang="en-US" dirty="0"/>
          </a:p>
        </p:txBody>
      </p:sp>
    </p:spTree>
    <p:extLst>
      <p:ext uri="{BB962C8B-B14F-4D97-AF65-F5344CB8AC3E}">
        <p14:creationId xmlns:p14="http://schemas.microsoft.com/office/powerpoint/2010/main" val="44249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9A1570B-50B4-4988-8B18-0E16258DC91C}"/>
              </a:ext>
            </a:extLst>
          </p:cNvPr>
          <p:cNvSpPr>
            <a:spLocks noGrp="1"/>
          </p:cNvSpPr>
          <p:nvPr>
            <p:ph type="ctrTitle"/>
          </p:nvPr>
        </p:nvSpPr>
        <p:spPr>
          <a:xfrm>
            <a:off x="1155605" y="420745"/>
            <a:ext cx="7766936" cy="809936"/>
          </a:xfrm>
        </p:spPr>
        <p:txBody>
          <a:bodyPr anchor="b">
            <a:noAutofit/>
          </a:bodyPr>
          <a:lstStyle>
            <a:lvl1pPr algn="ctr">
              <a:defRPr sz="4600">
                <a:solidFill>
                  <a:srgbClr val="002060"/>
                </a:solidFill>
              </a:defRPr>
            </a:lvl1pPr>
          </a:lstStyle>
          <a:p>
            <a:r>
              <a:rPr lang="en-US" sz="4400" dirty="0">
                <a:latin typeface="Arial" panose="020B0604020202020204" pitchFamily="34" charset="0"/>
                <a:cs typeface="Arial" panose="020B0604020202020204" pitchFamily="34" charset="0"/>
              </a:rPr>
              <a:t>What is the RE Quality Mark?</a:t>
            </a:r>
          </a:p>
        </p:txBody>
      </p:sp>
      <p:sp>
        <p:nvSpPr>
          <p:cNvPr id="7" name="Subtitle 2">
            <a:extLst>
              <a:ext uri="{FF2B5EF4-FFF2-40B4-BE49-F238E27FC236}">
                <a16:creationId xmlns:a16="http://schemas.microsoft.com/office/drawing/2014/main" id="{7B57E024-F1DE-4645-8218-EE124B067F75}"/>
              </a:ext>
            </a:extLst>
          </p:cNvPr>
          <p:cNvSpPr txBox="1">
            <a:spLocks/>
          </p:cNvSpPr>
          <p:nvPr/>
        </p:nvSpPr>
        <p:spPr>
          <a:xfrm>
            <a:off x="1273851" y="1576024"/>
            <a:ext cx="7766936" cy="4059124"/>
          </a:xfrm>
          <a:prstGeom prst="rect">
            <a:avLst/>
          </a:prstGeom>
        </p:spPr>
        <p:txBody>
          <a:bodyPr vert="horz" lIns="91440" tIns="45720" rIns="91440" bIns="45720" rtlCol="0" anchor="t">
            <a:noAutofit/>
          </a:bodyPr>
          <a:lstStyle>
            <a:lvl1pPr marL="0" indent="0" algn="l" defTabSz="457200" rtl="0" eaLnBrk="1" latinLnBrk="0" hangingPunct="1">
              <a:spcBef>
                <a:spcPts val="0"/>
              </a:spcBef>
              <a:spcAft>
                <a:spcPts val="600"/>
              </a:spcAft>
              <a:buClr>
                <a:schemeClr val="accent1"/>
              </a:buClr>
              <a:buSzPct val="80000"/>
              <a:buFont typeface="Wingdings 3" charset="2"/>
              <a:buNone/>
              <a:defRPr lang="en-US" sz="1800" kern="1200" dirty="0">
                <a:solidFill>
                  <a:srgbClr val="002060"/>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r>
              <a:rPr lang="en-GB" sz="1900" dirty="0">
                <a:latin typeface="Arial" panose="020B0604020202020204" pitchFamily="34" charset="0"/>
                <a:cs typeface="Arial" panose="020B0604020202020204" pitchFamily="34" charset="0"/>
              </a:rPr>
              <a:t>The RE Quality Mark (REQM) is an accreditation system which recognises good practice in religious education.  It is designed to be a mechanism for whole school improvement beyond religious education since its principle focus is enhanced pedagogy.  </a:t>
            </a:r>
          </a:p>
          <a:p>
            <a:endParaRPr lang="en-GB" sz="1900" dirty="0">
              <a:latin typeface="Arial" panose="020B0604020202020204" pitchFamily="34" charset="0"/>
              <a:cs typeface="Arial" panose="020B0604020202020204" pitchFamily="34" charset="0"/>
            </a:endParaRPr>
          </a:p>
          <a:p>
            <a:r>
              <a:rPr lang="en-GB" sz="1900" dirty="0">
                <a:latin typeface="Arial" panose="020B0604020202020204" pitchFamily="34" charset="0"/>
                <a:cs typeface="Arial" panose="020B0604020202020204" pitchFamily="34" charset="0"/>
              </a:rPr>
              <a:t>The REQM is available to all schools (state and independent) including academies and schools with a religious character or foundation.</a:t>
            </a:r>
          </a:p>
          <a:p>
            <a:endParaRPr lang="en-GB" sz="1900" dirty="0">
              <a:latin typeface="Arial" panose="020B0604020202020204" pitchFamily="34" charset="0"/>
              <a:cs typeface="Arial" panose="020B0604020202020204" pitchFamily="34" charset="0"/>
            </a:endParaRPr>
          </a:p>
          <a:p>
            <a:r>
              <a:rPr lang="en-GB" sz="1900" dirty="0">
                <a:latin typeface="Arial" panose="020B0604020202020204" pitchFamily="34" charset="0"/>
                <a:cs typeface="Arial" panose="020B0604020202020204" pitchFamily="34" charset="0"/>
              </a:rPr>
              <a:t>The REQM is provided and administered by the REC and is managed by Linda Rudge, supported by the REC administrator with regular advice from the REC’s CEO, and the REC’s Education Committee.</a:t>
            </a:r>
          </a:p>
        </p:txBody>
      </p:sp>
    </p:spTree>
    <p:extLst>
      <p:ext uri="{BB962C8B-B14F-4D97-AF65-F5344CB8AC3E}">
        <p14:creationId xmlns:p14="http://schemas.microsoft.com/office/powerpoint/2010/main" val="1346587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FCDA364-7417-4546-8E5F-1BCD56D309E6}"/>
              </a:ext>
            </a:extLst>
          </p:cNvPr>
          <p:cNvSpPr txBox="1">
            <a:spLocks/>
          </p:cNvSpPr>
          <p:nvPr/>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latin typeface="Arial" panose="020B0604020202020204" pitchFamily="34" charset="0"/>
                <a:cs typeface="Arial" panose="020B0604020202020204" pitchFamily="34" charset="0"/>
              </a:rPr>
              <a:t>The Purpose of REQM is:</a:t>
            </a:r>
          </a:p>
        </p:txBody>
      </p:sp>
      <p:sp>
        <p:nvSpPr>
          <p:cNvPr id="8" name="Subtitle 2">
            <a:extLst>
              <a:ext uri="{FF2B5EF4-FFF2-40B4-BE49-F238E27FC236}">
                <a16:creationId xmlns:a16="http://schemas.microsoft.com/office/drawing/2014/main" id="{BCC9B676-193C-49B9-A9A2-26E9F1E4BC4C}"/>
              </a:ext>
            </a:extLst>
          </p:cNvPr>
          <p:cNvSpPr>
            <a:spLocks noGrp="1"/>
          </p:cNvSpPr>
          <p:nvPr>
            <p:ph type="subTitle" idx="1" hasCustomPrompt="1"/>
          </p:nvPr>
        </p:nvSpPr>
        <p:spPr>
          <a:xfrm>
            <a:off x="1507067" y="1971145"/>
            <a:ext cx="7257105" cy="3719060"/>
          </a:xfrm>
        </p:spPr>
        <p:txBody>
          <a:bodyPr anchor="t">
            <a:normAutofit/>
          </a:bodyPr>
          <a:lstStyle>
            <a:lvl1pPr marL="285750" indent="-285750" algn="l">
              <a:buFont typeface="Wingdings" panose="05000000000000000000" pitchFamily="2" charset="2"/>
              <a:buChar char="v"/>
              <a:defRPr lang="en-GB" sz="1800" kern="1200" dirty="0" smtClean="0">
                <a:solidFill>
                  <a:srgbClr val="002060"/>
                </a:solidFill>
                <a:latin typeface="Century Gothic"/>
                <a:ea typeface="+mn-ea"/>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2000" dirty="0">
                <a:latin typeface="Arial" panose="020B0604020202020204" pitchFamily="34" charset="0"/>
                <a:cs typeface="Arial" panose="020B0604020202020204" pitchFamily="34" charset="0"/>
              </a:rPr>
              <a:t>To raise the profile of religious education in  schools  </a:t>
            </a:r>
            <a:endParaRPr lang="en-US" sz="2000" dirty="0">
              <a:latin typeface="Arial" panose="020B0604020202020204" pitchFamily="34" charset="0"/>
              <a:cs typeface="Arial" panose="020B0604020202020204" pitchFamily="34" charset="0"/>
            </a:endParaRPr>
          </a:p>
          <a:p>
            <a:pPr lvl="0"/>
            <a:r>
              <a:rPr lang="en-GB" sz="2000" dirty="0">
                <a:latin typeface="Arial" panose="020B0604020202020204" pitchFamily="34" charset="0"/>
                <a:cs typeface="Arial" panose="020B0604020202020204" pitchFamily="34" charset="0"/>
              </a:rPr>
              <a:t>To celebrate a commitment to excellence in religious education</a:t>
            </a:r>
            <a:endParaRPr lang="en-US" sz="2000" dirty="0">
              <a:latin typeface="Arial" panose="020B0604020202020204" pitchFamily="34" charset="0"/>
              <a:cs typeface="Arial" panose="020B0604020202020204" pitchFamily="34" charset="0"/>
            </a:endParaRPr>
          </a:p>
          <a:p>
            <a:pPr lvl="0"/>
            <a:r>
              <a:rPr lang="en-GB" sz="2000" dirty="0">
                <a:latin typeface="Arial" panose="020B0604020202020204" pitchFamily="34" charset="0"/>
                <a:cs typeface="Arial" panose="020B0604020202020204" pitchFamily="34" charset="0"/>
              </a:rPr>
              <a:t>To provide a framework for measuring, planning and developing the quality of RE teaching and learning </a:t>
            </a:r>
            <a:endParaRPr lang="en-US"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To encourage schools to increase the range and quality of teaching and learning in religious education to improve standards</a:t>
            </a:r>
            <a:endParaRPr lang="en-US"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To develop pedagogies which have impact on whole school improvement</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701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26CA-344F-4023-8741-57AE80E9D012}"/>
              </a:ext>
            </a:extLst>
          </p:cNvPr>
          <p:cNvSpPr txBox="1">
            <a:spLocks/>
          </p:cNvSpPr>
          <p:nvPr/>
        </p:nvSpPr>
        <p:spPr>
          <a:xfrm>
            <a:off x="1265143" y="9160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latin typeface="Arial" panose="020B0604020202020204" pitchFamily="34" charset="0"/>
                <a:cs typeface="Arial" panose="020B0604020202020204" pitchFamily="34" charset="0"/>
              </a:rPr>
              <a:t>The Purpose of REQM is:</a:t>
            </a:r>
          </a:p>
        </p:txBody>
      </p:sp>
      <p:sp>
        <p:nvSpPr>
          <p:cNvPr id="3" name="Subtitle 2">
            <a:extLst>
              <a:ext uri="{FF2B5EF4-FFF2-40B4-BE49-F238E27FC236}">
                <a16:creationId xmlns:a16="http://schemas.microsoft.com/office/drawing/2014/main" id="{58884942-5E47-4117-9BA4-D62CD5BF0145}"/>
              </a:ext>
            </a:extLst>
          </p:cNvPr>
          <p:cNvSpPr>
            <a:spLocks noGrp="1"/>
          </p:cNvSpPr>
          <p:nvPr>
            <p:ph type="subTitle" idx="1"/>
          </p:nvPr>
        </p:nvSpPr>
        <p:spPr>
          <a:xfrm>
            <a:off x="1460632" y="2337411"/>
            <a:ext cx="7860771" cy="2660427"/>
          </a:xfrm>
        </p:spPr>
        <p:txBody>
          <a:bodyPr anchor="t">
            <a:normAutofit/>
          </a:bodyPr>
          <a:lstStyle>
            <a:lvl1pPr marL="285750" indent="-285750" algn="l">
              <a:buFont typeface="Wingdings" panose="05000000000000000000" pitchFamily="2" charset="2"/>
              <a:buChar char="v"/>
              <a:defRPr lang="en-US" sz="1800" kern="1200" dirty="0">
                <a:solidFill>
                  <a:srgbClr val="002060"/>
                </a:solidFill>
                <a:latin typeface="Century Gothic"/>
                <a:ea typeface="+mn-ea"/>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To enable the dissemination of quality RE through networking</a:t>
            </a:r>
            <a:endParaRPr lang="en-US" sz="2000" dirty="0">
              <a:latin typeface="Arial" panose="020B0604020202020204" pitchFamily="34" charset="0"/>
              <a:cs typeface="Arial" panose="020B0604020202020204" pitchFamily="34" charset="0"/>
            </a:endParaRPr>
          </a:p>
          <a:p>
            <a:pPr lvl="0"/>
            <a:r>
              <a:rPr lang="en-GB" sz="2000" dirty="0">
                <a:latin typeface="Arial" panose="020B0604020202020204" pitchFamily="34" charset="0"/>
                <a:cs typeface="Arial" panose="020B0604020202020204" pitchFamily="34" charset="0"/>
              </a:rPr>
              <a:t>To enable schools to maintain RE’s position in the curriculum</a:t>
            </a:r>
          </a:p>
          <a:p>
            <a:pPr lvl="0"/>
            <a:r>
              <a:rPr lang="en-GB" sz="2000" dirty="0">
                <a:latin typeface="Arial" panose="020B0604020202020204" pitchFamily="34" charset="0"/>
                <a:cs typeface="Arial" panose="020B0604020202020204" pitchFamily="34" charset="0"/>
              </a:rPr>
              <a:t>To provide a structure and framework for SACRES (and other monitoring bodies) to map high quality religious education</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0081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BDCBA-F0AB-4049-8220-FBDBCA8DB610}"/>
              </a:ext>
            </a:extLst>
          </p:cNvPr>
          <p:cNvSpPr txBox="1">
            <a:spLocks/>
          </p:cNvSpPr>
          <p:nvPr/>
        </p:nvSpPr>
        <p:spPr>
          <a:xfrm>
            <a:off x="1112743" y="477889"/>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solidFill>
                  <a:srgbClr val="002060"/>
                </a:solidFill>
                <a:latin typeface="Arial" panose="020B0604020202020204" pitchFamily="34" charset="0"/>
                <a:cs typeface="Arial" panose="020B0604020202020204" pitchFamily="34" charset="0"/>
              </a:rPr>
              <a:t>Other Quality Marks for Schools…</a:t>
            </a:r>
          </a:p>
        </p:txBody>
      </p:sp>
      <p:sp>
        <p:nvSpPr>
          <p:cNvPr id="3" name="Subtitle 2">
            <a:extLst>
              <a:ext uri="{FF2B5EF4-FFF2-40B4-BE49-F238E27FC236}">
                <a16:creationId xmlns:a16="http://schemas.microsoft.com/office/drawing/2014/main" id="{DC67BA7D-1002-4AC3-8EB0-79F7DACF9F72}"/>
              </a:ext>
            </a:extLst>
          </p:cNvPr>
          <p:cNvSpPr>
            <a:spLocks noGrp="1"/>
          </p:cNvSpPr>
          <p:nvPr>
            <p:ph type="subTitle" idx="1" hasCustomPrompt="1"/>
          </p:nvPr>
        </p:nvSpPr>
        <p:spPr>
          <a:xfrm>
            <a:off x="1507067" y="1550823"/>
            <a:ext cx="7017955" cy="4327710"/>
          </a:xfrm>
        </p:spPr>
        <p:txBody>
          <a:bodyPr anchor="t">
            <a:noAutofit/>
          </a:bodyPr>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1900" dirty="0">
                <a:latin typeface="Arial" panose="020B0604020202020204" pitchFamily="34" charset="0"/>
                <a:cs typeface="Arial" panose="020B0604020202020204" pitchFamily="34" charset="0"/>
                <a:hlinkClick r:id="rId2"/>
              </a:rPr>
              <a:t>http://www.history.org.uk/secondary/categories/quality-mark</a:t>
            </a:r>
            <a:endParaRPr lang="en-GB" sz="1900" dirty="0">
              <a:latin typeface="Arial" panose="020B0604020202020204" pitchFamily="34" charset="0"/>
              <a:cs typeface="Arial" panose="020B0604020202020204" pitchFamily="34" charset="0"/>
            </a:endParaRPr>
          </a:p>
          <a:p>
            <a:r>
              <a:rPr lang="en-GB" sz="1900" dirty="0">
                <a:latin typeface="Arial" panose="020B0604020202020204" pitchFamily="34" charset="0"/>
                <a:cs typeface="Arial" panose="020B0604020202020204" pitchFamily="34" charset="0"/>
                <a:hlinkClick r:id="rId3"/>
              </a:rPr>
              <a:t>http://www.qm-alliance.co.uk/The-award/The-award/The-award.html</a:t>
            </a:r>
            <a:r>
              <a:rPr lang="en-GB" sz="1900" dirty="0">
                <a:latin typeface="Arial" panose="020B0604020202020204" pitchFamily="34" charset="0"/>
                <a:cs typeface="Arial" panose="020B0604020202020204" pitchFamily="34" charset="0"/>
              </a:rPr>
              <a:t> </a:t>
            </a:r>
          </a:p>
          <a:p>
            <a:r>
              <a:rPr lang="en-GB" sz="1900" dirty="0">
                <a:latin typeface="Arial" panose="020B0604020202020204" pitchFamily="34" charset="0"/>
                <a:cs typeface="Arial" panose="020B0604020202020204" pitchFamily="34" charset="0"/>
                <a:hlinkClick r:id="rId4"/>
              </a:rPr>
              <a:t>http://glp.globaldimension.org.uk/page/10559</a:t>
            </a:r>
            <a:endParaRPr lang="en-GB" sz="1900" dirty="0">
              <a:latin typeface="Arial" panose="020B0604020202020204" pitchFamily="34" charset="0"/>
              <a:cs typeface="Arial" panose="020B0604020202020204" pitchFamily="34" charset="0"/>
            </a:endParaRPr>
          </a:p>
          <a:p>
            <a:r>
              <a:rPr lang="en-GB" sz="1900" dirty="0">
                <a:latin typeface="Arial" panose="020B0604020202020204" pitchFamily="34" charset="0"/>
                <a:cs typeface="Arial" panose="020B0604020202020204" pitchFamily="34" charset="0"/>
                <a:hlinkClick r:id="rId5"/>
              </a:rPr>
              <a:t>http://www.inclusionmark.co.uk/</a:t>
            </a:r>
            <a:r>
              <a:rPr lang="en-GB" sz="1900" dirty="0">
                <a:latin typeface="Arial" panose="020B0604020202020204" pitchFamily="34" charset="0"/>
                <a:cs typeface="Arial" panose="020B0604020202020204" pitchFamily="34" charset="0"/>
              </a:rPr>
              <a:t> </a:t>
            </a:r>
          </a:p>
          <a:p>
            <a:r>
              <a:rPr lang="en-GB" sz="1900" dirty="0">
                <a:latin typeface="Arial" panose="020B0604020202020204" pitchFamily="34" charset="0"/>
                <a:cs typeface="Arial" panose="020B0604020202020204" pitchFamily="34" charset="0"/>
                <a:hlinkClick r:id="rId6"/>
              </a:rPr>
              <a:t>http://www.ase.org.uk/professional-development/primary-science-quality-mark-psqm/</a:t>
            </a:r>
            <a:r>
              <a:rPr lang="en-GB" sz="1900" dirty="0">
                <a:latin typeface="Arial" panose="020B0604020202020204" pitchFamily="34" charset="0"/>
                <a:cs typeface="Arial" panose="020B0604020202020204" pitchFamily="34" charset="0"/>
              </a:rPr>
              <a:t> </a:t>
            </a:r>
          </a:p>
          <a:p>
            <a:r>
              <a:rPr lang="en-GB" sz="1900" dirty="0">
                <a:latin typeface="Arial" panose="020B0604020202020204" pitchFamily="34" charset="0"/>
                <a:cs typeface="Arial" panose="020B0604020202020204" pitchFamily="34" charset="0"/>
                <a:hlinkClick r:id="rId7"/>
              </a:rPr>
              <a:t>http://www.geography.org.uk/cpdevents/qualitymarks/primaryqualitymark/</a:t>
            </a:r>
            <a:r>
              <a:rPr lang="en-GB" sz="1900" dirty="0">
                <a:latin typeface="Arial" panose="020B0604020202020204" pitchFamily="34" charset="0"/>
                <a:cs typeface="Arial" panose="020B0604020202020204" pitchFamily="34" charset="0"/>
              </a:rPr>
              <a:t> </a:t>
            </a:r>
          </a:p>
          <a:p>
            <a:r>
              <a:rPr lang="en-GB" sz="1900" dirty="0">
                <a:latin typeface="Arial" panose="020B0604020202020204" pitchFamily="34" charset="0"/>
                <a:cs typeface="Arial" panose="020B0604020202020204" pitchFamily="34" charset="0"/>
                <a:hlinkClick r:id="rId8"/>
              </a:rPr>
              <a:t>https://www.smscqualitymark.org.uk/</a:t>
            </a:r>
            <a:r>
              <a:rPr lang="en-GB" sz="1900" dirty="0">
                <a:latin typeface="Arial" panose="020B0604020202020204" pitchFamily="34" charset="0"/>
                <a:cs typeface="Arial" panose="020B0604020202020204" pitchFamily="34" charset="0"/>
              </a:rPr>
              <a:t> </a:t>
            </a:r>
          </a:p>
          <a:p>
            <a:pPr marL="0" indent="0">
              <a:buNone/>
            </a:pPr>
            <a:r>
              <a:rPr lang="en-GB" sz="1900" dirty="0">
                <a:latin typeface="Arial" panose="020B0604020202020204" pitchFamily="34" charset="0"/>
                <a:cs typeface="Arial" panose="020B0604020202020204" pitchFamily="34" charset="0"/>
              </a:rPr>
              <a:t>Main differences – REQM’s free access and ‘light-touch’ process </a:t>
            </a:r>
          </a:p>
        </p:txBody>
      </p:sp>
    </p:spTree>
    <p:extLst>
      <p:ext uri="{BB962C8B-B14F-4D97-AF65-F5344CB8AC3E}">
        <p14:creationId xmlns:p14="http://schemas.microsoft.com/office/powerpoint/2010/main" val="4241083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8521-169E-4D0D-8697-284A7D57B3A3}"/>
              </a:ext>
            </a:extLst>
          </p:cNvPr>
          <p:cNvSpPr txBox="1">
            <a:spLocks/>
          </p:cNvSpPr>
          <p:nvPr/>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rgbClr val="002060"/>
                </a:solidFill>
                <a:latin typeface="Arial" panose="020B0604020202020204" pitchFamily="34" charset="0"/>
                <a:cs typeface="Arial" panose="020B0604020202020204" pitchFamily="34" charset="0"/>
              </a:rPr>
              <a:t>How the RE Quality Mark works</a:t>
            </a:r>
          </a:p>
        </p:txBody>
      </p:sp>
      <p:sp>
        <p:nvSpPr>
          <p:cNvPr id="3" name="Subtitle 2">
            <a:extLst>
              <a:ext uri="{FF2B5EF4-FFF2-40B4-BE49-F238E27FC236}">
                <a16:creationId xmlns:a16="http://schemas.microsoft.com/office/drawing/2014/main" id="{94169B1E-F4F9-4349-8710-42782BB2BC19}"/>
              </a:ext>
            </a:extLst>
          </p:cNvPr>
          <p:cNvSpPr>
            <a:spLocks noGrp="1"/>
          </p:cNvSpPr>
          <p:nvPr>
            <p:ph type="subTitle" idx="1" hasCustomPrompt="1"/>
          </p:nvPr>
        </p:nvSpPr>
        <p:spPr>
          <a:xfrm>
            <a:off x="517753" y="2635187"/>
            <a:ext cx="5578247" cy="1936814"/>
          </a:xfrm>
        </p:spPr>
        <p:txBody>
          <a:bodyPr anchor="t">
            <a:noAutofit/>
          </a:bodyPr>
          <a:lstStyle>
            <a:lvl1pPr marL="0" indent="0" algn="l">
              <a:buNone/>
              <a:defRPr lang="en-US" sz="1800" kern="1200" dirty="0">
                <a:solidFill>
                  <a:srgbClr val="002060"/>
                </a:solidFill>
                <a:latin typeface="Century Gothic"/>
                <a:ea typeface="+mn-ea"/>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buNone/>
            </a:pPr>
            <a:r>
              <a:rPr lang="en-US" sz="2000" dirty="0">
                <a:latin typeface="Arial" panose="020B0604020202020204" pitchFamily="34" charset="0"/>
                <a:cs typeface="Arial" panose="020B0604020202020204" pitchFamily="34" charset="0"/>
              </a:rPr>
              <a:t>Schools apply for the award at one of three levels</a:t>
            </a:r>
          </a:p>
          <a:p>
            <a:pPr>
              <a:buNone/>
            </a:pPr>
            <a:r>
              <a:rPr lang="en-US" sz="2000" dirty="0">
                <a:latin typeface="Arial" panose="020B0604020202020204" pitchFamily="34" charset="0"/>
                <a:cs typeface="Arial" panose="020B0604020202020204" pitchFamily="34" charset="0"/>
              </a:rPr>
              <a:t>The award is valid for three years</a:t>
            </a:r>
          </a:p>
          <a:p>
            <a:pPr>
              <a:buNone/>
            </a:pPr>
            <a:r>
              <a:rPr lang="en-US" sz="2000" dirty="0">
                <a:latin typeface="Arial" panose="020B0604020202020204" pitchFamily="34" charset="0"/>
                <a:cs typeface="Arial" panose="020B0604020202020204" pitchFamily="34" charset="0"/>
              </a:rPr>
              <a:t>A school can reapply at any time for the next level within that period</a:t>
            </a:r>
          </a:p>
          <a:p>
            <a:pPr>
              <a:buNone/>
            </a:pPr>
            <a:endParaRPr lang="en-US" sz="2000" dirty="0">
              <a:latin typeface="Arial" panose="020B0604020202020204" pitchFamily="34" charset="0"/>
              <a:cs typeface="Arial" panose="020B0604020202020204" pitchFamily="34" charset="0"/>
            </a:endParaRPr>
          </a:p>
        </p:txBody>
      </p:sp>
      <p:pic>
        <p:nvPicPr>
          <p:cNvPr id="4" name="Picture 3" descr="REQM 3.jpg">
            <a:extLst>
              <a:ext uri="{FF2B5EF4-FFF2-40B4-BE49-F238E27FC236}">
                <a16:creationId xmlns:a16="http://schemas.microsoft.com/office/drawing/2014/main" id="{7F9E3AC7-CDA7-41F9-B9EA-C56378EDFF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7422" y="2841171"/>
            <a:ext cx="3276600" cy="1638300"/>
          </a:xfrm>
          <a:prstGeom prst="rect">
            <a:avLst/>
          </a:prstGeom>
        </p:spPr>
      </p:pic>
    </p:spTree>
    <p:extLst>
      <p:ext uri="{BB962C8B-B14F-4D97-AF65-F5344CB8AC3E}">
        <p14:creationId xmlns:p14="http://schemas.microsoft.com/office/powerpoint/2010/main" val="2694036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B59EC5D-7EF7-4FFB-9C1C-25A963958555}"/>
              </a:ext>
            </a:extLst>
          </p:cNvPr>
          <p:cNvSpPr>
            <a:spLocks noGrp="1"/>
          </p:cNvSpPr>
          <p:nvPr>
            <p:ph type="subTitle" idx="1"/>
          </p:nvPr>
        </p:nvSpPr>
        <p:spPr/>
        <p:txBody>
          <a:bodyPr/>
          <a:lstStyle/>
          <a:p>
            <a:r>
              <a:rPr lang="en-GB" dirty="0"/>
              <a:t>The areas of evidence that schools gather for the award process are covered by:</a:t>
            </a:r>
          </a:p>
          <a:p>
            <a:endParaRPr lang="en-GB" dirty="0"/>
          </a:p>
          <a:p>
            <a:pPr marL="285750" indent="-285750">
              <a:buFont typeface="Arial" panose="020B0604020202020204" pitchFamily="34" charset="0"/>
              <a:buChar char="•"/>
            </a:pPr>
            <a:r>
              <a:rPr lang="en-GB" dirty="0"/>
              <a:t>Learners and Learning</a:t>
            </a:r>
          </a:p>
          <a:p>
            <a:pPr marL="285750" indent="-285750">
              <a:buFont typeface="Arial" panose="020B0604020202020204" pitchFamily="34" charset="0"/>
              <a:buChar char="•"/>
            </a:pPr>
            <a:r>
              <a:rPr lang="en-GB" dirty="0"/>
              <a:t>Teachers and Teaching </a:t>
            </a:r>
          </a:p>
          <a:p>
            <a:pPr marL="285750" indent="-285750">
              <a:buFont typeface="Arial" panose="020B0604020202020204" pitchFamily="34" charset="0"/>
              <a:buChar char="•"/>
            </a:pPr>
            <a:r>
              <a:rPr lang="en-GB" dirty="0"/>
              <a:t>Curriculum</a:t>
            </a:r>
          </a:p>
          <a:p>
            <a:pPr marL="285750" indent="-285750">
              <a:buFont typeface="Arial" panose="020B0604020202020204" pitchFamily="34" charset="0"/>
              <a:buChar char="•"/>
            </a:pPr>
            <a:r>
              <a:rPr lang="en-GB" dirty="0"/>
              <a:t>Subject Leadership</a:t>
            </a:r>
          </a:p>
          <a:p>
            <a:pPr marL="285750" indent="-285750">
              <a:buFont typeface="Arial" panose="020B0604020202020204" pitchFamily="34" charset="0"/>
              <a:buChar char="•"/>
            </a:pPr>
            <a:r>
              <a:rPr lang="en-GB" dirty="0"/>
              <a:t>Continuing Professional Development</a:t>
            </a:r>
          </a:p>
        </p:txBody>
      </p:sp>
      <p:sp>
        <p:nvSpPr>
          <p:cNvPr id="3" name="Title 2">
            <a:extLst>
              <a:ext uri="{FF2B5EF4-FFF2-40B4-BE49-F238E27FC236}">
                <a16:creationId xmlns:a16="http://schemas.microsoft.com/office/drawing/2014/main" id="{8B96C412-40A1-47A3-B6B6-2CAD997AD77A}"/>
              </a:ext>
            </a:extLst>
          </p:cNvPr>
          <p:cNvSpPr>
            <a:spLocks noGrp="1"/>
          </p:cNvSpPr>
          <p:nvPr>
            <p:ph type="ctrTitle"/>
          </p:nvPr>
        </p:nvSpPr>
        <p:spPr/>
        <p:txBody>
          <a:bodyPr/>
          <a:lstStyle/>
          <a:p>
            <a:r>
              <a:rPr lang="en-GB" dirty="0"/>
              <a:t>Five strands </a:t>
            </a:r>
          </a:p>
        </p:txBody>
      </p:sp>
    </p:spTree>
    <p:extLst>
      <p:ext uri="{BB962C8B-B14F-4D97-AF65-F5344CB8AC3E}">
        <p14:creationId xmlns:p14="http://schemas.microsoft.com/office/powerpoint/2010/main" val="240618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F0AC829-58D9-4C87-96C1-C96E9FCBFBBB}"/>
              </a:ext>
            </a:extLst>
          </p:cNvPr>
          <p:cNvSpPr>
            <a:spLocks noGrp="1"/>
          </p:cNvSpPr>
          <p:nvPr>
            <p:ph type="subTitle" idx="1" hasCustomPrompt="1"/>
          </p:nvPr>
        </p:nvSpPr>
        <p:spPr>
          <a:xfrm>
            <a:off x="900112" y="1213578"/>
            <a:ext cx="8421725" cy="4626907"/>
          </a:xfrm>
        </p:spPr>
        <p:txBody>
          <a:bodyPr anchor="t">
            <a:noAutofit/>
          </a:bodyPr>
          <a:lstStyle>
            <a:lvl1pPr marL="285750" indent="-285750" algn="l">
              <a:buFont typeface="Wingdings" panose="05000000000000000000" pitchFamily="2" charset="2"/>
              <a:buChar char="v"/>
              <a:defRPr lang="en-US" sz="1600" kern="1200" dirty="0">
                <a:solidFill>
                  <a:srgbClr val="002060"/>
                </a:solidFill>
                <a:latin typeface="Century Gothic"/>
                <a:ea typeface="+mn-ea"/>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spcBef>
                <a:spcPts val="0"/>
              </a:spcBef>
              <a:spcAft>
                <a:spcPts val="1800"/>
              </a:spcAft>
            </a:pPr>
            <a:r>
              <a:rPr lang="en-GB" sz="1900" dirty="0">
                <a:latin typeface="Arial" panose="020B0604020202020204" pitchFamily="34" charset="0"/>
                <a:cs typeface="Arial" panose="020B0604020202020204" pitchFamily="34" charset="0"/>
              </a:rPr>
              <a:t>Schools apply for the REQM through the website and trained assessors will visit their school to validate the quality mark at the appropriate level</a:t>
            </a:r>
          </a:p>
          <a:p>
            <a:pPr>
              <a:spcBef>
                <a:spcPts val="0"/>
              </a:spcBef>
              <a:spcAft>
                <a:spcPts val="1800"/>
              </a:spcAft>
            </a:pPr>
            <a:r>
              <a:rPr lang="en-GB" sz="1900" dirty="0">
                <a:latin typeface="Arial" panose="020B0604020202020204" pitchFamily="34" charset="0"/>
                <a:cs typeface="Arial" panose="020B0604020202020204" pitchFamily="34" charset="0"/>
              </a:rPr>
              <a:t>There are no pre-visit submissions or post visit reports</a:t>
            </a:r>
          </a:p>
          <a:p>
            <a:pPr>
              <a:spcBef>
                <a:spcPts val="0"/>
              </a:spcBef>
              <a:spcAft>
                <a:spcPts val="1800"/>
              </a:spcAft>
            </a:pPr>
            <a:r>
              <a:rPr lang="en-GB" sz="1900" dirty="0">
                <a:latin typeface="Arial" panose="020B0604020202020204" pitchFamily="34" charset="0"/>
                <a:cs typeface="Arial" panose="020B0604020202020204" pitchFamily="34" charset="0"/>
              </a:rPr>
              <a:t>Assessors complete a record form to confirm the award with the REC office</a:t>
            </a:r>
          </a:p>
          <a:p>
            <a:pPr>
              <a:spcBef>
                <a:spcPts val="0"/>
              </a:spcBef>
              <a:spcAft>
                <a:spcPts val="1800"/>
              </a:spcAft>
            </a:pPr>
            <a:r>
              <a:rPr lang="en-GB" sz="1900" dirty="0">
                <a:latin typeface="Arial" panose="020B0604020202020204" pitchFamily="34" charset="0"/>
                <a:cs typeface="Arial" panose="020B0604020202020204" pitchFamily="34" charset="0"/>
              </a:rPr>
              <a:t>Schools provide feedback to REQM on the quality of their experience</a:t>
            </a:r>
          </a:p>
          <a:p>
            <a:pPr>
              <a:spcBef>
                <a:spcPts val="0"/>
              </a:spcBef>
              <a:spcAft>
                <a:spcPts val="1800"/>
              </a:spcAft>
            </a:pPr>
            <a:r>
              <a:rPr lang="en-GB" sz="1900" dirty="0">
                <a:latin typeface="Arial" panose="020B0604020202020204" pitchFamily="34" charset="0"/>
                <a:cs typeface="Arial" panose="020B0604020202020204" pitchFamily="34" charset="0"/>
              </a:rPr>
              <a:t>Certificates and e-ribbons are sent to the school and announcements are made on social media and the website</a:t>
            </a:r>
          </a:p>
          <a:p>
            <a:pPr>
              <a:spcBef>
                <a:spcPts val="0"/>
              </a:spcBef>
              <a:spcAft>
                <a:spcPts val="1800"/>
              </a:spcAft>
            </a:pPr>
            <a:r>
              <a:rPr lang="en-GB" sz="1900" dirty="0">
                <a:latin typeface="Arial" panose="020B0604020202020204" pitchFamily="34" charset="0"/>
                <a:cs typeface="Arial" panose="020B0604020202020204" pitchFamily="34" charset="0"/>
              </a:rPr>
              <a:t>Schools can usually attend a free or subsidised conference event during the year either nationally or in their local area</a:t>
            </a:r>
          </a:p>
        </p:txBody>
      </p:sp>
      <p:sp>
        <p:nvSpPr>
          <p:cNvPr id="5" name="Title 1">
            <a:extLst>
              <a:ext uri="{FF2B5EF4-FFF2-40B4-BE49-F238E27FC236}">
                <a16:creationId xmlns:a16="http://schemas.microsoft.com/office/drawing/2014/main" id="{03254478-96F2-4C50-A9A0-1639A435B5C7}"/>
              </a:ext>
            </a:extLst>
          </p:cNvPr>
          <p:cNvSpPr txBox="1">
            <a:spLocks/>
          </p:cNvSpPr>
          <p:nvPr/>
        </p:nvSpPr>
        <p:spPr>
          <a:xfrm>
            <a:off x="1016313" y="203982"/>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latin typeface="Arial" panose="020B0604020202020204" pitchFamily="34" charset="0"/>
                <a:cs typeface="Arial" panose="020B0604020202020204" pitchFamily="34" charset="0"/>
              </a:rPr>
              <a:t>The Award Process</a:t>
            </a:r>
          </a:p>
        </p:txBody>
      </p:sp>
    </p:spTree>
    <p:extLst>
      <p:ext uri="{BB962C8B-B14F-4D97-AF65-F5344CB8AC3E}">
        <p14:creationId xmlns:p14="http://schemas.microsoft.com/office/powerpoint/2010/main" val="17632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25597-DF25-4B87-8FA8-AF34423CB086}"/>
              </a:ext>
            </a:extLst>
          </p:cNvPr>
          <p:cNvSpPr txBox="1">
            <a:spLocks/>
          </p:cNvSpPr>
          <p:nvPr/>
        </p:nvSpPr>
        <p:spPr>
          <a:xfrm>
            <a:off x="1139070" y="762827"/>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latin typeface="Arial" panose="020B0604020202020204" pitchFamily="34" charset="0"/>
                <a:cs typeface="Arial" panose="020B0604020202020204" pitchFamily="34" charset="0"/>
              </a:rPr>
              <a:t>Quality Assurance</a:t>
            </a:r>
          </a:p>
        </p:txBody>
      </p:sp>
      <p:sp>
        <p:nvSpPr>
          <p:cNvPr id="3" name="Subtitle 2">
            <a:extLst>
              <a:ext uri="{FF2B5EF4-FFF2-40B4-BE49-F238E27FC236}">
                <a16:creationId xmlns:a16="http://schemas.microsoft.com/office/drawing/2014/main" id="{31404968-CDC0-4E9B-BDC2-07D318CA994C}"/>
              </a:ext>
            </a:extLst>
          </p:cNvPr>
          <p:cNvSpPr>
            <a:spLocks noGrp="1"/>
          </p:cNvSpPr>
          <p:nvPr>
            <p:ph type="subTitle" idx="1" hasCustomPrompt="1"/>
          </p:nvPr>
        </p:nvSpPr>
        <p:spPr>
          <a:xfrm>
            <a:off x="1139070" y="1990292"/>
            <a:ext cx="7766936" cy="3699913"/>
          </a:xfrm>
        </p:spPr>
        <p:txBody>
          <a:bodyPr anchor="t">
            <a:normAutofit/>
          </a:bodyPr>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2000" dirty="0">
                <a:latin typeface="Arial" panose="020B0604020202020204" pitchFamily="34" charset="0"/>
                <a:cs typeface="Arial" panose="020B0604020202020204" pitchFamily="34" charset="0"/>
              </a:rPr>
              <a:t>Standards of awards are moderated at assessor training sessions during the year</a:t>
            </a:r>
          </a:p>
          <a:p>
            <a:r>
              <a:rPr lang="en-GB" sz="2000" dirty="0">
                <a:latin typeface="Arial" panose="020B0604020202020204" pitchFamily="34" charset="0"/>
                <a:cs typeface="Arial" panose="020B0604020202020204" pitchFamily="34" charset="0"/>
              </a:rPr>
              <a:t>Assessors operate under contracts to the REC governed by a professional code of practice</a:t>
            </a:r>
          </a:p>
          <a:p>
            <a:r>
              <a:rPr lang="en-GB" sz="2000" dirty="0">
                <a:latin typeface="Arial" panose="020B0604020202020204" pitchFamily="34" charset="0"/>
                <a:cs typeface="Arial" panose="020B0604020202020204" pitchFamily="34" charset="0"/>
              </a:rPr>
              <a:t>The project manager undertakes at least two assessments during the year </a:t>
            </a:r>
          </a:p>
          <a:p>
            <a:r>
              <a:rPr lang="en-GB" sz="2000" dirty="0">
                <a:latin typeface="Arial" panose="020B0604020202020204" pitchFamily="34" charset="0"/>
                <a:cs typeface="Arial" panose="020B0604020202020204" pitchFamily="34" charset="0"/>
              </a:rPr>
              <a:t>The project manager also moderates two or three visits with colleagues through ‘shadow assessments' using the Code of Practice as the criteria for moderation of assessor standards</a:t>
            </a:r>
          </a:p>
          <a:p>
            <a:r>
              <a:rPr lang="en-GB" sz="2000" dirty="0">
                <a:latin typeface="Arial" panose="020B0604020202020204" pitchFamily="34" charset="0"/>
                <a:cs typeface="Arial" panose="020B0604020202020204" pitchFamily="34" charset="0"/>
              </a:rPr>
              <a:t>The manager’s role is reviewed by the REC’s CEO</a:t>
            </a:r>
          </a:p>
        </p:txBody>
      </p:sp>
    </p:spTree>
    <p:extLst>
      <p:ext uri="{BB962C8B-B14F-4D97-AF65-F5344CB8AC3E}">
        <p14:creationId xmlns:p14="http://schemas.microsoft.com/office/powerpoint/2010/main" val="2505314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C4F01E4A-7A23-4AFF-BD17-2A5AA7FE0022}"/>
              </a:ext>
            </a:extLst>
          </p:cNvPr>
          <p:cNvSpPr>
            <a:spLocks noGrp="1"/>
          </p:cNvSpPr>
          <p:nvPr>
            <p:ph type="subTitle" idx="1" hasCustomPrompt="1"/>
          </p:nvPr>
        </p:nvSpPr>
        <p:spPr>
          <a:xfrm>
            <a:off x="1186406" y="2526338"/>
            <a:ext cx="8195720" cy="1805324"/>
          </a:xfrm>
        </p:spPr>
        <p:txBody>
          <a:bodyPr anchor="t">
            <a:normAutofit/>
          </a:bodyPr>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2400" dirty="0">
                <a:latin typeface="Arial" panose="020B0604020202020204" pitchFamily="34" charset="0"/>
                <a:cs typeface="Arial" panose="020B0604020202020204" pitchFamily="34" charset="0"/>
                <a:hlinkClick r:id="rId2"/>
              </a:rPr>
              <a:t>http://www.reqm.org</a:t>
            </a:r>
            <a:r>
              <a:rPr lang="en-GB" sz="2400" dirty="0">
                <a:latin typeface="Arial" panose="020B0604020202020204" pitchFamily="34" charset="0"/>
                <a:cs typeface="Arial" panose="020B0604020202020204" pitchFamily="34" charset="0"/>
              </a:rPr>
              <a:t> to find out more, including the names of award schools and their feedback</a:t>
            </a:r>
          </a:p>
          <a:p>
            <a:r>
              <a:rPr lang="en-GB" sz="2400" dirty="0">
                <a:latin typeface="Arial" panose="020B0604020202020204" pitchFamily="34" charset="0"/>
                <a:cs typeface="Arial" panose="020B0604020202020204" pitchFamily="34" charset="0"/>
              </a:rPr>
              <a:t>The award holders’ MAP is a helpful tool to identify schools in your local hub area</a:t>
            </a:r>
          </a:p>
        </p:txBody>
      </p:sp>
    </p:spTree>
    <p:extLst>
      <p:ext uri="{BB962C8B-B14F-4D97-AF65-F5344CB8AC3E}">
        <p14:creationId xmlns:p14="http://schemas.microsoft.com/office/powerpoint/2010/main" val="1006965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98B5A-D11C-4601-96AE-44B5ABCDB692}"/>
              </a:ext>
            </a:extLst>
          </p:cNvPr>
          <p:cNvSpPr txBox="1">
            <a:spLocks/>
          </p:cNvSpPr>
          <p:nvPr/>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latin typeface="Arial" panose="020B0604020202020204" pitchFamily="34" charset="0"/>
                <a:cs typeface="Arial" panose="020B0604020202020204" pitchFamily="34" charset="0"/>
              </a:rPr>
              <a:t>Proposed Changes</a:t>
            </a:r>
          </a:p>
        </p:txBody>
      </p:sp>
      <p:sp>
        <p:nvSpPr>
          <p:cNvPr id="3" name="Subtitle 2">
            <a:extLst>
              <a:ext uri="{FF2B5EF4-FFF2-40B4-BE49-F238E27FC236}">
                <a16:creationId xmlns:a16="http://schemas.microsoft.com/office/drawing/2014/main" id="{E6C96566-DF32-4DAD-9A2F-94557FBD19EE}"/>
              </a:ext>
            </a:extLst>
          </p:cNvPr>
          <p:cNvSpPr>
            <a:spLocks noGrp="1"/>
          </p:cNvSpPr>
          <p:nvPr>
            <p:ph type="subTitle" idx="1" hasCustomPrompt="1"/>
          </p:nvPr>
        </p:nvSpPr>
        <p:spPr>
          <a:xfrm>
            <a:off x="1382791" y="2057400"/>
            <a:ext cx="8075534" cy="3243263"/>
          </a:xfrm>
        </p:spPr>
        <p:txBody>
          <a:bodyPr anchor="t">
            <a:normAutofit lnSpcReduction="10000"/>
          </a:bodyPr>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indent="0">
              <a:buNone/>
            </a:pPr>
            <a:r>
              <a:rPr lang="en-GB" sz="2200" dirty="0">
                <a:latin typeface="Arial" panose="020B0604020202020204" pitchFamily="34" charset="0"/>
                <a:cs typeface="Arial" panose="020B0604020202020204" pitchFamily="34" charset="0"/>
              </a:rPr>
              <a:t>2018-19 will see some developments for REQM</a:t>
            </a:r>
          </a:p>
          <a:p>
            <a:r>
              <a:rPr lang="en-GB" sz="2200" dirty="0">
                <a:latin typeface="Arial" panose="020B0604020202020204" pitchFamily="34" charset="0"/>
                <a:cs typeface="Arial" panose="020B0604020202020204" pitchFamily="34" charset="0"/>
              </a:rPr>
              <a:t>Some ‘market’ research and impact studies have taken place</a:t>
            </a:r>
          </a:p>
          <a:p>
            <a:r>
              <a:rPr lang="en-GB" sz="2200" dirty="0">
                <a:latin typeface="Arial" panose="020B0604020202020204" pitchFamily="34" charset="0"/>
                <a:cs typeface="Arial" panose="020B0604020202020204" pitchFamily="34" charset="0"/>
              </a:rPr>
              <a:t>GROWTH is a key objective</a:t>
            </a:r>
          </a:p>
          <a:p>
            <a:r>
              <a:rPr lang="en-GB" sz="2200" dirty="0">
                <a:latin typeface="Arial" panose="020B0604020202020204" pitchFamily="34" charset="0"/>
                <a:cs typeface="Arial" panose="020B0604020202020204" pitchFamily="34" charset="0"/>
              </a:rPr>
              <a:t>A team of reviewers are looking at the award to recommend any updates to the criteria </a:t>
            </a:r>
          </a:p>
          <a:p>
            <a:r>
              <a:rPr lang="en-GB" sz="2200" dirty="0">
                <a:latin typeface="Arial" panose="020B0604020202020204" pitchFamily="34" charset="0"/>
                <a:cs typeface="Arial" panose="020B0604020202020204" pitchFamily="34" charset="0"/>
              </a:rPr>
              <a:t>Some additional forms of QA/monitoring will be piloted</a:t>
            </a:r>
          </a:p>
          <a:p>
            <a:r>
              <a:rPr lang="en-GB" sz="2200" dirty="0">
                <a:latin typeface="Arial" panose="020B0604020202020204" pitchFamily="34" charset="0"/>
                <a:cs typeface="Arial" panose="020B0604020202020204" pitchFamily="34" charset="0"/>
              </a:rPr>
              <a:t>Links between REQM and other national/local RE initiatives will be reinforced e.g. through conferencing and other events</a:t>
            </a:r>
          </a:p>
        </p:txBody>
      </p:sp>
    </p:spTree>
    <p:extLst>
      <p:ext uri="{BB962C8B-B14F-4D97-AF65-F5344CB8AC3E}">
        <p14:creationId xmlns:p14="http://schemas.microsoft.com/office/powerpoint/2010/main" val="864502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3ABAF-89D3-4756-BC50-F0E5E6D858C6}"/>
              </a:ext>
            </a:extLst>
          </p:cNvPr>
          <p:cNvSpPr txBox="1">
            <a:spLocks/>
          </p:cNvSpPr>
          <p:nvPr/>
        </p:nvSpPr>
        <p:spPr>
          <a:xfrm>
            <a:off x="1112743" y="763645"/>
            <a:ext cx="7766936" cy="809936"/>
          </a:xfrm>
          <a:prstGeom prst="rect">
            <a:avLst/>
          </a:prstGeom>
        </p:spPr>
        <p:txBody>
          <a:bodyPr vert="horz" lIns="91440" tIns="45720" rIns="91440" bIns="45720" rtlCol="0" anchor="b">
            <a:noAutofit/>
          </a:bodyPr>
          <a:lstStyle>
            <a:lvl1pPr algn="ctr" defTabSz="457200" rtl="0" eaLnBrk="1" latinLnBrk="0" hangingPunct="1">
              <a:spcBef>
                <a:spcPct val="0"/>
              </a:spcBef>
              <a:buNone/>
              <a:defRPr sz="4600" kern="1200">
                <a:solidFill>
                  <a:schemeClr val="accent1"/>
                </a:solidFill>
                <a:latin typeface="Candara" panose="020E05020303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2060"/>
                </a:solidFill>
                <a:latin typeface="Arial" panose="020B0604020202020204" pitchFamily="34" charset="0"/>
                <a:cs typeface="Arial" panose="020B0604020202020204" pitchFamily="34" charset="0"/>
              </a:rPr>
              <a:t>‘Going for Gold’</a:t>
            </a:r>
          </a:p>
        </p:txBody>
      </p:sp>
      <p:sp>
        <p:nvSpPr>
          <p:cNvPr id="3" name="Subtitle 2">
            <a:extLst>
              <a:ext uri="{FF2B5EF4-FFF2-40B4-BE49-F238E27FC236}">
                <a16:creationId xmlns:a16="http://schemas.microsoft.com/office/drawing/2014/main" id="{287EF3D9-709D-4733-AF15-BC8B672EF361}"/>
              </a:ext>
            </a:extLst>
          </p:cNvPr>
          <p:cNvSpPr>
            <a:spLocks noGrp="1"/>
          </p:cNvSpPr>
          <p:nvPr>
            <p:ph type="subTitle" idx="1" hasCustomPrompt="1"/>
          </p:nvPr>
        </p:nvSpPr>
        <p:spPr>
          <a:xfrm>
            <a:off x="1238016" y="2052966"/>
            <a:ext cx="7766936" cy="2497493"/>
          </a:xfrm>
        </p:spPr>
        <p:txBody>
          <a:bodyPr anchor="t">
            <a:noAutofit/>
          </a:bodyPr>
          <a:lstStyle>
            <a:lvl1pPr marL="285750" indent="-285750" algn="l">
              <a:buFont typeface="Wingdings" panose="05000000000000000000" pitchFamily="2" charset="2"/>
              <a:buChar char="v"/>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indent="0">
              <a:buNone/>
            </a:pPr>
            <a:r>
              <a:rPr lang="en-GB" sz="2000" dirty="0">
                <a:latin typeface="Arial" panose="020B0604020202020204" pitchFamily="34" charset="0"/>
                <a:cs typeface="Arial" panose="020B0604020202020204" pitchFamily="34" charset="0"/>
              </a:rPr>
              <a:t>EXAMPLE ACTIVITIES for your school or local hub meeting:</a:t>
            </a:r>
          </a:p>
          <a:p>
            <a:pPr marL="0" indent="0">
              <a:buNone/>
            </a:pPr>
            <a:r>
              <a:rPr lang="en-GB" sz="2000" dirty="0">
                <a:latin typeface="Arial" panose="020B0604020202020204" pitchFamily="34" charset="0"/>
                <a:cs typeface="Arial" panose="020B0604020202020204" pitchFamily="34" charset="0"/>
              </a:rPr>
              <a:t>1. Using the handout on the comparison of award levels (section 2 of the REQM school evidence form), please look at key features delineating the different awards </a:t>
            </a:r>
            <a:r>
              <a:rPr lang="en-GB" sz="2000" b="1" dirty="0">
                <a:latin typeface="Arial" panose="020B0604020202020204" pitchFamily="34" charset="0"/>
                <a:cs typeface="Arial" panose="020B0604020202020204" pitchFamily="34" charset="0"/>
              </a:rPr>
              <a:t>at the borderline.</a:t>
            </a:r>
          </a:p>
          <a:p>
            <a:r>
              <a:rPr lang="en-GB" sz="2000" dirty="0">
                <a:latin typeface="Arial" panose="020B0604020202020204" pitchFamily="34" charset="0"/>
                <a:cs typeface="Arial" panose="020B0604020202020204" pitchFamily="34" charset="0"/>
              </a:rPr>
              <a:t>What constitutes good evidence of the SILVER REQM (key points)?</a:t>
            </a:r>
          </a:p>
          <a:p>
            <a:r>
              <a:rPr lang="en-GB" sz="2000" dirty="0">
                <a:latin typeface="Arial" panose="020B0604020202020204" pitchFamily="34" charset="0"/>
                <a:cs typeface="Arial" panose="020B0604020202020204" pitchFamily="34" charset="0"/>
              </a:rPr>
              <a:t>What constitutes good evidence of GOLD REQM (key points)?</a:t>
            </a:r>
          </a:p>
        </p:txBody>
      </p:sp>
    </p:spTree>
    <p:extLst>
      <p:ext uri="{BB962C8B-B14F-4D97-AF65-F5344CB8AC3E}">
        <p14:creationId xmlns:p14="http://schemas.microsoft.com/office/powerpoint/2010/main" val="3393204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FD5C6F50-D4C9-4080-9296-9A7E6EDCC67F}"/>
              </a:ext>
            </a:extLst>
          </p:cNvPr>
          <p:cNvSpPr>
            <a:spLocks noGrp="1"/>
          </p:cNvSpPr>
          <p:nvPr>
            <p:ph type="subTitle" idx="1" hasCustomPrompt="1"/>
          </p:nvPr>
        </p:nvSpPr>
        <p:spPr>
          <a:xfrm>
            <a:off x="1285173" y="1726342"/>
            <a:ext cx="7555427" cy="3276729"/>
          </a:xfrm>
        </p:spPr>
        <p:txBody>
          <a:bodyPr anchor="t">
            <a:noAutofit/>
          </a:bodyPr>
          <a:lstStyle>
            <a:lvl1pPr marL="0" indent="0" algn="l">
              <a:buNone/>
              <a:defRPr lang="en-GB" sz="1800" kern="1200" dirty="0">
                <a:solidFill>
                  <a:srgbClr val="002060"/>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2200" dirty="0">
                <a:latin typeface="Arial" panose="020B0604020202020204" pitchFamily="34" charset="0"/>
                <a:cs typeface="Arial" panose="020B0604020202020204" pitchFamily="34" charset="0"/>
              </a:rPr>
              <a:t>2. Invite a local Gold Award school (or more) to a meeting to share their REQM story with other colleagues/schools. Focus the discussion on the journey from ‘Bronze to Gold’.</a:t>
            </a:r>
          </a:p>
          <a:p>
            <a:endParaRPr lang="en-GB" sz="22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3. Ask colleagues to support each other in identifying where their school is currently placed against the criteria. </a:t>
            </a:r>
          </a:p>
          <a:p>
            <a:endParaRPr lang="en-GB" sz="22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4. Always feel free to ask for advice from </a:t>
            </a:r>
            <a:r>
              <a:rPr lang="en-GB" sz="2200" dirty="0">
                <a:latin typeface="Arial" panose="020B0604020202020204" pitchFamily="34" charset="0"/>
                <a:cs typeface="Arial" panose="020B0604020202020204" pitchFamily="34" charset="0"/>
                <a:hlinkClick r:id="rId2"/>
              </a:rPr>
              <a:t>linda@reqm.org</a:t>
            </a:r>
            <a:r>
              <a:rPr lang="en-GB" sz="2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81773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503003F-5345-4F02-B4BC-15EA53DF19AE}"/>
              </a:ext>
            </a:extLst>
          </p:cNvPr>
          <p:cNvSpPr>
            <a:spLocks noGrp="1"/>
          </p:cNvSpPr>
          <p:nvPr>
            <p:ph type="subTitle" idx="1"/>
          </p:nvPr>
        </p:nvSpPr>
        <p:spPr/>
        <p:txBody>
          <a:bodyPr/>
          <a:lstStyle/>
          <a:p>
            <a:pPr fontAlgn="base"/>
            <a:r>
              <a:rPr lang="en-GB" i="1" dirty="0"/>
              <a:t>The RE Mark has raised the profile of all that we do. We are already very RE centred but is has raised even more awareness across the staff about how it encompasses all that we do and all that we are about. </a:t>
            </a:r>
          </a:p>
          <a:p>
            <a:pPr fontAlgn="base"/>
            <a:r>
              <a:rPr lang="en-GB" dirty="0"/>
              <a:t>Primary RE subject leader</a:t>
            </a:r>
          </a:p>
          <a:p>
            <a:pPr fontAlgn="base"/>
            <a:endParaRPr lang="en-GB" dirty="0"/>
          </a:p>
          <a:p>
            <a:pPr fontAlgn="base"/>
            <a:r>
              <a:rPr lang="en-GB" i="1" dirty="0"/>
              <a:t>The REQM made us realise the importance of the role we can play in the local community, both in terms of developing dialogue and promoting the value of RE. These are all things we have done in the past, but the REQM served as a timely reminder that these aspects of an excellent RE department also ultimately result in an improved experience for our pupils.</a:t>
            </a:r>
          </a:p>
          <a:p>
            <a:pPr fontAlgn="base"/>
            <a:r>
              <a:rPr lang="en-GB" dirty="0"/>
              <a:t>Gold award winning school</a:t>
            </a:r>
          </a:p>
          <a:p>
            <a:endParaRPr lang="en-GB" dirty="0"/>
          </a:p>
          <a:p>
            <a:endParaRPr lang="en-GB" dirty="0"/>
          </a:p>
        </p:txBody>
      </p:sp>
      <p:sp>
        <p:nvSpPr>
          <p:cNvPr id="3" name="Title 2">
            <a:extLst>
              <a:ext uri="{FF2B5EF4-FFF2-40B4-BE49-F238E27FC236}">
                <a16:creationId xmlns:a16="http://schemas.microsoft.com/office/drawing/2014/main" id="{30F3A64E-B030-4ED6-B069-ED1BA01EB566}"/>
              </a:ext>
            </a:extLst>
          </p:cNvPr>
          <p:cNvSpPr>
            <a:spLocks noGrp="1"/>
          </p:cNvSpPr>
          <p:nvPr>
            <p:ph type="ctrTitle"/>
          </p:nvPr>
        </p:nvSpPr>
        <p:spPr/>
        <p:txBody>
          <a:bodyPr/>
          <a:lstStyle/>
          <a:p>
            <a:r>
              <a:rPr lang="en-GB" dirty="0"/>
              <a:t>Comments from schools</a:t>
            </a:r>
          </a:p>
        </p:txBody>
      </p:sp>
    </p:spTree>
    <p:extLst>
      <p:ext uri="{BB962C8B-B14F-4D97-AF65-F5344CB8AC3E}">
        <p14:creationId xmlns:p14="http://schemas.microsoft.com/office/powerpoint/2010/main" val="1557341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2" id="{5882EEF2-9CDD-4FFE-A9E4-408BEF83333C}" vid="{65729F92-C357-458C-B131-6B2E882E9BCE}"/>
    </a:ext>
  </a:extLst>
</a:theme>
</file>

<file path=docProps/app.xml><?xml version="1.0" encoding="utf-8"?>
<Properties xmlns="http://schemas.openxmlformats.org/officeDocument/2006/extended-properties" xmlns:vt="http://schemas.openxmlformats.org/officeDocument/2006/docPropsVTypes">
  <Template>REQM</Template>
  <TotalTime>0</TotalTime>
  <Words>840</Words>
  <Application>Microsoft Macintosh PowerPoint</Application>
  <PresentationFormat>Widescreen</PresentationFormat>
  <Paragraphs>80</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Candara</vt:lpstr>
      <vt:lpstr>Century Gothic</vt:lpstr>
      <vt:lpstr>Trebuchet MS</vt:lpstr>
      <vt:lpstr>Wingdings</vt:lpstr>
      <vt:lpstr>Wingdings 3</vt:lpstr>
      <vt:lpstr>Facet</vt:lpstr>
      <vt:lpstr>The RE Quality Mark</vt:lpstr>
      <vt:lpstr>What is the RE Quality Mark?</vt:lpstr>
      <vt:lpstr>PowerPoint Presentation</vt:lpstr>
      <vt:lpstr>PowerPoint Presentation</vt:lpstr>
      <vt:lpstr>PowerPoint Presentation</vt:lpstr>
      <vt:lpstr>PowerPoint Presentation</vt:lpstr>
      <vt:lpstr>Five strands </vt:lpstr>
      <vt:lpstr>PowerPoint Presentation</vt:lpstr>
      <vt:lpstr>PowerPoint Presentation</vt:lpstr>
      <vt:lpstr>PowerPoint Presentation</vt:lpstr>
      <vt:lpstr>PowerPoint Presentation</vt:lpstr>
      <vt:lpstr>PowerPoint Presentation</vt:lpstr>
      <vt:lpstr>PowerPoint Presentation</vt:lpstr>
      <vt:lpstr>Comments from schools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Religious Education Council</dc:creator>
  <cp:lastModifiedBy>Ed Pawson</cp:lastModifiedBy>
  <cp:revision>26</cp:revision>
  <dcterms:created xsi:type="dcterms:W3CDTF">2018-01-10T10:32:51Z</dcterms:created>
  <dcterms:modified xsi:type="dcterms:W3CDTF">2019-06-24T12:43:41Z</dcterms:modified>
</cp:coreProperties>
</file>