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 id="2147483708" r:id="rId5"/>
    <p:sldMasterId id="2147483720" r:id="rId6"/>
    <p:sldMasterId id="2147483732" r:id="rId7"/>
    <p:sldMasterId id="2147483744" r:id="rId8"/>
    <p:sldMasterId id="2147483756" r:id="rId9"/>
    <p:sldMasterId id="2147483768" r:id="rId10"/>
    <p:sldMasterId id="2147483780" r:id="rId11"/>
    <p:sldMasterId id="2147483792" r:id="rId12"/>
    <p:sldMasterId id="2147483804" r:id="rId13"/>
    <p:sldMasterId id="2147483816" r:id="rId14"/>
  </p:sldMasterIdLst>
  <p:notesMasterIdLst>
    <p:notesMasterId r:id="rId60"/>
  </p:notesMasterIdLst>
  <p:handoutMasterIdLst>
    <p:handoutMasterId r:id="rId61"/>
  </p:handoutMasterIdLst>
  <p:sldIdLst>
    <p:sldId id="256" r:id="rId15"/>
    <p:sldId id="257" r:id="rId16"/>
    <p:sldId id="258" r:id="rId17"/>
    <p:sldId id="295" r:id="rId18"/>
    <p:sldId id="260" r:id="rId19"/>
    <p:sldId id="262" r:id="rId20"/>
    <p:sldId id="263" r:id="rId21"/>
    <p:sldId id="294" r:id="rId22"/>
    <p:sldId id="266" r:id="rId23"/>
    <p:sldId id="264" r:id="rId24"/>
    <p:sldId id="265" r:id="rId25"/>
    <p:sldId id="267" r:id="rId26"/>
    <p:sldId id="268" r:id="rId27"/>
    <p:sldId id="269" r:id="rId28"/>
    <p:sldId id="271" r:id="rId29"/>
    <p:sldId id="288" r:id="rId30"/>
    <p:sldId id="272" r:id="rId31"/>
    <p:sldId id="273" r:id="rId32"/>
    <p:sldId id="299" r:id="rId33"/>
    <p:sldId id="301" r:id="rId34"/>
    <p:sldId id="303" r:id="rId35"/>
    <p:sldId id="304" r:id="rId36"/>
    <p:sldId id="305" r:id="rId37"/>
    <p:sldId id="306" r:id="rId38"/>
    <p:sldId id="318" r:id="rId39"/>
    <p:sldId id="319" r:id="rId40"/>
    <p:sldId id="308" r:id="rId41"/>
    <p:sldId id="309" r:id="rId42"/>
    <p:sldId id="310" r:id="rId43"/>
    <p:sldId id="311" r:id="rId44"/>
    <p:sldId id="274" r:id="rId45"/>
    <p:sldId id="275" r:id="rId46"/>
    <p:sldId id="276" r:id="rId47"/>
    <p:sldId id="278" r:id="rId48"/>
    <p:sldId id="296" r:id="rId49"/>
    <p:sldId id="297" r:id="rId50"/>
    <p:sldId id="312" r:id="rId51"/>
    <p:sldId id="313" r:id="rId52"/>
    <p:sldId id="314" r:id="rId53"/>
    <p:sldId id="315" r:id="rId54"/>
    <p:sldId id="316" r:id="rId55"/>
    <p:sldId id="317" r:id="rId56"/>
    <p:sldId id="284" r:id="rId57"/>
    <p:sldId id="292" r:id="rId58"/>
    <p:sldId id="290" r:id="rId59"/>
  </p:sldIdLst>
  <p:sldSz cx="9144000" cy="6858000" type="screen4x3"/>
  <p:notesSz cx="688181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2317" autoAdjust="0"/>
  </p:normalViewPr>
  <p:slideViewPr>
    <p:cSldViewPr>
      <p:cViewPr varScale="1">
        <p:scale>
          <a:sx n="92" d="100"/>
          <a:sy n="92" d="100"/>
        </p:scale>
        <p:origin x="2200"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5" Type="http://schemas.openxmlformats.org/officeDocument/2006/relationships/slideMaster" Target="slideMasters/slideMaster5.xml"/><Relationship Id="rId61" Type="http://schemas.openxmlformats.org/officeDocument/2006/relationships/handoutMaster" Target="handoutMasters/handoutMaster1.xml"/><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50006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97313" y="0"/>
            <a:ext cx="2982912" cy="500063"/>
          </a:xfrm>
          <a:prstGeom prst="rect">
            <a:avLst/>
          </a:prstGeom>
        </p:spPr>
        <p:txBody>
          <a:bodyPr vert="horz" lIns="91440" tIns="45720" rIns="91440" bIns="45720" rtlCol="0"/>
          <a:lstStyle>
            <a:lvl1pPr algn="r">
              <a:defRPr sz="1200"/>
            </a:lvl1pPr>
          </a:lstStyle>
          <a:p>
            <a:fld id="{3C6153AA-2B8D-4B12-B1C0-1536992F5B81}" type="datetimeFigureOut">
              <a:rPr lang="en-GB" smtClean="0"/>
              <a:t>28/06/2019</a:t>
            </a:fld>
            <a:endParaRPr lang="en-GB"/>
          </a:p>
        </p:txBody>
      </p:sp>
      <p:sp>
        <p:nvSpPr>
          <p:cNvPr id="4" name="Footer Placeholder 3"/>
          <p:cNvSpPr>
            <a:spLocks noGrp="1"/>
          </p:cNvSpPr>
          <p:nvPr>
            <p:ph type="ftr" sz="quarter" idx="2"/>
          </p:nvPr>
        </p:nvSpPr>
        <p:spPr>
          <a:xfrm>
            <a:off x="0" y="9501188"/>
            <a:ext cx="2982913" cy="50006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97313" y="9501188"/>
            <a:ext cx="2982912" cy="500062"/>
          </a:xfrm>
          <a:prstGeom prst="rect">
            <a:avLst/>
          </a:prstGeom>
        </p:spPr>
        <p:txBody>
          <a:bodyPr vert="horz" lIns="91440" tIns="45720" rIns="91440" bIns="45720" rtlCol="0" anchor="b"/>
          <a:lstStyle>
            <a:lvl1pPr algn="r">
              <a:defRPr sz="1200"/>
            </a:lvl1pPr>
          </a:lstStyle>
          <a:p>
            <a:fld id="{841E3422-C25B-4FA9-955F-24ECC82CB495}" type="slidenum">
              <a:rPr lang="en-GB" smtClean="0"/>
              <a:t>‹#›</a:t>
            </a:fld>
            <a:endParaRPr lang="en-GB"/>
          </a:p>
        </p:txBody>
      </p:sp>
    </p:spTree>
    <p:extLst>
      <p:ext uri="{BB962C8B-B14F-4D97-AF65-F5344CB8AC3E}">
        <p14:creationId xmlns:p14="http://schemas.microsoft.com/office/powerpoint/2010/main" val="3274585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0142"/>
          </a:xfrm>
          <a:prstGeom prst="rect">
            <a:avLst/>
          </a:prstGeom>
        </p:spPr>
        <p:txBody>
          <a:bodyPr vert="horz" lIns="96478" tIns="48239" rIns="96478" bIns="48239" rtlCol="0"/>
          <a:lstStyle>
            <a:lvl1pPr algn="l">
              <a:defRPr sz="1300"/>
            </a:lvl1pPr>
          </a:lstStyle>
          <a:p>
            <a:endParaRPr lang="en-GB"/>
          </a:p>
        </p:txBody>
      </p:sp>
      <p:sp>
        <p:nvSpPr>
          <p:cNvPr id="3" name="Date Placeholder 2"/>
          <p:cNvSpPr>
            <a:spLocks noGrp="1"/>
          </p:cNvSpPr>
          <p:nvPr>
            <p:ph type="dt" idx="1"/>
          </p:nvPr>
        </p:nvSpPr>
        <p:spPr>
          <a:xfrm>
            <a:off x="3898102" y="0"/>
            <a:ext cx="2982119" cy="500142"/>
          </a:xfrm>
          <a:prstGeom prst="rect">
            <a:avLst/>
          </a:prstGeom>
        </p:spPr>
        <p:txBody>
          <a:bodyPr vert="horz" lIns="96478" tIns="48239" rIns="96478" bIns="48239" rtlCol="0"/>
          <a:lstStyle>
            <a:lvl1pPr algn="r">
              <a:defRPr sz="1300"/>
            </a:lvl1pPr>
          </a:lstStyle>
          <a:p>
            <a:fld id="{AD47FA7B-21BB-48B8-855C-F9EBF31C6466}" type="datetimeFigureOut">
              <a:rPr lang="en-GB" smtClean="0"/>
              <a:t>28/06/2019</a:t>
            </a:fld>
            <a:endParaRPr lang="en-GB"/>
          </a:p>
        </p:txBody>
      </p:sp>
      <p:sp>
        <p:nvSpPr>
          <p:cNvPr id="4" name="Slide Image Placeholder 3"/>
          <p:cNvSpPr>
            <a:spLocks noGrp="1" noRot="1" noChangeAspect="1"/>
          </p:cNvSpPr>
          <p:nvPr>
            <p:ph type="sldImg" idx="2"/>
          </p:nvPr>
        </p:nvSpPr>
        <p:spPr>
          <a:xfrm>
            <a:off x="942975" y="750888"/>
            <a:ext cx="4997450" cy="3749675"/>
          </a:xfrm>
          <a:prstGeom prst="rect">
            <a:avLst/>
          </a:prstGeom>
          <a:noFill/>
          <a:ln w="12700">
            <a:solidFill>
              <a:prstClr val="black"/>
            </a:solidFill>
          </a:ln>
        </p:spPr>
        <p:txBody>
          <a:bodyPr vert="horz" lIns="96478" tIns="48239" rIns="96478" bIns="48239" rtlCol="0" anchor="ctr"/>
          <a:lstStyle/>
          <a:p>
            <a:endParaRPr lang="en-GB"/>
          </a:p>
        </p:txBody>
      </p:sp>
      <p:sp>
        <p:nvSpPr>
          <p:cNvPr id="5" name="Notes Placeholder 4"/>
          <p:cNvSpPr>
            <a:spLocks noGrp="1"/>
          </p:cNvSpPr>
          <p:nvPr>
            <p:ph type="body" sz="quarter" idx="3"/>
          </p:nvPr>
        </p:nvSpPr>
        <p:spPr>
          <a:xfrm>
            <a:off x="688182" y="4751348"/>
            <a:ext cx="5505450" cy="4501277"/>
          </a:xfrm>
          <a:prstGeom prst="rect">
            <a:avLst/>
          </a:prstGeom>
        </p:spPr>
        <p:txBody>
          <a:bodyPr vert="horz" lIns="96478" tIns="48239" rIns="96478" bIns="482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00960"/>
            <a:ext cx="2982119" cy="500142"/>
          </a:xfrm>
          <a:prstGeom prst="rect">
            <a:avLst/>
          </a:prstGeom>
        </p:spPr>
        <p:txBody>
          <a:bodyPr vert="horz" lIns="96478" tIns="48239" rIns="96478" bIns="48239" rtlCol="0" anchor="b"/>
          <a:lstStyle>
            <a:lvl1pPr algn="l">
              <a:defRPr sz="1300"/>
            </a:lvl1pPr>
          </a:lstStyle>
          <a:p>
            <a:endParaRPr lang="en-GB"/>
          </a:p>
        </p:txBody>
      </p:sp>
      <p:sp>
        <p:nvSpPr>
          <p:cNvPr id="7" name="Slide Number Placeholder 6"/>
          <p:cNvSpPr>
            <a:spLocks noGrp="1"/>
          </p:cNvSpPr>
          <p:nvPr>
            <p:ph type="sldNum" sz="quarter" idx="5"/>
          </p:nvPr>
        </p:nvSpPr>
        <p:spPr>
          <a:xfrm>
            <a:off x="3898102" y="9500960"/>
            <a:ext cx="2982119" cy="500142"/>
          </a:xfrm>
          <a:prstGeom prst="rect">
            <a:avLst/>
          </a:prstGeom>
        </p:spPr>
        <p:txBody>
          <a:bodyPr vert="horz" lIns="96478" tIns="48239" rIns="96478" bIns="48239" rtlCol="0" anchor="b"/>
          <a:lstStyle>
            <a:lvl1pPr algn="r">
              <a:defRPr sz="1300"/>
            </a:lvl1pPr>
          </a:lstStyle>
          <a:p>
            <a:fld id="{718C7ACE-35E8-4CE3-9DBB-1F97D34DF2F0}" type="slidenum">
              <a:rPr lang="en-GB" smtClean="0"/>
              <a:t>‹#›</a:t>
            </a:fld>
            <a:endParaRPr lang="en-GB"/>
          </a:p>
        </p:txBody>
      </p:sp>
    </p:spTree>
    <p:extLst>
      <p:ext uri="{BB962C8B-B14F-4D97-AF65-F5344CB8AC3E}">
        <p14:creationId xmlns:p14="http://schemas.microsoft.com/office/powerpoint/2010/main" val="3522100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1</a:t>
            </a:fld>
            <a:endParaRPr lang="en-GB"/>
          </a:p>
        </p:txBody>
      </p:sp>
    </p:spTree>
    <p:extLst>
      <p:ext uri="{BB962C8B-B14F-4D97-AF65-F5344CB8AC3E}">
        <p14:creationId xmlns:p14="http://schemas.microsoft.com/office/powerpoint/2010/main" val="530468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TTYP</a:t>
            </a:r>
          </a:p>
          <a:p>
            <a:r>
              <a:rPr lang="en-GB" dirty="0"/>
              <a:t>Religion and Worldviews = RW = Really Wonderful?!</a:t>
            </a:r>
          </a:p>
          <a:p>
            <a:endParaRPr lang="en-GB" dirty="0"/>
          </a:p>
          <a:p>
            <a:r>
              <a:rPr lang="en-GB" dirty="0" err="1"/>
              <a:t>Yr</a:t>
            </a:r>
            <a:r>
              <a:rPr lang="en-GB" dirty="0"/>
              <a:t> 1 example when teaching UC Unit on Creation: Christian, Muslim, Atheist ….</a:t>
            </a:r>
          </a:p>
        </p:txBody>
      </p:sp>
      <p:sp>
        <p:nvSpPr>
          <p:cNvPr id="4" name="Slide Number Placeholder 3"/>
          <p:cNvSpPr>
            <a:spLocks noGrp="1"/>
          </p:cNvSpPr>
          <p:nvPr>
            <p:ph type="sldNum" sz="quarter" idx="10"/>
          </p:nvPr>
        </p:nvSpPr>
        <p:spPr/>
        <p:txBody>
          <a:bodyPr/>
          <a:lstStyle/>
          <a:p>
            <a:fld id="{718C7ACE-35E8-4CE3-9DBB-1F97D34DF2F0}" type="slidenum">
              <a:rPr lang="en-GB" smtClean="0"/>
              <a:t>3</a:t>
            </a:fld>
            <a:endParaRPr lang="en-GB"/>
          </a:p>
        </p:txBody>
      </p:sp>
    </p:spTree>
    <p:extLst>
      <p:ext uri="{BB962C8B-B14F-4D97-AF65-F5344CB8AC3E}">
        <p14:creationId xmlns:p14="http://schemas.microsoft.com/office/powerpoint/2010/main" val="2739141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NB ‘Draw from a range’….</a:t>
            </a:r>
          </a:p>
        </p:txBody>
      </p:sp>
      <p:sp>
        <p:nvSpPr>
          <p:cNvPr id="4" name="Slide Number Placeholder 3"/>
          <p:cNvSpPr>
            <a:spLocks noGrp="1"/>
          </p:cNvSpPr>
          <p:nvPr>
            <p:ph type="sldNum" sz="quarter" idx="10"/>
          </p:nvPr>
        </p:nvSpPr>
        <p:spPr/>
        <p:txBody>
          <a:bodyPr/>
          <a:lstStyle/>
          <a:p>
            <a:fld id="{718C7ACE-35E8-4CE3-9DBB-1F97D34DF2F0}" type="slidenum">
              <a:rPr lang="en-GB" smtClean="0"/>
              <a:t>4</a:t>
            </a:fld>
            <a:endParaRPr lang="en-GB"/>
          </a:p>
        </p:txBody>
      </p:sp>
    </p:spTree>
    <p:extLst>
      <p:ext uri="{BB962C8B-B14F-4D97-AF65-F5344CB8AC3E}">
        <p14:creationId xmlns:p14="http://schemas.microsoft.com/office/powerpoint/2010/main" val="2293162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5</a:t>
            </a:fld>
            <a:endParaRPr lang="en-GB"/>
          </a:p>
        </p:txBody>
      </p:sp>
    </p:spTree>
    <p:extLst>
      <p:ext uri="{BB962C8B-B14F-4D97-AF65-F5344CB8AC3E}">
        <p14:creationId xmlns:p14="http://schemas.microsoft.com/office/powerpoint/2010/main" val="260945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9</a:t>
            </a:fld>
            <a:endParaRPr lang="en-GB"/>
          </a:p>
        </p:txBody>
      </p:sp>
    </p:spTree>
    <p:extLst>
      <p:ext uri="{BB962C8B-B14F-4D97-AF65-F5344CB8AC3E}">
        <p14:creationId xmlns:p14="http://schemas.microsoft.com/office/powerpoint/2010/main" val="2284203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10</a:t>
            </a:fld>
            <a:endParaRPr lang="en-GB"/>
          </a:p>
        </p:txBody>
      </p:sp>
    </p:spTree>
    <p:extLst>
      <p:ext uri="{BB962C8B-B14F-4D97-AF65-F5344CB8AC3E}">
        <p14:creationId xmlns:p14="http://schemas.microsoft.com/office/powerpoint/2010/main" val="836263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12</a:t>
            </a:fld>
            <a:endParaRPr lang="en-GB"/>
          </a:p>
        </p:txBody>
      </p:sp>
    </p:spTree>
    <p:extLst>
      <p:ext uri="{BB962C8B-B14F-4D97-AF65-F5344CB8AC3E}">
        <p14:creationId xmlns:p14="http://schemas.microsoft.com/office/powerpoint/2010/main" val="2622324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13</a:t>
            </a:fld>
            <a:endParaRPr lang="en-GB"/>
          </a:p>
        </p:txBody>
      </p:sp>
    </p:spTree>
    <p:extLst>
      <p:ext uri="{BB962C8B-B14F-4D97-AF65-F5344CB8AC3E}">
        <p14:creationId xmlns:p14="http://schemas.microsoft.com/office/powerpoint/2010/main" val="228800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14</a:t>
            </a:fld>
            <a:endParaRPr lang="en-GB"/>
          </a:p>
        </p:txBody>
      </p:sp>
    </p:spTree>
    <p:extLst>
      <p:ext uri="{BB962C8B-B14F-4D97-AF65-F5344CB8AC3E}">
        <p14:creationId xmlns:p14="http://schemas.microsoft.com/office/powerpoint/2010/main" val="3437126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15</a:t>
            </a:fld>
            <a:endParaRPr lang="en-GB"/>
          </a:p>
        </p:txBody>
      </p:sp>
    </p:spTree>
    <p:extLst>
      <p:ext uri="{BB962C8B-B14F-4D97-AF65-F5344CB8AC3E}">
        <p14:creationId xmlns:p14="http://schemas.microsoft.com/office/powerpoint/2010/main" val="3237767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More photos on sheets</a:t>
            </a:r>
          </a:p>
        </p:txBody>
      </p:sp>
      <p:sp>
        <p:nvSpPr>
          <p:cNvPr id="4" name="Slide Number Placeholder 3"/>
          <p:cNvSpPr>
            <a:spLocks noGrp="1"/>
          </p:cNvSpPr>
          <p:nvPr>
            <p:ph type="sldNum" sz="quarter" idx="10"/>
          </p:nvPr>
        </p:nvSpPr>
        <p:spPr/>
        <p:txBody>
          <a:bodyPr/>
          <a:lstStyle/>
          <a:p>
            <a:fld id="{718C7ACE-35E8-4CE3-9DBB-1F97D34DF2F0}" type="slidenum">
              <a:rPr lang="en-GB" smtClean="0"/>
              <a:t>16</a:t>
            </a:fld>
            <a:endParaRPr lang="en-GB"/>
          </a:p>
        </p:txBody>
      </p:sp>
    </p:spTree>
    <p:extLst>
      <p:ext uri="{BB962C8B-B14F-4D97-AF65-F5344CB8AC3E}">
        <p14:creationId xmlns:p14="http://schemas.microsoft.com/office/powerpoint/2010/main" val="4087021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17</a:t>
            </a:fld>
            <a:endParaRPr lang="en-GB"/>
          </a:p>
        </p:txBody>
      </p:sp>
    </p:spTree>
    <p:extLst>
      <p:ext uri="{BB962C8B-B14F-4D97-AF65-F5344CB8AC3E}">
        <p14:creationId xmlns:p14="http://schemas.microsoft.com/office/powerpoint/2010/main" val="2400832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19</a:t>
            </a:fld>
            <a:endParaRPr lang="en-GB"/>
          </a:p>
        </p:txBody>
      </p:sp>
    </p:spTree>
    <p:extLst>
      <p:ext uri="{BB962C8B-B14F-4D97-AF65-F5344CB8AC3E}">
        <p14:creationId xmlns:p14="http://schemas.microsoft.com/office/powerpoint/2010/main" val="1392055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val="899140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21</a:t>
            </a:fld>
            <a:endParaRPr lang="en-GB">
              <a:solidFill>
                <a:prstClr val="black"/>
              </a:solidFill>
            </a:endParaRPr>
          </a:p>
        </p:txBody>
      </p:sp>
    </p:spTree>
    <p:extLst>
      <p:ext uri="{BB962C8B-B14F-4D97-AF65-F5344CB8AC3E}">
        <p14:creationId xmlns:p14="http://schemas.microsoft.com/office/powerpoint/2010/main" val="2661414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24</a:t>
            </a:fld>
            <a:endParaRPr lang="en-GB">
              <a:solidFill>
                <a:prstClr val="black"/>
              </a:solidFill>
            </a:endParaRPr>
          </a:p>
        </p:txBody>
      </p:sp>
    </p:spTree>
    <p:extLst>
      <p:ext uri="{BB962C8B-B14F-4D97-AF65-F5344CB8AC3E}">
        <p14:creationId xmlns:p14="http://schemas.microsoft.com/office/powerpoint/2010/main" val="2229734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written their own badges</a:t>
            </a:r>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26</a:t>
            </a:fld>
            <a:endParaRPr lang="en-GB">
              <a:solidFill>
                <a:prstClr val="black"/>
              </a:solidFill>
            </a:endParaRPr>
          </a:p>
        </p:txBody>
      </p:sp>
    </p:spTree>
    <p:extLst>
      <p:ext uri="{BB962C8B-B14F-4D97-AF65-F5344CB8AC3E}">
        <p14:creationId xmlns:p14="http://schemas.microsoft.com/office/powerpoint/2010/main" val="2640552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27</a:t>
            </a:fld>
            <a:endParaRPr lang="en-GB">
              <a:solidFill>
                <a:prstClr val="black"/>
              </a:solidFill>
            </a:endParaRPr>
          </a:p>
        </p:txBody>
      </p:sp>
    </p:spTree>
    <p:extLst>
      <p:ext uri="{BB962C8B-B14F-4D97-AF65-F5344CB8AC3E}">
        <p14:creationId xmlns:p14="http://schemas.microsoft.com/office/powerpoint/2010/main" val="1625444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28</a:t>
            </a:fld>
            <a:endParaRPr lang="en-GB">
              <a:solidFill>
                <a:prstClr val="black"/>
              </a:solidFill>
            </a:endParaRPr>
          </a:p>
        </p:txBody>
      </p:sp>
    </p:spTree>
    <p:extLst>
      <p:ext uri="{BB962C8B-B14F-4D97-AF65-F5344CB8AC3E}">
        <p14:creationId xmlns:p14="http://schemas.microsoft.com/office/powerpoint/2010/main" val="208410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time show film clip 0.07.59 to the end (2 mins)</a:t>
            </a:r>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29</a:t>
            </a:fld>
            <a:endParaRPr lang="en-GB">
              <a:solidFill>
                <a:prstClr val="black"/>
              </a:solidFill>
            </a:endParaRPr>
          </a:p>
        </p:txBody>
      </p:sp>
    </p:spTree>
    <p:extLst>
      <p:ext uri="{BB962C8B-B14F-4D97-AF65-F5344CB8AC3E}">
        <p14:creationId xmlns:p14="http://schemas.microsoft.com/office/powerpoint/2010/main" val="199477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Photos to be added</a:t>
            </a:r>
            <a:r>
              <a:rPr lang="en-GB" baseline="0" dirty="0"/>
              <a:t> JL</a:t>
            </a:r>
            <a:endParaRPr lang="en-GB" dirty="0"/>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30</a:t>
            </a:fld>
            <a:endParaRPr lang="en-GB">
              <a:solidFill>
                <a:prstClr val="black"/>
              </a:solidFill>
            </a:endParaRPr>
          </a:p>
        </p:txBody>
      </p:sp>
    </p:spTree>
    <p:extLst>
      <p:ext uri="{BB962C8B-B14F-4D97-AF65-F5344CB8AC3E}">
        <p14:creationId xmlns:p14="http://schemas.microsoft.com/office/powerpoint/2010/main" val="1379173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Even the youngest of children can be still; they need space and</a:t>
            </a:r>
            <a:r>
              <a:rPr lang="en-GB" baseline="0" dirty="0"/>
              <a:t> time</a:t>
            </a:r>
            <a:endParaRPr lang="en-GB" dirty="0"/>
          </a:p>
          <a:p>
            <a:r>
              <a:rPr lang="en-GB" dirty="0"/>
              <a:t>Hand out </a:t>
            </a:r>
            <a:r>
              <a:rPr lang="en-GB" dirty="0" err="1"/>
              <a:t>Lat’s</a:t>
            </a:r>
            <a:r>
              <a:rPr lang="en-GB" dirty="0"/>
              <a:t> stilling script</a:t>
            </a:r>
          </a:p>
        </p:txBody>
      </p:sp>
      <p:sp>
        <p:nvSpPr>
          <p:cNvPr id="4" name="Slide Number Placeholder 3"/>
          <p:cNvSpPr>
            <a:spLocks noGrp="1"/>
          </p:cNvSpPr>
          <p:nvPr>
            <p:ph type="sldNum" sz="quarter" idx="10"/>
          </p:nvPr>
        </p:nvSpPr>
        <p:spPr/>
        <p:txBody>
          <a:bodyPr/>
          <a:lstStyle/>
          <a:p>
            <a:fld id="{718C7ACE-35E8-4CE3-9DBB-1F97D34DF2F0}" type="slidenum">
              <a:rPr lang="en-GB" smtClean="0"/>
              <a:t>31</a:t>
            </a:fld>
            <a:endParaRPr lang="en-GB"/>
          </a:p>
        </p:txBody>
      </p:sp>
    </p:spTree>
    <p:extLst>
      <p:ext uri="{BB962C8B-B14F-4D97-AF65-F5344CB8AC3E}">
        <p14:creationId xmlns:p14="http://schemas.microsoft.com/office/powerpoint/2010/main" val="1710418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32</a:t>
            </a:fld>
            <a:endParaRPr lang="en-GB"/>
          </a:p>
        </p:txBody>
      </p:sp>
    </p:spTree>
    <p:extLst>
      <p:ext uri="{BB962C8B-B14F-4D97-AF65-F5344CB8AC3E}">
        <p14:creationId xmlns:p14="http://schemas.microsoft.com/office/powerpoint/2010/main" val="4171341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‘special’ places, not</a:t>
            </a:r>
            <a:r>
              <a:rPr lang="en-GB" baseline="0" dirty="0"/>
              <a:t> referred to so much now, but…..for young children, that is exactly what they are! </a:t>
            </a:r>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33</a:t>
            </a:fld>
            <a:endParaRPr lang="en-GB"/>
          </a:p>
        </p:txBody>
      </p:sp>
    </p:spTree>
    <p:extLst>
      <p:ext uri="{BB962C8B-B14F-4D97-AF65-F5344CB8AC3E}">
        <p14:creationId xmlns:p14="http://schemas.microsoft.com/office/powerpoint/2010/main" val="2514032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t>The </a:t>
            </a:r>
            <a:r>
              <a:rPr lang="en-GB" sz="1300" b="1" dirty="0"/>
              <a:t>Jerusalem cross</a:t>
            </a:r>
            <a:r>
              <a:rPr lang="en-GB" sz="1300" dirty="0"/>
              <a:t>, also known as Crusaders‘ </a:t>
            </a:r>
            <a:r>
              <a:rPr lang="en-GB" sz="1300" b="1" dirty="0"/>
              <a:t>cross</a:t>
            </a:r>
            <a:r>
              <a:rPr lang="en-GB" sz="1300" dirty="0"/>
              <a:t> or the "Five-fold </a:t>
            </a:r>
            <a:r>
              <a:rPr lang="en-GB" sz="1300" b="1" dirty="0"/>
              <a:t>Cross</a:t>
            </a:r>
            <a:r>
              <a:rPr lang="en-GB" sz="1300" dirty="0"/>
              <a:t>", is a heraldic </a:t>
            </a:r>
            <a:r>
              <a:rPr lang="en-GB" sz="1300" b="1" dirty="0"/>
              <a:t>cross </a:t>
            </a:r>
            <a:r>
              <a:rPr lang="en-GB" sz="1300" dirty="0"/>
              <a:t>or Christian symbol consisting of a large </a:t>
            </a:r>
            <a:r>
              <a:rPr lang="en-GB" sz="1300" b="1" dirty="0" err="1"/>
              <a:t>cross</a:t>
            </a:r>
            <a:r>
              <a:rPr lang="en-GB" sz="1300" dirty="0" err="1"/>
              <a:t>potent</a:t>
            </a:r>
            <a:r>
              <a:rPr lang="en-GB" sz="1300" dirty="0"/>
              <a:t> surrounded by four smaller Greek crosses, one in each quadrant.</a:t>
            </a:r>
          </a:p>
          <a:p>
            <a:pPr defTabSz="964783"/>
            <a:r>
              <a:rPr lang="en-GB" altLang="en-US" sz="1300" dirty="0">
                <a:latin typeface="Comic Sans MS" pitchFamily="66" charset="0"/>
              </a:rPr>
              <a:t>These crosses are called El Salvador crosses but are also called Crosses of Hope when made by refugees. The images of life shown on the cross are things that give the people meaning in their everyday lives </a:t>
            </a:r>
            <a:r>
              <a:rPr lang="en-GB" altLang="en-US" sz="1300" dirty="0" err="1">
                <a:latin typeface="Comic Sans MS" pitchFamily="66" charset="0"/>
              </a:rPr>
              <a:t>e.g</a:t>
            </a:r>
            <a:r>
              <a:rPr lang="en-GB" altLang="en-US" sz="1300" dirty="0">
                <a:latin typeface="Comic Sans MS" pitchFamily="66" charset="0"/>
              </a:rPr>
              <a:t> sun, land, village, family, home, animals and where they find God present to them. The cross is their sign of freedom and hope. It is also a sign of their belief that the future will be better.</a:t>
            </a:r>
          </a:p>
          <a:p>
            <a:pPr defTabSz="964783"/>
            <a:endParaRPr lang="en-GB" altLang="en-US" sz="1300" dirty="0">
              <a:latin typeface="Comic Sans MS" pitchFamily="66" charset="0"/>
            </a:endParaRPr>
          </a:p>
          <a:p>
            <a:endParaRPr lang="en-GB" sz="1300" dirty="0"/>
          </a:p>
          <a:p>
            <a:endParaRPr lang="en-GB" sz="1300" dirty="0"/>
          </a:p>
        </p:txBody>
      </p:sp>
      <p:sp>
        <p:nvSpPr>
          <p:cNvPr id="4" name="Slide Number Placeholder 3"/>
          <p:cNvSpPr>
            <a:spLocks noGrp="1"/>
          </p:cNvSpPr>
          <p:nvPr>
            <p:ph type="sldNum" sz="quarter" idx="10"/>
          </p:nvPr>
        </p:nvSpPr>
        <p:spPr/>
        <p:txBody>
          <a:bodyPr/>
          <a:lstStyle/>
          <a:p>
            <a:fld id="{718C7ACE-35E8-4CE3-9DBB-1F97D34DF2F0}" type="slidenum">
              <a:rPr lang="en-GB" smtClean="0"/>
              <a:t>34</a:t>
            </a:fld>
            <a:endParaRPr lang="en-GB"/>
          </a:p>
        </p:txBody>
      </p:sp>
    </p:spTree>
    <p:extLst>
      <p:ext uri="{BB962C8B-B14F-4D97-AF65-F5344CB8AC3E}">
        <p14:creationId xmlns:p14="http://schemas.microsoft.com/office/powerpoint/2010/main" val="4857716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35</a:t>
            </a:fld>
            <a:endParaRPr lang="en-GB"/>
          </a:p>
        </p:txBody>
      </p:sp>
    </p:spTree>
    <p:extLst>
      <p:ext uri="{BB962C8B-B14F-4D97-AF65-F5344CB8AC3E}">
        <p14:creationId xmlns:p14="http://schemas.microsoft.com/office/powerpoint/2010/main" val="3017000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36</a:t>
            </a:fld>
            <a:endParaRPr lang="en-GB"/>
          </a:p>
        </p:txBody>
      </p:sp>
    </p:spTree>
    <p:extLst>
      <p:ext uri="{BB962C8B-B14F-4D97-AF65-F5344CB8AC3E}">
        <p14:creationId xmlns:p14="http://schemas.microsoft.com/office/powerpoint/2010/main" val="35062547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Sides 5 – 10 At least 3 lessons! </a:t>
            </a:r>
          </a:p>
          <a:p>
            <a:r>
              <a:rPr lang="en-GB" dirty="0"/>
              <a:t>Explain the story and read it;</a:t>
            </a:r>
            <a:r>
              <a:rPr lang="en-GB" baseline="0" dirty="0"/>
              <a:t> have the appropriate artefacts alongside; </a:t>
            </a:r>
          </a:p>
          <a:p>
            <a:r>
              <a:rPr lang="en-GB" baseline="0" dirty="0"/>
              <a:t>Have the </a:t>
            </a:r>
            <a:r>
              <a:rPr lang="en-GB" baseline="0" dirty="0" err="1"/>
              <a:t>Youtube</a:t>
            </a:r>
            <a:r>
              <a:rPr lang="en-GB" baseline="0" dirty="0"/>
              <a:t> version of the story up on the screen (silent) so everyone can see it whilst I read. </a:t>
            </a:r>
          </a:p>
          <a:p>
            <a:r>
              <a:rPr lang="en-GB" baseline="0" dirty="0"/>
              <a:t>Have Class books and Talking books for teachers to look at during the break</a:t>
            </a:r>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37</a:t>
            </a:fld>
            <a:endParaRPr lang="en-GB">
              <a:solidFill>
                <a:prstClr val="black"/>
              </a:solidFill>
            </a:endParaRPr>
          </a:p>
        </p:txBody>
      </p:sp>
    </p:spTree>
    <p:extLst>
      <p:ext uri="{BB962C8B-B14F-4D97-AF65-F5344CB8AC3E}">
        <p14:creationId xmlns:p14="http://schemas.microsoft.com/office/powerpoint/2010/main" val="17369049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story, discuss the artefacts (are they ALL counted as artefacts? …what do we mean by an artefact?)</a:t>
            </a:r>
          </a:p>
          <a:p>
            <a:r>
              <a:rPr lang="en-GB" dirty="0"/>
              <a:t>Either decide for yourself which are to develop or invite the children to</a:t>
            </a:r>
            <a:r>
              <a:rPr lang="en-GB" baseline="0" dirty="0"/>
              <a:t> or class work in groups each taking a different colour….</a:t>
            </a:r>
          </a:p>
          <a:p>
            <a:r>
              <a:rPr lang="en-GB" baseline="0" dirty="0"/>
              <a:t>What is the item linked to the colour? What is it used for? When? How?</a:t>
            </a:r>
          </a:p>
          <a:p>
            <a:r>
              <a:rPr lang="en-GB" baseline="0" dirty="0"/>
              <a:t>I’m taking Yellow – the Zakat Box, because I want to find out more about Muslim giving</a:t>
            </a:r>
            <a:r>
              <a:rPr lang="en-GB" dirty="0"/>
              <a:t> </a:t>
            </a:r>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38</a:t>
            </a:fld>
            <a:endParaRPr lang="en-GB">
              <a:solidFill>
                <a:prstClr val="black"/>
              </a:solidFill>
            </a:endParaRPr>
          </a:p>
        </p:txBody>
      </p:sp>
    </p:spTree>
    <p:extLst>
      <p:ext uri="{BB962C8B-B14F-4D97-AF65-F5344CB8AC3E}">
        <p14:creationId xmlns:p14="http://schemas.microsoft.com/office/powerpoint/2010/main" val="1143309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and answer questions; give children</a:t>
            </a:r>
            <a:r>
              <a:rPr lang="en-GB" baseline="0" dirty="0"/>
              <a:t> opportunities for their own questions. What might KS1 pupils ask? </a:t>
            </a:r>
          </a:p>
          <a:p>
            <a:r>
              <a:rPr lang="en-GB" baseline="0" dirty="0"/>
              <a:t>Can anyone give Zakat? What do people who are not Muslims do? Is it only Muslims who help those in need? </a:t>
            </a:r>
          </a:p>
          <a:p>
            <a:r>
              <a:rPr lang="en-GB" baseline="0" dirty="0"/>
              <a:t>Unpack any misconceptions</a:t>
            </a:r>
          </a:p>
          <a:p>
            <a:r>
              <a:rPr lang="en-GB" baseline="0" dirty="0"/>
              <a:t>This is an opportunity for inviting a Muslim visitor to talk to the children; or focus on Zakat when visiting a Mosque</a:t>
            </a:r>
          </a:p>
          <a:p>
            <a:r>
              <a:rPr lang="en-GB" baseline="0" dirty="0"/>
              <a:t>Discuss with partner what you would do.</a:t>
            </a:r>
            <a:endParaRPr lang="en-GB" dirty="0"/>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39</a:t>
            </a:fld>
            <a:endParaRPr lang="en-GB">
              <a:solidFill>
                <a:prstClr val="black"/>
              </a:solidFill>
            </a:endParaRPr>
          </a:p>
        </p:txBody>
      </p:sp>
    </p:spTree>
    <p:extLst>
      <p:ext uri="{BB962C8B-B14F-4D97-AF65-F5344CB8AC3E}">
        <p14:creationId xmlns:p14="http://schemas.microsoft.com/office/powerpoint/2010/main" val="34082743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Share</a:t>
            </a:r>
            <a:r>
              <a:rPr lang="en-GB" baseline="0" dirty="0"/>
              <a:t> the different charities that children already know  - most schools give to charities all the time! </a:t>
            </a:r>
            <a:endParaRPr lang="en-GB" dirty="0"/>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40</a:t>
            </a:fld>
            <a:endParaRPr lang="en-GB">
              <a:solidFill>
                <a:prstClr val="black"/>
              </a:solidFill>
            </a:endParaRPr>
          </a:p>
        </p:txBody>
      </p:sp>
    </p:spTree>
    <p:extLst>
      <p:ext uri="{BB962C8B-B14F-4D97-AF65-F5344CB8AC3E}">
        <p14:creationId xmlns:p14="http://schemas.microsoft.com/office/powerpoint/2010/main" val="9188538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41</a:t>
            </a:fld>
            <a:endParaRPr lang="en-GB">
              <a:solidFill>
                <a:prstClr val="black"/>
              </a:solidFill>
            </a:endParaRPr>
          </a:p>
        </p:txBody>
      </p:sp>
    </p:spTree>
    <p:extLst>
      <p:ext uri="{BB962C8B-B14F-4D97-AF65-F5344CB8AC3E}">
        <p14:creationId xmlns:p14="http://schemas.microsoft.com/office/powerpoint/2010/main" val="3766598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 C&amp;B film 5 mins</a:t>
            </a:r>
          </a:p>
          <a:p>
            <a:endParaRPr lang="en-GB" dirty="0"/>
          </a:p>
          <a:p>
            <a:r>
              <a:rPr lang="en-GB" dirty="0"/>
              <a:t>NATRE resources link www.natre.org.uk</a:t>
            </a:r>
          </a:p>
          <a:p>
            <a:endParaRPr lang="en-GB" dirty="0"/>
          </a:p>
          <a:p>
            <a:endParaRPr lang="en-GB" dirty="0"/>
          </a:p>
        </p:txBody>
      </p:sp>
      <p:sp>
        <p:nvSpPr>
          <p:cNvPr id="4" name="Slide Number Placeholder 3"/>
          <p:cNvSpPr>
            <a:spLocks noGrp="1"/>
          </p:cNvSpPr>
          <p:nvPr>
            <p:ph type="sldNum" sz="quarter" idx="10"/>
          </p:nvPr>
        </p:nvSpPr>
        <p:spPr/>
        <p:txBody>
          <a:bodyPr/>
          <a:lstStyle/>
          <a:p>
            <a:fld id="{80ACA61D-AAB6-4227-8C95-D23863E3768E}" type="slidenum">
              <a:rPr lang="en-GB" smtClean="0">
                <a:solidFill>
                  <a:prstClr val="black"/>
                </a:solidFill>
              </a:rPr>
              <a:pPr/>
              <a:t>42</a:t>
            </a:fld>
            <a:endParaRPr lang="en-GB">
              <a:solidFill>
                <a:prstClr val="black"/>
              </a:solidFill>
            </a:endParaRPr>
          </a:p>
        </p:txBody>
      </p:sp>
    </p:spTree>
    <p:extLst>
      <p:ext uri="{BB962C8B-B14F-4D97-AF65-F5344CB8AC3E}">
        <p14:creationId xmlns:p14="http://schemas.microsoft.com/office/powerpoint/2010/main" val="18565407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300" b="1" dirty="0"/>
              <a:t>What If God Controlled The Weather?</a:t>
            </a:r>
            <a:br>
              <a:rPr lang="en-GB" sz="1300" dirty="0"/>
            </a:br>
            <a:r>
              <a:rPr lang="en-GB" sz="1300" dirty="0"/>
              <a:t>Etta Saunders (5)</a:t>
            </a:r>
          </a:p>
          <a:p>
            <a:pPr fontAlgn="base"/>
            <a:r>
              <a:rPr lang="en-GB" sz="1300" dirty="0"/>
              <a:t>What if God controlled the weather? The World wouldn't suffer floods, tornados or earthquakes.</a:t>
            </a:r>
          </a:p>
          <a:p>
            <a:pPr fontAlgn="base"/>
            <a:r>
              <a:rPr lang="en-GB" sz="1300" dirty="0"/>
              <a:t>My picture shows God controlling the weather using control sticks made out of cotton buds. The gold one controls the sun, the silver controls the clouds, the blue controls the rain and the green controls the rainbow. I imagine that God wears a long T-shirt and He has a grey beard and gold sparkles to show He is special.</a:t>
            </a:r>
          </a:p>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43</a:t>
            </a:fld>
            <a:endParaRPr lang="en-GB"/>
          </a:p>
        </p:txBody>
      </p:sp>
    </p:spTree>
    <p:extLst>
      <p:ext uri="{BB962C8B-B14F-4D97-AF65-F5344CB8AC3E}">
        <p14:creationId xmlns:p14="http://schemas.microsoft.com/office/powerpoint/2010/main" val="19797863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8C7ACE-35E8-4CE3-9DBB-1F97D34DF2F0}" type="slidenum">
              <a:rPr lang="en-GB" smtClean="0"/>
              <a:t>44</a:t>
            </a:fld>
            <a:endParaRPr lang="en-GB"/>
          </a:p>
        </p:txBody>
      </p:sp>
    </p:spTree>
    <p:extLst>
      <p:ext uri="{BB962C8B-B14F-4D97-AF65-F5344CB8AC3E}">
        <p14:creationId xmlns:p14="http://schemas.microsoft.com/office/powerpoint/2010/main" val="888529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7C307A0-3FE4-4AA2-BEFE-BCE86393C407}" type="datetime1">
              <a:rPr lang="en-GB" smtClean="0"/>
              <a:t>28/06/2019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3230461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1E3EE5-9D79-4B0E-8CE0-7400803C4F95}" type="datetime1">
              <a:rPr lang="en-GB" smtClean="0"/>
              <a:t>28/06/2019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3022809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F6ABA5-0002-4CAA-A09B-EBF341B21732}" type="datetime1">
              <a:rPr lang="en-GB" smtClean="0"/>
              <a:t>28/06/2019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1057390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EC9AFC0-1220-4415-A481-AFBDFB50ADBB}" type="datetime1">
              <a:rPr lang="en-GB" smtClean="0"/>
              <a:t>28/06/2019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1129430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4CB0B9F-3CA7-4F87-984D-6BE7CA8052E0}" type="datetime1">
              <a:rPr lang="en-GB" smtClean="0"/>
              <a:t>28/06/2019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268328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392B442-C633-46C7-8E20-A47B787E78A3}" type="datetime1">
              <a:rPr lang="en-GB" smtClean="0"/>
              <a:t>28/06/2019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1782084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772DA-F7C1-4829-910A-5F38A8AD7D77}" type="datetime1">
              <a:rPr lang="en-GB" smtClean="0"/>
              <a:t>28/06/2019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1129739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D5E43A-7CDE-4F78-84A3-DBB5B0582EC8}" type="datetime1">
              <a:rPr lang="en-GB" smtClean="0"/>
              <a:t>28/06/2019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3468841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8365B9-5CB4-4F20-B0F3-7B3F4ECB3E48}" type="datetime1">
              <a:rPr lang="en-GB" smtClean="0"/>
              <a:t>28/06/2019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1705092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115C029-B6A8-42B0-A3D9-1EFB3D0EB89D}" type="datetime1">
              <a:rPr lang="en-GB" smtClean="0"/>
              <a:t>28/06/2019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2506531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6C170E-57CA-41AB-BF0B-1D06242C6F1C}" type="datetime1">
              <a:rPr lang="en-GB" smtClean="0"/>
              <a:t>28/06/2019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CF293F-8159-46C4-B91A-E9CB3A926DFC}" type="slidenum">
              <a:rPr lang="en-GB" smtClean="0"/>
              <a:t>‹#›</a:t>
            </a:fld>
            <a:endParaRPr lang="en-GB"/>
          </a:p>
        </p:txBody>
      </p:sp>
    </p:spTree>
    <p:extLst>
      <p:ext uri="{BB962C8B-B14F-4D97-AF65-F5344CB8AC3E}">
        <p14:creationId xmlns:p14="http://schemas.microsoft.com/office/powerpoint/2010/main" val="2159706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20543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48319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32438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5167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40810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24802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54227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849370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470665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718927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127813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034065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50955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867168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806192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283077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703322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352000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187133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248017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129403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514695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34652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38343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87112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88285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76210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26105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6702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83023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99234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51039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38474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11864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79431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9861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36273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0716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38767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41051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30644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3947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07637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7319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87703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84194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2372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48835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87778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04757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86403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28895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43702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21974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81712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2604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31879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63744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593658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01265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26917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351139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6678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4800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162383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44108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68127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30638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6192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596072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33441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251066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432382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218993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1616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133136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548771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680066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5736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75346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364036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439006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96744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45476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84447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521558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047200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335126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381635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38642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288885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38491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797606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179345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180573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24888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685103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7397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73087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051738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11871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868605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47485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198689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426770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84705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58506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865283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495460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054471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338152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742889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325068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598929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40083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830739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830638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824209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140186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809030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599404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680628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369123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76738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118697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358967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408432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0896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950492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832906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499606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62689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2228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22174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334717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5034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909756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366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981227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307870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229431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237931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4310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7BB1C9-43D4-4728-85B8-E67BA6049D19}" type="datetime1">
              <a:rPr lang="en-GB" smtClean="0"/>
              <a:t>28/06/2019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CF293F-8159-46C4-B91A-E9CB3A926DFC}" type="slidenum">
              <a:rPr lang="en-GB" smtClean="0"/>
              <a:t>‹#›</a:t>
            </a:fld>
            <a:endParaRPr lang="en-GB"/>
          </a:p>
        </p:txBody>
      </p:sp>
    </p:spTree>
    <p:extLst>
      <p:ext uri="{BB962C8B-B14F-4D97-AF65-F5344CB8AC3E}">
        <p14:creationId xmlns:p14="http://schemas.microsoft.com/office/powerpoint/2010/main" val="4278401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318748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419B50-9744-40C5-B448-C9010A0C8262}" type="datetimeFigureOut">
              <a:rPr lang="en-GB" smtClean="0">
                <a:solidFill>
                  <a:prstClr val="black">
                    <a:tint val="75000"/>
                  </a:prstClr>
                </a:solidFill>
              </a:rPr>
              <a:pPr/>
              <a:t>28/06/2019</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C55E80-19AF-4A78-A0DF-1BE1FEC5DF9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181882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005152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77463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713431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379512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19887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80914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512008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759544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527260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6843960"/>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6/28/19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354767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request.org.uk/life/church/church-tours" TargetMode="External"/><Relationship Id="rId2" Type="http://schemas.openxmlformats.org/officeDocument/2006/relationships/notesSlide" Target="../notesSlides/notesSlide14.xml"/><Relationship Id="rId1" Type="http://schemas.openxmlformats.org/officeDocument/2006/relationships/slideLayout" Target="../slideLayouts/slideLayout35.xml"/><Relationship Id="rId5" Type="http://schemas.openxmlformats.org/officeDocument/2006/relationships/image" Target="../media/image36.png"/><Relationship Id="rId4" Type="http://schemas.openxmlformats.org/officeDocument/2006/relationships/hyperlink" Target="http://www.reonline.org.uk/specials/places-of-worship/videos.ht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46.xml"/><Relationship Id="rId5" Type="http://schemas.openxmlformats.org/officeDocument/2006/relationships/image" Target="../media/image36.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9.png"/><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0.pn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79.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2.png"/><Relationship Id="rId1" Type="http://schemas.openxmlformats.org/officeDocument/2006/relationships/slideLayout" Target="../slideLayouts/slideLayout90.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90.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101.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112.xml"/><Relationship Id="rId6" Type="http://schemas.openxmlformats.org/officeDocument/2006/relationships/image" Target="../media/image44.png"/><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23.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134.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openxmlformats.org/officeDocument/2006/relationships/image" Target="../media/image58.jpe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145.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145.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145.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145.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145.xml"/><Relationship Id="rId6" Type="http://schemas.openxmlformats.org/officeDocument/2006/relationships/image" Target="../media/image44.png"/><Relationship Id="rId5" Type="http://schemas.openxmlformats.org/officeDocument/2006/relationships/hyperlink" Target="http://www.retoday.org.uk/" TargetMode="External"/><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hyperlink" Target="https://www.truetube.co.uk/film/charlie-and-blue-find-out-about-jesus" TargetMode="External"/><Relationship Id="rId2" Type="http://schemas.openxmlformats.org/officeDocument/2006/relationships/notesSlide" Target="../notesSlides/notesSlide33.xml"/><Relationship Id="rId1" Type="http://schemas.openxmlformats.org/officeDocument/2006/relationships/slideLayout" Target="../slideLayouts/slideLayout145.xml"/><Relationship Id="rId5" Type="http://schemas.openxmlformats.org/officeDocument/2006/relationships/image" Target="../media/image44.png"/><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hyperlink" Target="http://www.natre.org.uk/"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hyperlink" Target="https://www.natre.org.uk/uploads/Spirited%20Arts/2018/Looking%20for%20God%20WINNERS/Mimi%20(7)%20Highfield%20Primary%20School.jpg"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260648"/>
            <a:ext cx="8568952" cy="1440160"/>
          </a:xfrm>
        </p:spPr>
        <p:txBody>
          <a:bodyPr>
            <a:noAutofit/>
          </a:bodyPr>
          <a:lstStyle/>
          <a:p>
            <a:br>
              <a:rPr lang="en-GB" b="1" dirty="0">
                <a:solidFill>
                  <a:srgbClr val="0070C0"/>
                </a:solidFill>
              </a:rPr>
            </a:br>
            <a:r>
              <a:rPr lang="en-GB" sz="4000" b="1" dirty="0">
                <a:solidFill>
                  <a:srgbClr val="0070C0"/>
                </a:solidFill>
              </a:rPr>
              <a:t>Religion and Worldviews for 4 -7yr olds: Don’t fence them in! </a:t>
            </a:r>
            <a:br>
              <a:rPr lang="en-GB" b="1" dirty="0">
                <a:solidFill>
                  <a:srgbClr val="0070C0"/>
                </a:solidFill>
              </a:rPr>
            </a:br>
            <a:endParaRPr lang="en-GB" b="1" dirty="0">
              <a:solidFill>
                <a:srgbClr val="0070C0"/>
              </a:solidFill>
            </a:endParaRPr>
          </a:p>
        </p:txBody>
      </p:sp>
      <p:sp>
        <p:nvSpPr>
          <p:cNvPr id="3" name="Subtitle 2"/>
          <p:cNvSpPr>
            <a:spLocks noGrp="1"/>
          </p:cNvSpPr>
          <p:nvPr>
            <p:ph type="subTitle" idx="1"/>
          </p:nvPr>
        </p:nvSpPr>
        <p:spPr>
          <a:xfrm>
            <a:off x="1259632" y="4725144"/>
            <a:ext cx="6400800" cy="1752600"/>
          </a:xfrm>
        </p:spPr>
        <p:txBody>
          <a:bodyPr>
            <a:normAutofit fontScale="70000" lnSpcReduction="20000"/>
          </a:bodyPr>
          <a:lstStyle/>
          <a:p>
            <a:r>
              <a:rPr lang="en-GB" b="1" dirty="0">
                <a:solidFill>
                  <a:schemeClr val="tx1"/>
                </a:solidFill>
              </a:rPr>
              <a:t>Learn Teach Lead RE (West of England) Conference</a:t>
            </a:r>
          </a:p>
          <a:p>
            <a:r>
              <a:rPr lang="en-GB" b="1" dirty="0">
                <a:solidFill>
                  <a:schemeClr val="tx1"/>
                </a:solidFill>
              </a:rPr>
              <a:t>June 28</a:t>
            </a:r>
            <a:r>
              <a:rPr lang="en-GB" b="1" baseline="30000" dirty="0">
                <a:solidFill>
                  <a:schemeClr val="tx1"/>
                </a:solidFill>
              </a:rPr>
              <a:t>th </a:t>
            </a:r>
            <a:r>
              <a:rPr lang="en-GB" b="1" dirty="0">
                <a:solidFill>
                  <a:schemeClr val="tx1"/>
                </a:solidFill>
              </a:rPr>
              <a:t> 2019</a:t>
            </a:r>
          </a:p>
          <a:p>
            <a:r>
              <a:rPr lang="en-GB" sz="2900" dirty="0">
                <a:solidFill>
                  <a:schemeClr val="tx1"/>
                </a:solidFill>
                <a:latin typeface="Bradley Hand ITC" panose="03070402050302030203" pitchFamily="66" charset="0"/>
              </a:rPr>
              <a:t>Don’t fence me in</a:t>
            </a:r>
          </a:p>
          <a:p>
            <a:endParaRPr lang="en-GB" dirty="0">
              <a:solidFill>
                <a:schemeClr val="tx1"/>
              </a:solidFill>
            </a:endParaRPr>
          </a:p>
          <a:p>
            <a:r>
              <a:rPr lang="en-GB" dirty="0">
                <a:solidFill>
                  <a:schemeClr val="tx1"/>
                </a:solidFill>
              </a:rPr>
              <a:t>Juliet Lyal </a:t>
            </a:r>
          </a:p>
        </p:txBody>
      </p:sp>
      <p:pic>
        <p:nvPicPr>
          <p:cNvPr id="1026" name="Picture 2" descr="C:\Users\Juiet\Documents\NATRE\Bolton Conference 9_10 May 2015\Juliet's RE presentations\photos to share\Easter\DSC0336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92806" y="1705415"/>
            <a:ext cx="1944216" cy="259194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61CF293F-8159-46C4-B91A-E9CB3A926DFC}" type="slidenum">
              <a:rPr lang="en-GB" smtClean="0"/>
              <a:t>1</a:t>
            </a:fld>
            <a:endParaRPr lang="en-GB"/>
          </a:p>
        </p:txBody>
      </p:sp>
      <p:pic>
        <p:nvPicPr>
          <p:cNvPr id="5"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9552" y="2339975"/>
            <a:ext cx="22796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28184" y="2339975"/>
            <a:ext cx="2607448"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7831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70C0"/>
                </a:solidFill>
              </a:rPr>
              <a:t>Aim of this session</a:t>
            </a:r>
            <a:endParaRPr lang="en-GB" dirty="0"/>
          </a:p>
        </p:txBody>
      </p:sp>
      <p:sp>
        <p:nvSpPr>
          <p:cNvPr id="3" name="Content Placeholder 2"/>
          <p:cNvSpPr>
            <a:spLocks noGrp="1"/>
          </p:cNvSpPr>
          <p:nvPr>
            <p:ph idx="1"/>
          </p:nvPr>
        </p:nvSpPr>
        <p:spPr>
          <a:xfrm>
            <a:off x="457200" y="1600201"/>
            <a:ext cx="8229600" cy="3773016"/>
          </a:xfrm>
        </p:spPr>
        <p:txBody>
          <a:bodyPr>
            <a:normAutofit fontScale="92500"/>
          </a:bodyPr>
          <a:lstStyle/>
          <a:p>
            <a:r>
              <a:rPr lang="en-GB" dirty="0"/>
              <a:t>To experience creative and cross curricular teaching ideas for RE in an Infant school </a:t>
            </a:r>
          </a:p>
          <a:p>
            <a:r>
              <a:rPr lang="en-GB" dirty="0"/>
              <a:t>To explore what teachers might do to develop the ideas in their teaching of religion and worldviews – don’t let yourselves be fenced in</a:t>
            </a:r>
          </a:p>
          <a:p>
            <a:r>
              <a:rPr lang="en-GB" dirty="0"/>
              <a:t>To expose what Infant pupils are capable of doing and thinking – don’t let them be fenced in</a:t>
            </a:r>
          </a:p>
          <a:p>
            <a:endParaRPr lang="en-GB" dirty="0"/>
          </a:p>
        </p:txBody>
      </p:sp>
      <p:sp>
        <p:nvSpPr>
          <p:cNvPr id="4" name="Slide Number Placeholder 3"/>
          <p:cNvSpPr>
            <a:spLocks noGrp="1"/>
          </p:cNvSpPr>
          <p:nvPr>
            <p:ph type="sldNum" sz="quarter" idx="12"/>
          </p:nvPr>
        </p:nvSpPr>
        <p:spPr/>
        <p:txBody>
          <a:bodyPr/>
          <a:lstStyle/>
          <a:p>
            <a:fld id="{61CF293F-8159-46C4-B91A-E9CB3A926DFC}" type="slidenum">
              <a:rPr lang="en-GB" smtClean="0"/>
              <a:t>2</a:t>
            </a:fld>
            <a:endParaRPr lang="en-GB"/>
          </a:p>
        </p:txBody>
      </p:sp>
      <p:sp>
        <p:nvSpPr>
          <p:cNvPr id="5" name="TextBox 4"/>
          <p:cNvSpPr txBox="1"/>
          <p:nvPr/>
        </p:nvSpPr>
        <p:spPr>
          <a:xfrm>
            <a:off x="1115616" y="5949280"/>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470317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b="1" dirty="0">
                <a:solidFill>
                  <a:srgbClr val="0070C0"/>
                </a:solidFill>
              </a:rPr>
              <a:t>Some children in Year 2 say…</a:t>
            </a:r>
          </a:p>
        </p:txBody>
      </p:sp>
      <p:sp>
        <p:nvSpPr>
          <p:cNvPr id="3" name="Content Placeholder 2"/>
          <p:cNvSpPr>
            <a:spLocks noGrp="1"/>
          </p:cNvSpPr>
          <p:nvPr>
            <p:ph idx="1"/>
          </p:nvPr>
        </p:nvSpPr>
        <p:spPr>
          <a:xfrm>
            <a:off x="539552" y="908719"/>
            <a:ext cx="8229600" cy="5403849"/>
          </a:xfrm>
        </p:spPr>
        <p:txBody>
          <a:bodyPr>
            <a:normAutofit fontScale="92500"/>
          </a:bodyPr>
          <a:lstStyle/>
          <a:p>
            <a:r>
              <a:rPr lang="en-GB" b="1" dirty="0"/>
              <a:t>RE</a:t>
            </a:r>
            <a:r>
              <a:rPr lang="en-GB" dirty="0"/>
              <a:t> means </a:t>
            </a:r>
            <a:r>
              <a:rPr lang="en-GB" b="1" dirty="0"/>
              <a:t>R</a:t>
            </a:r>
            <a:r>
              <a:rPr lang="en-GB" dirty="0"/>
              <a:t>eally </a:t>
            </a:r>
            <a:r>
              <a:rPr lang="en-GB" b="1" dirty="0"/>
              <a:t>E</a:t>
            </a:r>
            <a:r>
              <a:rPr lang="en-GB" dirty="0"/>
              <a:t>xciting!</a:t>
            </a:r>
          </a:p>
          <a:p>
            <a:r>
              <a:rPr lang="en-GB" dirty="0"/>
              <a:t>Others say it’s ‘interesting’ and they ‘love learning about what other people believe and do’</a:t>
            </a:r>
          </a:p>
          <a:p>
            <a:endParaRPr lang="en-GB" dirty="0"/>
          </a:p>
          <a:p>
            <a:endParaRPr lang="en-GB" dirty="0"/>
          </a:p>
          <a:p>
            <a:pPr marL="0" indent="0">
              <a:buNone/>
            </a:pPr>
            <a:r>
              <a:rPr lang="en-GB" dirty="0"/>
              <a:t>                                                          </a:t>
            </a:r>
            <a:r>
              <a:rPr lang="en-GB" sz="1600" dirty="0"/>
              <a:t>Visiting  our local mosque</a:t>
            </a:r>
            <a:endParaRPr lang="en-GB" dirty="0"/>
          </a:p>
          <a:p>
            <a:r>
              <a:rPr lang="en-GB" dirty="0"/>
              <a:t>Some say ‘what’s the point of all this?’ </a:t>
            </a:r>
          </a:p>
          <a:p>
            <a:r>
              <a:rPr lang="en-GB" dirty="0"/>
              <a:t>What do your pupils say? </a:t>
            </a:r>
          </a:p>
          <a:p>
            <a:r>
              <a:rPr lang="en-GB" dirty="0"/>
              <a:t>What do they understand by ‘religion’?</a:t>
            </a:r>
          </a:p>
          <a:p>
            <a:r>
              <a:rPr lang="en-GB" dirty="0"/>
              <a:t>What do they understand by ‘worldviews’?</a:t>
            </a:r>
          </a:p>
          <a:p>
            <a:endParaRPr lang="en-GB" dirty="0"/>
          </a:p>
          <a:p>
            <a:pPr marL="0" indent="0">
              <a:buNone/>
            </a:pPr>
            <a:endParaRPr lang="en-GB" dirty="0"/>
          </a:p>
        </p:txBody>
      </p:sp>
      <p:pic>
        <p:nvPicPr>
          <p:cNvPr id="2050" name="Picture 2" descr="C:\Users\Juiet\Documents\NATRE\Bolton Conference 9_10 May 2015\Juliet's RE presentations\photos to share\places of worship\DSC0303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03847" y="2420888"/>
            <a:ext cx="2337517" cy="175336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61CF293F-8159-46C4-B91A-E9CB3A926DFC}" type="slidenum">
              <a:rPr lang="en-GB" smtClean="0"/>
              <a:t>3</a:t>
            </a:fld>
            <a:endParaRPr lang="en-GB"/>
          </a:p>
        </p:txBody>
      </p:sp>
      <p:sp>
        <p:nvSpPr>
          <p:cNvPr id="6" name="TextBox 5"/>
          <p:cNvSpPr txBox="1"/>
          <p:nvPr/>
        </p:nvSpPr>
        <p:spPr>
          <a:xfrm>
            <a:off x="1087234" y="6312569"/>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46430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70C0"/>
                </a:solidFill>
              </a:rPr>
              <a:t>Religion and Worldviews</a:t>
            </a:r>
          </a:p>
        </p:txBody>
      </p:sp>
      <p:sp>
        <p:nvSpPr>
          <p:cNvPr id="3" name="Content Placeholder 2"/>
          <p:cNvSpPr>
            <a:spLocks noGrp="1"/>
          </p:cNvSpPr>
          <p:nvPr>
            <p:ph idx="1"/>
          </p:nvPr>
        </p:nvSpPr>
        <p:spPr>
          <a:xfrm>
            <a:off x="457200" y="1124744"/>
            <a:ext cx="8229600" cy="4824536"/>
          </a:xfrm>
        </p:spPr>
        <p:txBody>
          <a:bodyPr>
            <a:normAutofit fontScale="85000" lnSpcReduction="10000"/>
          </a:bodyPr>
          <a:lstStyle/>
          <a:p>
            <a:r>
              <a:rPr lang="en-GB" dirty="0" err="1"/>
              <a:t>CoRE</a:t>
            </a:r>
            <a:r>
              <a:rPr lang="en-GB" dirty="0"/>
              <a:t> report, September 2018</a:t>
            </a:r>
          </a:p>
          <a:p>
            <a:r>
              <a:rPr lang="en-GB" dirty="0"/>
              <a:t>11 recommendations: R2: The National Entitlement to the Study of Religion and Worldviews</a:t>
            </a:r>
          </a:p>
          <a:p>
            <a:r>
              <a:rPr lang="en-GB" dirty="0"/>
              <a:t>Teaching ‘must reflect the complex, diverse and plural nature of worldviews. They may </a:t>
            </a:r>
            <a:r>
              <a:rPr lang="en-GB" dirty="0">
                <a:solidFill>
                  <a:srgbClr val="FF0000"/>
                </a:solidFill>
              </a:rPr>
              <a:t>draw from a range </a:t>
            </a:r>
            <a:r>
              <a:rPr lang="en-GB" dirty="0"/>
              <a:t>of religious, philosophical, spiritual and other approaches to life including traditions within Christianity, Buddhism, Hinduism, Islam, Judaism and Sikhism, non-religious worldviews and concepts including Humanism, secularism, atheism and agnosticism…’</a:t>
            </a:r>
          </a:p>
          <a:p>
            <a:r>
              <a:rPr lang="en-GB" dirty="0"/>
              <a:t>AGE APPROPRIATE!</a:t>
            </a:r>
          </a:p>
        </p:txBody>
      </p:sp>
      <p:sp>
        <p:nvSpPr>
          <p:cNvPr id="4" name="Slide Number Placeholder 3"/>
          <p:cNvSpPr>
            <a:spLocks noGrp="1"/>
          </p:cNvSpPr>
          <p:nvPr>
            <p:ph type="sldNum" sz="quarter" idx="12"/>
          </p:nvPr>
        </p:nvSpPr>
        <p:spPr/>
        <p:txBody>
          <a:bodyPr/>
          <a:lstStyle/>
          <a:p>
            <a:fld id="{61CF293F-8159-46C4-B91A-E9CB3A926DFC}" type="slidenum">
              <a:rPr lang="en-GB" smtClean="0"/>
              <a:t>4</a:t>
            </a:fld>
            <a:endParaRPr lang="en-GB"/>
          </a:p>
        </p:txBody>
      </p:sp>
      <p:sp>
        <p:nvSpPr>
          <p:cNvPr id="5" name="TextBox 4"/>
          <p:cNvSpPr txBox="1"/>
          <p:nvPr/>
        </p:nvSpPr>
        <p:spPr>
          <a:xfrm>
            <a:off x="1115616" y="5949280"/>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20687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653" y="116632"/>
            <a:ext cx="8229600" cy="908720"/>
          </a:xfrm>
        </p:spPr>
        <p:txBody>
          <a:bodyPr>
            <a:normAutofit fontScale="90000"/>
          </a:bodyPr>
          <a:lstStyle/>
          <a:p>
            <a:r>
              <a:rPr lang="en-GB" b="1" dirty="0">
                <a:solidFill>
                  <a:srgbClr val="0070C0"/>
                </a:solidFill>
              </a:rPr>
              <a:t>During Foundation Stage RE children</a:t>
            </a:r>
            <a:r>
              <a:rPr lang="en-GB" dirty="0"/>
              <a:t>:</a:t>
            </a:r>
            <a:br>
              <a:rPr lang="en-GB" dirty="0"/>
            </a:br>
            <a:endParaRPr lang="en-GB" dirty="0"/>
          </a:p>
        </p:txBody>
      </p:sp>
      <p:sp>
        <p:nvSpPr>
          <p:cNvPr id="3" name="Content Placeholder 2"/>
          <p:cNvSpPr>
            <a:spLocks noGrp="1"/>
          </p:cNvSpPr>
          <p:nvPr>
            <p:ph idx="1"/>
          </p:nvPr>
        </p:nvSpPr>
        <p:spPr>
          <a:xfrm>
            <a:off x="457200" y="764704"/>
            <a:ext cx="8229600" cy="5328592"/>
          </a:xfrm>
        </p:spPr>
        <p:txBody>
          <a:bodyPr>
            <a:normAutofit fontScale="92500" lnSpcReduction="10000"/>
          </a:bodyPr>
          <a:lstStyle/>
          <a:p>
            <a:r>
              <a:rPr lang="en-GB" dirty="0"/>
              <a:t>explore</a:t>
            </a:r>
          </a:p>
          <a:p>
            <a:r>
              <a:rPr lang="en-GB" dirty="0"/>
              <a:t>listen</a:t>
            </a:r>
          </a:p>
          <a:p>
            <a:r>
              <a:rPr lang="en-GB" dirty="0"/>
              <a:t>talk</a:t>
            </a:r>
          </a:p>
          <a:p>
            <a:r>
              <a:rPr lang="en-GB" dirty="0"/>
              <a:t>reflect</a:t>
            </a:r>
          </a:p>
          <a:p>
            <a:r>
              <a:rPr lang="en-GB" dirty="0"/>
              <a:t>appreciate</a:t>
            </a:r>
          </a:p>
          <a:p>
            <a:r>
              <a:rPr lang="en-GB" dirty="0"/>
              <a:t>wonder</a:t>
            </a:r>
          </a:p>
          <a:p>
            <a:r>
              <a:rPr lang="en-GB" dirty="0"/>
              <a:t>enquire</a:t>
            </a:r>
          </a:p>
          <a:p>
            <a:r>
              <a:rPr lang="en-GB" dirty="0"/>
              <a:t>sense</a:t>
            </a:r>
          </a:p>
          <a:p>
            <a:r>
              <a:rPr lang="en-GB" dirty="0"/>
              <a:t>imagine</a:t>
            </a:r>
          </a:p>
          <a:p>
            <a:r>
              <a:rPr lang="en-GB" dirty="0"/>
              <a:t>respond</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36937" y="908720"/>
            <a:ext cx="254317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43957" y="1929586"/>
            <a:ext cx="2664296" cy="176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967621" y="3861048"/>
            <a:ext cx="228600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955217" y="3162596"/>
            <a:ext cx="2171501" cy="3111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61CF293F-8159-46C4-B91A-E9CB3A926DFC}" type="slidenum">
              <a:rPr lang="en-GB" smtClean="0"/>
              <a:t>5</a:t>
            </a:fld>
            <a:endParaRPr lang="en-GB"/>
          </a:p>
        </p:txBody>
      </p:sp>
      <p:sp>
        <p:nvSpPr>
          <p:cNvPr id="9" name="TextBox 8"/>
          <p:cNvSpPr txBox="1"/>
          <p:nvPr/>
        </p:nvSpPr>
        <p:spPr>
          <a:xfrm>
            <a:off x="1115616" y="6382907"/>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23566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solidFill>
                  <a:srgbClr val="0070C0"/>
                </a:solidFill>
              </a:rPr>
              <a:t>Throughout Key Stage 1 RE children:</a:t>
            </a:r>
          </a:p>
        </p:txBody>
      </p:sp>
      <p:sp>
        <p:nvSpPr>
          <p:cNvPr id="3" name="Content Placeholder 2"/>
          <p:cNvSpPr>
            <a:spLocks noGrp="1"/>
          </p:cNvSpPr>
          <p:nvPr>
            <p:ph idx="1"/>
          </p:nvPr>
        </p:nvSpPr>
        <p:spPr/>
        <p:txBody>
          <a:bodyPr>
            <a:normAutofit fontScale="70000" lnSpcReduction="20000"/>
          </a:bodyPr>
          <a:lstStyle/>
          <a:p>
            <a:r>
              <a:rPr lang="en-GB" dirty="0"/>
              <a:t>explore</a:t>
            </a:r>
          </a:p>
          <a:p>
            <a:r>
              <a:rPr lang="en-GB" dirty="0"/>
              <a:t>encounter</a:t>
            </a:r>
          </a:p>
          <a:p>
            <a:r>
              <a:rPr lang="en-GB" dirty="0"/>
              <a:t>respond</a:t>
            </a:r>
          </a:p>
          <a:p>
            <a:r>
              <a:rPr lang="en-GB" dirty="0"/>
              <a:t>express</a:t>
            </a:r>
          </a:p>
          <a:p>
            <a:r>
              <a:rPr lang="en-GB" dirty="0"/>
              <a:t>value</a:t>
            </a:r>
          </a:p>
          <a:p>
            <a:r>
              <a:rPr lang="en-GB" dirty="0"/>
              <a:t>question</a:t>
            </a:r>
          </a:p>
          <a:p>
            <a:r>
              <a:rPr lang="en-GB" dirty="0"/>
              <a:t>listen</a:t>
            </a:r>
          </a:p>
          <a:p>
            <a:r>
              <a:rPr lang="en-GB" dirty="0"/>
              <a:t>wonder</a:t>
            </a:r>
          </a:p>
          <a:p>
            <a:r>
              <a:rPr lang="en-GB" dirty="0"/>
              <a:t>imagine</a:t>
            </a:r>
          </a:p>
          <a:p>
            <a:r>
              <a:rPr lang="en-GB" dirty="0"/>
              <a:t>talk</a:t>
            </a:r>
          </a:p>
          <a:p>
            <a:r>
              <a:rPr lang="en-GB" dirty="0"/>
              <a:t>reflect</a:t>
            </a:r>
          </a:p>
          <a:p>
            <a:r>
              <a:rPr lang="en-GB" dirty="0"/>
              <a:t>recount</a:t>
            </a:r>
          </a:p>
          <a:p>
            <a:r>
              <a:rPr lang="en-GB" dirty="0"/>
              <a:t>describe</a:t>
            </a:r>
          </a:p>
          <a:p>
            <a:pPr marL="0" indent="0">
              <a:buNone/>
            </a:pPr>
            <a:endParaRPr lang="en-GB" dirty="0"/>
          </a:p>
          <a:p>
            <a:endParaRPr lang="en-GB" dirty="0"/>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56175" y="1536959"/>
            <a:ext cx="2378075" cy="154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57633" y="3284984"/>
            <a:ext cx="1658937" cy="236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59832" y="1460462"/>
            <a:ext cx="2267744" cy="1700808"/>
          </a:xfrm>
          <a:prstGeom prst="rect">
            <a:avLst/>
          </a:prstGeom>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878547" y="3933056"/>
            <a:ext cx="2487816" cy="1840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61CF293F-8159-46C4-B91A-E9CB3A926DFC}" type="slidenum">
              <a:rPr lang="en-GB" smtClean="0"/>
              <a:t>6</a:t>
            </a:fld>
            <a:endParaRPr lang="en-GB"/>
          </a:p>
        </p:txBody>
      </p:sp>
      <p:sp>
        <p:nvSpPr>
          <p:cNvPr id="9" name="TextBox 8"/>
          <p:cNvSpPr txBox="1"/>
          <p:nvPr/>
        </p:nvSpPr>
        <p:spPr>
          <a:xfrm>
            <a:off x="1115616"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167922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14202"/>
          </a:xfrm>
        </p:spPr>
        <p:txBody>
          <a:bodyPr>
            <a:normAutofit/>
          </a:bodyPr>
          <a:lstStyle/>
          <a:p>
            <a:r>
              <a:rPr lang="en-GB" b="1" dirty="0">
                <a:solidFill>
                  <a:srgbClr val="0070C0"/>
                </a:solidFill>
              </a:rPr>
              <a:t>What excites our pupils about RE?</a:t>
            </a:r>
            <a:br>
              <a:rPr lang="en-GB" b="1" dirty="0">
                <a:solidFill>
                  <a:srgbClr val="0070C0"/>
                </a:solidFill>
              </a:rPr>
            </a:br>
            <a:r>
              <a:rPr lang="en-GB" sz="2700" dirty="0">
                <a:solidFill>
                  <a:srgbClr val="0070C0"/>
                </a:solidFill>
              </a:rPr>
              <a:t>(will the ones who say ‘what’s the point?’ </a:t>
            </a:r>
            <a:br>
              <a:rPr lang="en-GB" sz="2700" dirty="0">
                <a:solidFill>
                  <a:srgbClr val="0070C0"/>
                </a:solidFill>
              </a:rPr>
            </a:br>
            <a:r>
              <a:rPr lang="en-GB" sz="2700" dirty="0">
                <a:solidFill>
                  <a:srgbClr val="0070C0"/>
                </a:solidFill>
              </a:rPr>
              <a:t>change their minds?)</a:t>
            </a:r>
          </a:p>
        </p:txBody>
      </p:sp>
      <p:pic>
        <p:nvPicPr>
          <p:cNvPr id="3074"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539552" y="2132856"/>
            <a:ext cx="2627814" cy="1858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79512" y="4145797"/>
            <a:ext cx="3240360" cy="1754326"/>
          </a:xfrm>
          <a:prstGeom prst="rect">
            <a:avLst/>
          </a:prstGeom>
        </p:spPr>
        <p:txBody>
          <a:bodyPr wrap="square">
            <a:spAutoFit/>
          </a:bodyPr>
          <a:lstStyle/>
          <a:p>
            <a:pPr fontAlgn="base"/>
            <a:r>
              <a:rPr lang="en-GB" b="1" dirty="0"/>
              <a:t>"Raindrops"</a:t>
            </a:r>
            <a:endParaRPr lang="en-GB" dirty="0"/>
          </a:p>
          <a:p>
            <a:pPr fontAlgn="base"/>
            <a:r>
              <a:rPr lang="en-GB" dirty="0"/>
              <a:t>Isabella (6)</a:t>
            </a:r>
          </a:p>
          <a:p>
            <a:pPr fontAlgn="base"/>
            <a:r>
              <a:rPr lang="en-GB" dirty="0"/>
              <a:t>God is in every cloud and inside </a:t>
            </a:r>
          </a:p>
          <a:p>
            <a:pPr fontAlgn="base"/>
            <a:r>
              <a:rPr lang="en-GB" dirty="0"/>
              <a:t>every raindrop. He falls from the </a:t>
            </a:r>
          </a:p>
          <a:p>
            <a:pPr fontAlgn="base"/>
            <a:r>
              <a:rPr lang="en-GB" dirty="0"/>
              <a:t>clouds onto people. He doesn’t </a:t>
            </a:r>
          </a:p>
          <a:p>
            <a:pPr fontAlgn="base"/>
            <a:r>
              <a:rPr lang="en-GB" dirty="0"/>
              <a:t>mind who he falls on.</a:t>
            </a:r>
          </a:p>
        </p:txBody>
      </p:sp>
      <p:sp>
        <p:nvSpPr>
          <p:cNvPr id="5" name="TextBox 4"/>
          <p:cNvSpPr txBox="1"/>
          <p:nvPr/>
        </p:nvSpPr>
        <p:spPr>
          <a:xfrm>
            <a:off x="3995936" y="1916832"/>
            <a:ext cx="4608512" cy="5847755"/>
          </a:xfrm>
          <a:prstGeom prst="rect">
            <a:avLst/>
          </a:prstGeom>
          <a:noFill/>
        </p:spPr>
        <p:txBody>
          <a:bodyPr wrap="square" rtlCol="0">
            <a:spAutoFit/>
          </a:bodyPr>
          <a:lstStyle/>
          <a:p>
            <a:pPr marL="285750" indent="-285750">
              <a:buFont typeface="Arial" panose="020B0604020202020204" pitchFamily="34" charset="0"/>
              <a:buChar char="•"/>
            </a:pPr>
            <a:r>
              <a:rPr lang="en-GB" sz="2000" dirty="0"/>
              <a:t>Action stories…on the floor…with props</a:t>
            </a:r>
          </a:p>
          <a:p>
            <a:pPr marL="285750" indent="-285750">
              <a:buFont typeface="Arial" panose="020B0604020202020204" pitchFamily="34" charset="0"/>
              <a:buChar char="•"/>
            </a:pPr>
            <a:r>
              <a:rPr lang="en-GB" sz="2000" dirty="0"/>
              <a:t>Role play area being a nativity scene</a:t>
            </a:r>
          </a:p>
          <a:p>
            <a:pPr marL="285750" indent="-285750">
              <a:buFont typeface="Arial" panose="020B0604020202020204" pitchFamily="34" charset="0"/>
              <a:buChar char="•"/>
            </a:pPr>
            <a:r>
              <a:rPr lang="en-GB" sz="2000" dirty="0"/>
              <a:t>Visiting places of worship</a:t>
            </a:r>
          </a:p>
          <a:p>
            <a:pPr marL="285750" indent="-285750">
              <a:buFont typeface="Arial" panose="020B0604020202020204" pitchFamily="34" charset="0"/>
              <a:buChar char="•"/>
            </a:pPr>
            <a:r>
              <a:rPr lang="en-GB" sz="2000" dirty="0"/>
              <a:t>Visits from our local Rabbi, Imam and  Vicar</a:t>
            </a:r>
          </a:p>
          <a:p>
            <a:pPr marL="285750" indent="-285750">
              <a:buFont typeface="Arial" panose="020B0604020202020204" pitchFamily="34" charset="0"/>
              <a:buChar char="•"/>
            </a:pPr>
            <a:r>
              <a:rPr lang="en-GB" sz="2000" dirty="0"/>
              <a:t>Chalky church </a:t>
            </a:r>
          </a:p>
          <a:p>
            <a:pPr marL="285750" indent="-285750">
              <a:buFont typeface="Arial" panose="020B0604020202020204" pitchFamily="34" charset="0"/>
              <a:buChar char="•"/>
            </a:pPr>
            <a:r>
              <a:rPr lang="en-GB" sz="2000" dirty="0"/>
              <a:t>Looking  at artefacts  and making our own</a:t>
            </a:r>
          </a:p>
          <a:p>
            <a:pPr marL="285750" indent="-285750">
              <a:buFont typeface="Arial" panose="020B0604020202020204" pitchFamily="34" charset="0"/>
              <a:buChar char="•"/>
            </a:pPr>
            <a:r>
              <a:rPr lang="en-GB" sz="2000" dirty="0"/>
              <a:t>Filming (stop animation) and being filmed!</a:t>
            </a:r>
          </a:p>
          <a:p>
            <a:pPr marL="285750" indent="-285750">
              <a:buFont typeface="Arial" panose="020B0604020202020204" pitchFamily="34" charset="0"/>
              <a:buChar char="•"/>
            </a:pPr>
            <a:r>
              <a:rPr lang="en-GB" sz="2000" dirty="0"/>
              <a:t>Festivals</a:t>
            </a:r>
          </a:p>
          <a:p>
            <a:pPr marL="285750" indent="-285750">
              <a:buFont typeface="Arial" panose="020B0604020202020204" pitchFamily="34" charset="0"/>
              <a:buChar char="•"/>
            </a:pPr>
            <a:r>
              <a:rPr lang="en-GB" sz="2000" dirty="0"/>
              <a:t>Thinking corner and being still</a:t>
            </a:r>
          </a:p>
          <a:p>
            <a:pPr marL="285750" indent="-285750">
              <a:buFont typeface="Arial" panose="020B0604020202020204" pitchFamily="34" charset="0"/>
              <a:buChar char="•"/>
            </a:pPr>
            <a:r>
              <a:rPr lang="en-GB" sz="2000" dirty="0"/>
              <a:t>Cooking and making special gardens</a:t>
            </a:r>
          </a:p>
          <a:p>
            <a:pPr marL="285750" indent="-285750">
              <a:buFont typeface="Arial" panose="020B0604020202020204" pitchFamily="34" charset="0"/>
              <a:buChar char="•"/>
            </a:pPr>
            <a:r>
              <a:rPr lang="en-GB" sz="2000" dirty="0"/>
              <a:t>Lego</a:t>
            </a:r>
          </a:p>
          <a:p>
            <a:pPr marL="285750" indent="-285750">
              <a:buFont typeface="Arial" panose="020B0604020202020204" pitchFamily="34" charset="0"/>
              <a:buChar char="•"/>
            </a:pPr>
            <a:r>
              <a:rPr lang="en-GB" sz="2000" dirty="0"/>
              <a:t>Thinking,  painting and thinking again</a:t>
            </a:r>
          </a:p>
          <a:p>
            <a:pPr marL="285750" indent="-285750">
              <a:buFont typeface="Arial" panose="020B0604020202020204" pitchFamily="34" charset="0"/>
              <a:buChar char="•"/>
            </a:pPr>
            <a:r>
              <a:rPr lang="en-GB" sz="2000" dirty="0"/>
              <a:t>Asking  BIG questions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6" name="Slide Number Placeholder 5"/>
          <p:cNvSpPr>
            <a:spLocks noGrp="1"/>
          </p:cNvSpPr>
          <p:nvPr>
            <p:ph type="sldNum" sz="quarter" idx="12"/>
          </p:nvPr>
        </p:nvSpPr>
        <p:spPr/>
        <p:txBody>
          <a:bodyPr/>
          <a:lstStyle/>
          <a:p>
            <a:fld id="{61CF293F-8159-46C4-B91A-E9CB3A926DFC}" type="slidenum">
              <a:rPr lang="en-GB" smtClean="0"/>
              <a:t>7</a:t>
            </a:fld>
            <a:endParaRPr lang="en-GB"/>
          </a:p>
        </p:txBody>
      </p:sp>
      <p:sp>
        <p:nvSpPr>
          <p:cNvPr id="7" name="TextBox 6"/>
          <p:cNvSpPr txBox="1"/>
          <p:nvPr/>
        </p:nvSpPr>
        <p:spPr>
          <a:xfrm>
            <a:off x="-180528" y="6309128"/>
            <a:ext cx="5508104"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64803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fade">
                                      <p:cBhvr>
                                        <p:cTn id="56" dur="1000"/>
                                        <p:tgtEl>
                                          <p:spTgt spid="5">
                                            <p:txEl>
                                              <p:pRg st="7" end="7"/>
                                            </p:txEl>
                                          </p:spTgt>
                                        </p:tgtEl>
                                      </p:cBhvr>
                                    </p:animEffect>
                                    <p:anim calcmode="lin" valueType="num">
                                      <p:cBhvr>
                                        <p:cTn id="5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Effect transition="in" filter="fade">
                                      <p:cBhvr>
                                        <p:cTn id="63" dur="1000"/>
                                        <p:tgtEl>
                                          <p:spTgt spid="5">
                                            <p:txEl>
                                              <p:pRg st="8" end="8"/>
                                            </p:txEl>
                                          </p:spTgt>
                                        </p:tgtEl>
                                      </p:cBhvr>
                                    </p:animEffect>
                                    <p:anim calcmode="lin" valueType="num">
                                      <p:cBhvr>
                                        <p:cTn id="64"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5">
                                            <p:txEl>
                                              <p:pRg st="9" end="9"/>
                                            </p:txEl>
                                          </p:spTgt>
                                        </p:tgtEl>
                                        <p:attrNameLst>
                                          <p:attrName>style.visibility</p:attrName>
                                        </p:attrNameLst>
                                      </p:cBhvr>
                                      <p:to>
                                        <p:strVal val="visible"/>
                                      </p:to>
                                    </p:set>
                                    <p:animEffect transition="in" filter="fade">
                                      <p:cBhvr>
                                        <p:cTn id="70" dur="1000"/>
                                        <p:tgtEl>
                                          <p:spTgt spid="5">
                                            <p:txEl>
                                              <p:pRg st="9" end="9"/>
                                            </p:txEl>
                                          </p:spTgt>
                                        </p:tgtEl>
                                      </p:cBhvr>
                                    </p:animEffect>
                                    <p:anim calcmode="lin" valueType="num">
                                      <p:cBhvr>
                                        <p:cTn id="71"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5">
                                            <p:txEl>
                                              <p:pRg st="10" end="10"/>
                                            </p:txEl>
                                          </p:spTgt>
                                        </p:tgtEl>
                                        <p:attrNameLst>
                                          <p:attrName>style.visibility</p:attrName>
                                        </p:attrNameLst>
                                      </p:cBhvr>
                                      <p:to>
                                        <p:strVal val="visible"/>
                                      </p:to>
                                    </p:set>
                                    <p:animEffect transition="in" filter="fade">
                                      <p:cBhvr>
                                        <p:cTn id="77" dur="1000"/>
                                        <p:tgtEl>
                                          <p:spTgt spid="5">
                                            <p:txEl>
                                              <p:pRg st="10" end="10"/>
                                            </p:txEl>
                                          </p:spTgt>
                                        </p:tgtEl>
                                      </p:cBhvr>
                                    </p:animEffect>
                                    <p:anim calcmode="lin" valueType="num">
                                      <p:cBhvr>
                                        <p:cTn id="78"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5">
                                            <p:txEl>
                                              <p:pRg st="11" end="11"/>
                                            </p:txEl>
                                          </p:spTgt>
                                        </p:tgtEl>
                                        <p:attrNameLst>
                                          <p:attrName>style.visibility</p:attrName>
                                        </p:attrNameLst>
                                      </p:cBhvr>
                                      <p:to>
                                        <p:strVal val="visible"/>
                                      </p:to>
                                    </p:set>
                                    <p:animEffect transition="in" filter="fade">
                                      <p:cBhvr>
                                        <p:cTn id="84" dur="1000"/>
                                        <p:tgtEl>
                                          <p:spTgt spid="5">
                                            <p:txEl>
                                              <p:pRg st="11" end="11"/>
                                            </p:txEl>
                                          </p:spTgt>
                                        </p:tgtEl>
                                      </p:cBhvr>
                                    </p:animEffect>
                                    <p:anim calcmode="lin" valueType="num">
                                      <p:cBhvr>
                                        <p:cTn id="85"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5">
                                            <p:txEl>
                                              <p:pRg st="12" end="12"/>
                                            </p:txEl>
                                          </p:spTgt>
                                        </p:tgtEl>
                                        <p:attrNameLst>
                                          <p:attrName>style.visibility</p:attrName>
                                        </p:attrNameLst>
                                      </p:cBhvr>
                                      <p:to>
                                        <p:strVal val="visible"/>
                                      </p:to>
                                    </p:set>
                                    <p:animEffect transition="in" filter="fade">
                                      <p:cBhvr>
                                        <p:cTn id="91" dur="1000"/>
                                        <p:tgtEl>
                                          <p:spTgt spid="5">
                                            <p:txEl>
                                              <p:pRg st="12" end="12"/>
                                            </p:txEl>
                                          </p:spTgt>
                                        </p:tgtEl>
                                      </p:cBhvr>
                                    </p:animEffect>
                                    <p:anim calcmode="lin" valueType="num">
                                      <p:cBhvr>
                                        <p:cTn id="92"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3074"/>
                                        </p:tgtEl>
                                        <p:attrNameLst>
                                          <p:attrName>style.visibility</p:attrName>
                                        </p:attrNameLst>
                                      </p:cBhvr>
                                      <p:to>
                                        <p:strVal val="visible"/>
                                      </p:to>
                                    </p:set>
                                    <p:animEffect transition="in" filter="fade">
                                      <p:cBhvr>
                                        <p:cTn id="98" dur="1000"/>
                                        <p:tgtEl>
                                          <p:spTgt spid="3074"/>
                                        </p:tgtEl>
                                      </p:cBhvr>
                                    </p:animEffect>
                                    <p:anim calcmode="lin" valueType="num">
                                      <p:cBhvr>
                                        <p:cTn id="99" dur="1000" fill="hold"/>
                                        <p:tgtEl>
                                          <p:spTgt spid="3074"/>
                                        </p:tgtEl>
                                        <p:attrNameLst>
                                          <p:attrName>ppt_x</p:attrName>
                                        </p:attrNameLst>
                                      </p:cBhvr>
                                      <p:tavLst>
                                        <p:tav tm="0">
                                          <p:val>
                                            <p:strVal val="#ppt_x"/>
                                          </p:val>
                                        </p:tav>
                                        <p:tav tm="100000">
                                          <p:val>
                                            <p:strVal val="#ppt_x"/>
                                          </p:val>
                                        </p:tav>
                                      </p:tavLst>
                                    </p:anim>
                                    <p:anim calcmode="lin" valueType="num">
                                      <p:cBhvr>
                                        <p:cTn id="100"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4"/>
                                        </p:tgtEl>
                                        <p:attrNameLst>
                                          <p:attrName>style.visibility</p:attrName>
                                        </p:attrNameLst>
                                      </p:cBhvr>
                                      <p:to>
                                        <p:strVal val="visible"/>
                                      </p:to>
                                    </p:set>
                                    <p:animEffect transition="in" filter="fade">
                                      <p:cBhvr>
                                        <p:cTn id="105" dur="1000"/>
                                        <p:tgtEl>
                                          <p:spTgt spid="4"/>
                                        </p:tgtEl>
                                      </p:cBhvr>
                                    </p:animEffect>
                                    <p:anim calcmode="lin" valueType="num">
                                      <p:cBhvr>
                                        <p:cTn id="106" dur="1000" fill="hold"/>
                                        <p:tgtEl>
                                          <p:spTgt spid="4"/>
                                        </p:tgtEl>
                                        <p:attrNameLst>
                                          <p:attrName>ppt_x</p:attrName>
                                        </p:attrNameLst>
                                      </p:cBhvr>
                                      <p:tavLst>
                                        <p:tav tm="0">
                                          <p:val>
                                            <p:strVal val="#ppt_x"/>
                                          </p:val>
                                        </p:tav>
                                        <p:tav tm="100000">
                                          <p:val>
                                            <p:strVal val="#ppt_x"/>
                                          </p:val>
                                        </p:tav>
                                      </p:tavLst>
                                    </p:anim>
                                    <p:anim calcmode="lin" valueType="num">
                                      <p:cBhvr>
                                        <p:cTn id="10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0070C0"/>
                </a:solidFill>
              </a:rPr>
              <a:t>Meet my friend – </a:t>
            </a:r>
            <a:br>
              <a:rPr lang="en-GB" b="1" dirty="0">
                <a:solidFill>
                  <a:srgbClr val="0070C0"/>
                </a:solidFill>
              </a:rPr>
            </a:br>
            <a:r>
              <a:rPr lang="en-GB" b="1" dirty="0">
                <a:solidFill>
                  <a:srgbClr val="0070C0"/>
                </a:solidFill>
              </a:rPr>
              <a:t>Persona Dolls</a:t>
            </a:r>
          </a:p>
        </p:txBody>
      </p:sp>
      <p:sp>
        <p:nvSpPr>
          <p:cNvPr id="3" name="Content Placeholder 2"/>
          <p:cNvSpPr>
            <a:spLocks noGrp="1"/>
          </p:cNvSpPr>
          <p:nvPr>
            <p:ph idx="1"/>
          </p:nvPr>
        </p:nvSpPr>
        <p:spPr/>
        <p:txBody>
          <a:bodyPr/>
          <a:lstStyle/>
          <a:p>
            <a:pPr marL="0" indent="0">
              <a:buNone/>
            </a:pPr>
            <a:r>
              <a:rPr lang="en-GB" dirty="0"/>
              <a:t> This is Zak from Reception Class. </a:t>
            </a:r>
          </a:p>
          <a:p>
            <a:endParaRPr lang="en-GB" dirty="0"/>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87824" y="3972614"/>
            <a:ext cx="1872208" cy="222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699792" y="2857103"/>
            <a:ext cx="6173998" cy="923330"/>
          </a:xfrm>
          <a:prstGeom prst="rect">
            <a:avLst/>
          </a:prstGeom>
          <a:noFill/>
        </p:spPr>
        <p:txBody>
          <a:bodyPr wrap="none" rtlCol="0">
            <a:spAutoFit/>
          </a:bodyPr>
          <a:lstStyle/>
          <a:p>
            <a:r>
              <a:rPr lang="en-GB" dirty="0">
                <a:solidFill>
                  <a:prstClr val="black"/>
                </a:solidFill>
              </a:rPr>
              <a:t>He is working with Toby. They started this session by </a:t>
            </a:r>
          </a:p>
          <a:p>
            <a:r>
              <a:rPr lang="en-GB" dirty="0">
                <a:solidFill>
                  <a:prstClr val="black"/>
                </a:solidFill>
              </a:rPr>
              <a:t>talking about people who are special to them. </a:t>
            </a:r>
          </a:p>
          <a:p>
            <a:r>
              <a:rPr lang="en-GB" dirty="0">
                <a:solidFill>
                  <a:prstClr val="black"/>
                </a:solidFill>
              </a:rPr>
              <a:t>Toby is very fond of Zak and they have been sharing their ideas. </a:t>
            </a:r>
          </a:p>
        </p:txBody>
      </p:sp>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3677" y="2783563"/>
            <a:ext cx="2406101" cy="1993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58693" y="3982202"/>
            <a:ext cx="2453667" cy="2199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61CF293F-8159-46C4-B91A-E9CB3A926DFC}" type="slidenum">
              <a:rPr lang="en-GB" smtClean="0">
                <a:solidFill>
                  <a:prstClr val="black">
                    <a:tint val="75000"/>
                  </a:prstClr>
                </a:solidFill>
              </a:rPr>
              <a:pPr/>
              <a:t>8</a:t>
            </a:fld>
            <a:endParaRPr lang="en-GB">
              <a:solidFill>
                <a:prstClr val="black">
                  <a:tint val="75000"/>
                </a:prstClr>
              </a:solidFill>
            </a:endParaRPr>
          </a:p>
        </p:txBody>
      </p:sp>
      <p:sp>
        <p:nvSpPr>
          <p:cNvPr id="9" name="TextBox 8"/>
          <p:cNvSpPr txBox="1"/>
          <p:nvPr/>
        </p:nvSpPr>
        <p:spPr>
          <a:xfrm>
            <a:off x="1085637" y="6336015"/>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252800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886" y="188640"/>
            <a:ext cx="8229600" cy="1143000"/>
          </a:xfrm>
        </p:spPr>
        <p:txBody>
          <a:bodyPr>
            <a:normAutofit fontScale="90000"/>
          </a:bodyPr>
          <a:lstStyle/>
          <a:p>
            <a:br>
              <a:rPr lang="en-GB" dirty="0"/>
            </a:br>
            <a:r>
              <a:rPr lang="en-GB" b="1" dirty="0">
                <a:solidFill>
                  <a:srgbClr val="0070C0"/>
                </a:solidFill>
              </a:rPr>
              <a:t>Action stories…on the floor…</a:t>
            </a:r>
            <a:br>
              <a:rPr lang="en-GB" b="1" dirty="0">
                <a:solidFill>
                  <a:srgbClr val="0070C0"/>
                </a:solidFill>
              </a:rPr>
            </a:br>
            <a:r>
              <a:rPr lang="en-GB" b="1" dirty="0">
                <a:solidFill>
                  <a:srgbClr val="0070C0"/>
                </a:solidFill>
              </a:rPr>
              <a:t>with props</a:t>
            </a:r>
            <a:br>
              <a:rPr lang="en-GB" b="1" dirty="0">
                <a:solidFill>
                  <a:srgbClr val="0070C0"/>
                </a:solidFill>
              </a:rPr>
            </a:br>
            <a:endParaRPr lang="en-GB" b="1" dirty="0">
              <a:solidFill>
                <a:srgbClr val="0070C0"/>
              </a:solidFill>
            </a:endParaRPr>
          </a:p>
        </p:txBody>
      </p:sp>
      <p:sp>
        <p:nvSpPr>
          <p:cNvPr id="3" name="Content Placeholder 2"/>
          <p:cNvSpPr>
            <a:spLocks noGrp="1"/>
          </p:cNvSpPr>
          <p:nvPr>
            <p:ph idx="1"/>
          </p:nvPr>
        </p:nvSpPr>
        <p:spPr>
          <a:xfrm>
            <a:off x="395536" y="1340768"/>
            <a:ext cx="8291264" cy="4608512"/>
          </a:xfrm>
        </p:spPr>
        <p:txBody>
          <a:bodyPr/>
          <a:lstStyle/>
          <a:p>
            <a:r>
              <a:rPr lang="en-GB" dirty="0"/>
              <a:t>Telling a story sitting on the floor with the children</a:t>
            </a:r>
          </a:p>
          <a:p>
            <a:r>
              <a:rPr lang="en-GB" dirty="0"/>
              <a:t>‘Godly Play’ style can be applied to all children and to all faiths (and world views)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1560" y="3831061"/>
            <a:ext cx="2105025"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203848" y="3780995"/>
            <a:ext cx="5688632" cy="1938992"/>
          </a:xfrm>
          <a:prstGeom prst="rect">
            <a:avLst/>
          </a:prstGeom>
          <a:noFill/>
        </p:spPr>
        <p:txBody>
          <a:bodyPr wrap="square" rtlCol="0">
            <a:spAutoFit/>
          </a:bodyPr>
          <a:lstStyle/>
          <a:p>
            <a:r>
              <a:rPr lang="en-GB" sz="2400" b="1" dirty="0"/>
              <a:t>The Monkey King </a:t>
            </a:r>
            <a:r>
              <a:rPr lang="en-GB" sz="2400" dirty="0"/>
              <a:t>– a Buddhist faith story</a:t>
            </a:r>
          </a:p>
          <a:p>
            <a:pPr marL="342900" indent="-342900">
              <a:buFont typeface="Arial" panose="020B0604020202020204" pitchFamily="34" charset="0"/>
              <a:buChar char="•"/>
            </a:pPr>
            <a:r>
              <a:rPr lang="en-GB" sz="2400" dirty="0"/>
              <a:t>Showing care and concern</a:t>
            </a:r>
          </a:p>
          <a:p>
            <a:pPr marL="342900" indent="-342900">
              <a:buFont typeface="Arial" panose="020B0604020202020204" pitchFamily="34" charset="0"/>
              <a:buChar char="•"/>
            </a:pPr>
            <a:r>
              <a:rPr lang="en-GB" sz="2400" dirty="0"/>
              <a:t>Injustice</a:t>
            </a:r>
          </a:p>
          <a:p>
            <a:pPr marL="342900" indent="-342900">
              <a:buFont typeface="Arial" panose="020B0604020202020204" pitchFamily="34" charset="0"/>
              <a:buChar char="•"/>
            </a:pPr>
            <a:r>
              <a:rPr lang="en-GB" sz="2400" dirty="0"/>
              <a:t>Saying sorry</a:t>
            </a:r>
          </a:p>
          <a:p>
            <a:pPr marL="342900" indent="-342900">
              <a:buFont typeface="Arial" panose="020B0604020202020204" pitchFamily="34" charset="0"/>
              <a:buChar char="•"/>
            </a:pPr>
            <a:r>
              <a:rPr lang="en-GB" sz="2400" dirty="0"/>
              <a:t>Being greedy</a:t>
            </a:r>
          </a:p>
        </p:txBody>
      </p:sp>
      <p:sp>
        <p:nvSpPr>
          <p:cNvPr id="5" name="Slide Number Placeholder 4"/>
          <p:cNvSpPr>
            <a:spLocks noGrp="1"/>
          </p:cNvSpPr>
          <p:nvPr>
            <p:ph type="sldNum" sz="quarter" idx="12"/>
          </p:nvPr>
        </p:nvSpPr>
        <p:spPr/>
        <p:txBody>
          <a:bodyPr/>
          <a:lstStyle/>
          <a:p>
            <a:fld id="{61CF293F-8159-46C4-B91A-E9CB3A926DFC}" type="slidenum">
              <a:rPr lang="en-GB" smtClean="0"/>
              <a:t>9</a:t>
            </a:fld>
            <a:endParaRPr lang="en-GB"/>
          </a:p>
        </p:txBody>
      </p:sp>
      <p:sp>
        <p:nvSpPr>
          <p:cNvPr id="7" name="TextBox 6"/>
          <p:cNvSpPr txBox="1"/>
          <p:nvPr/>
        </p:nvSpPr>
        <p:spPr>
          <a:xfrm>
            <a:off x="1115616" y="6312569"/>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62909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0226"/>
          </a:xfrm>
        </p:spPr>
        <p:txBody>
          <a:bodyPr>
            <a:normAutofit/>
          </a:bodyPr>
          <a:lstStyle/>
          <a:p>
            <a:r>
              <a:rPr lang="en-GB" sz="3100" b="1" dirty="0">
                <a:solidFill>
                  <a:srgbClr val="0070C0"/>
                </a:solidFill>
              </a:rPr>
              <a:t>The Story of the Monkey King – who gave up his life for others</a:t>
            </a:r>
            <a:br>
              <a:rPr lang="en-GB" sz="3100" b="1" dirty="0">
                <a:solidFill>
                  <a:srgbClr val="0070C0"/>
                </a:solidFill>
              </a:rPr>
            </a:br>
            <a:r>
              <a:rPr lang="en-GB" b="1" u="sng" dirty="0">
                <a:solidFill>
                  <a:prstClr val="black"/>
                </a:solidFill>
              </a:rPr>
              <a:t> </a:t>
            </a:r>
            <a:r>
              <a:rPr lang="en-GB" sz="2000" dirty="0">
                <a:solidFill>
                  <a:prstClr val="black"/>
                </a:solidFill>
              </a:rPr>
              <a:t>Story script from:  </a:t>
            </a:r>
            <a:r>
              <a:rPr lang="en-GB" sz="1200" b="1" dirty="0">
                <a:solidFill>
                  <a:prstClr val="black"/>
                </a:solidFill>
              </a:rPr>
              <a:t>Essex County Council, </a:t>
            </a:r>
            <a:r>
              <a:rPr lang="en-GB" sz="1200" b="1" i="1" dirty="0">
                <a:solidFill>
                  <a:prstClr val="black"/>
                </a:solidFill>
              </a:rPr>
              <a:t>RE MATTERS FOR EVERY CHILD, </a:t>
            </a:r>
            <a:r>
              <a:rPr lang="en-GB" sz="1200" b="1" dirty="0">
                <a:solidFill>
                  <a:prstClr val="black"/>
                </a:solidFill>
              </a:rPr>
              <a:t>Support materials for Key Stage 1</a:t>
            </a:r>
            <a:endParaRPr lang="en-GB" dirty="0"/>
          </a:p>
        </p:txBody>
      </p:sp>
      <p:sp>
        <p:nvSpPr>
          <p:cNvPr id="3" name="Content Placeholder 2"/>
          <p:cNvSpPr>
            <a:spLocks noGrp="1"/>
          </p:cNvSpPr>
          <p:nvPr>
            <p:ph idx="1"/>
          </p:nvPr>
        </p:nvSpPr>
        <p:spPr>
          <a:xfrm>
            <a:off x="457200" y="1988841"/>
            <a:ext cx="8229600" cy="3888432"/>
          </a:xfrm>
        </p:spPr>
        <p:txBody>
          <a:bodyPr>
            <a:normAutofit fontScale="92500" lnSpcReduction="10000"/>
          </a:bodyPr>
          <a:lstStyle/>
          <a:p>
            <a:pPr marL="0" indent="0">
              <a:buNone/>
            </a:pPr>
            <a:r>
              <a:rPr lang="en-GB" sz="2000" b="1" dirty="0"/>
              <a:t>Buddhist Story </a:t>
            </a:r>
            <a:r>
              <a:rPr lang="en-GB" sz="2000" dirty="0"/>
              <a:t>– resources</a:t>
            </a:r>
          </a:p>
          <a:p>
            <a:r>
              <a:rPr lang="en-GB" sz="2000" dirty="0"/>
              <a:t>Cloth for the river</a:t>
            </a:r>
          </a:p>
          <a:p>
            <a:r>
              <a:rPr lang="en-GB" sz="2000" dirty="0"/>
              <a:t>Mango </a:t>
            </a:r>
          </a:p>
          <a:p>
            <a:r>
              <a:rPr lang="en-GB" sz="2000" dirty="0"/>
              <a:t>Small world people</a:t>
            </a:r>
          </a:p>
          <a:p>
            <a:r>
              <a:rPr lang="en-GB" sz="2000" dirty="0"/>
              <a:t>Model trees</a:t>
            </a:r>
          </a:p>
          <a:p>
            <a:r>
              <a:rPr lang="en-GB" sz="2000" dirty="0"/>
              <a:t>Palm reed</a:t>
            </a:r>
          </a:p>
          <a:p>
            <a:r>
              <a:rPr lang="en-GB" sz="2000" dirty="0"/>
              <a:t>Crown</a:t>
            </a:r>
          </a:p>
          <a:p>
            <a:r>
              <a:rPr lang="en-GB" sz="2000" dirty="0"/>
              <a:t>Toy monkey</a:t>
            </a:r>
          </a:p>
          <a:p>
            <a:r>
              <a:rPr lang="en-GB" sz="2000" dirty="0"/>
              <a:t>Laminated script, key vocabulary</a:t>
            </a:r>
          </a:p>
          <a:p>
            <a:endParaRPr lang="en-GB" sz="2000" dirty="0"/>
          </a:p>
          <a:p>
            <a:pPr marL="0" indent="0">
              <a:buNone/>
            </a:pPr>
            <a:r>
              <a:rPr lang="en-GB" sz="2000" dirty="0"/>
              <a:t>As you tell the story use the props appropriately, try not to look at the children too often. If you are looking at your props, they will probably follow your eyes. </a:t>
            </a:r>
          </a:p>
          <a:p>
            <a:pPr marL="0" indent="0">
              <a:buNone/>
            </a:pPr>
            <a:endParaRPr lang="en-GB" sz="2000" dirty="0"/>
          </a:p>
          <a:p>
            <a:pPr marL="0" indent="0">
              <a:buNone/>
            </a:pPr>
            <a:endParaRPr lang="en-GB" sz="2000" dirty="0"/>
          </a:p>
        </p:txBody>
      </p:sp>
      <p:sp>
        <p:nvSpPr>
          <p:cNvPr id="4" name="Slide Number Placeholder 3"/>
          <p:cNvSpPr>
            <a:spLocks noGrp="1"/>
          </p:cNvSpPr>
          <p:nvPr>
            <p:ph type="sldNum" sz="quarter" idx="12"/>
          </p:nvPr>
        </p:nvSpPr>
        <p:spPr/>
        <p:txBody>
          <a:bodyPr/>
          <a:lstStyle/>
          <a:p>
            <a:fld id="{61CF293F-8159-46C4-B91A-E9CB3A926DFC}" type="slidenum">
              <a:rPr lang="en-GB" smtClean="0"/>
              <a:t>10</a:t>
            </a:fld>
            <a:endParaRPr lang="en-GB"/>
          </a:p>
        </p:txBody>
      </p:sp>
      <p:sp>
        <p:nvSpPr>
          <p:cNvPr id="5" name="TextBox 4"/>
          <p:cNvSpPr txBox="1"/>
          <p:nvPr/>
        </p:nvSpPr>
        <p:spPr>
          <a:xfrm>
            <a:off x="1115616" y="6174795"/>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1117050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70C0"/>
                </a:solidFill>
              </a:rPr>
              <a:t>What next?</a:t>
            </a:r>
            <a:endParaRPr lang="en-GB" dirty="0"/>
          </a:p>
        </p:txBody>
      </p:sp>
      <p:sp>
        <p:nvSpPr>
          <p:cNvPr id="3" name="Content Placeholder 2"/>
          <p:cNvSpPr>
            <a:spLocks noGrp="1"/>
          </p:cNvSpPr>
          <p:nvPr>
            <p:ph idx="1"/>
          </p:nvPr>
        </p:nvSpPr>
        <p:spPr>
          <a:xfrm>
            <a:off x="457200" y="1196752"/>
            <a:ext cx="8229600" cy="2376264"/>
          </a:xfrm>
        </p:spPr>
        <p:txBody>
          <a:bodyPr>
            <a:normAutofit/>
          </a:bodyPr>
          <a:lstStyle/>
          <a:p>
            <a:pPr marL="0" indent="0">
              <a:buNone/>
            </a:pPr>
            <a:r>
              <a:rPr lang="en-GB" dirty="0">
                <a:solidFill>
                  <a:srgbClr val="002060"/>
                </a:solidFill>
              </a:rPr>
              <a:t>Where would you go next with this story?</a:t>
            </a:r>
          </a:p>
          <a:p>
            <a:pPr marL="0" indent="0">
              <a:buNone/>
            </a:pPr>
            <a:r>
              <a:rPr lang="en-GB" dirty="0">
                <a:solidFill>
                  <a:srgbClr val="002060"/>
                </a:solidFill>
              </a:rPr>
              <a:t>Which speaking and listening, questioning, enquiring, role play or recording activity might you do to follow up on this story? </a:t>
            </a:r>
          </a:p>
          <a:p>
            <a:pPr marL="0" indent="0" algn="ctr">
              <a:buNone/>
            </a:pPr>
            <a:endParaRPr lang="en-GB" b="1" dirty="0">
              <a:solidFill>
                <a:srgbClr val="0070C0"/>
              </a:solidFill>
            </a:endParaRPr>
          </a:p>
          <a:p>
            <a:endParaRPr lang="en-GB" dirty="0"/>
          </a:p>
        </p:txBody>
      </p:sp>
      <p:pic>
        <p:nvPicPr>
          <p:cNvPr id="5122" name="Picture 2" descr="C:\Users\Juiet\AppData\Local\Microsoft\Windows\Temporary Internet Files\Content.IE5\4UB0OTMK\balanca-romana-de-fusta-natural[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30495" y="3893871"/>
            <a:ext cx="2109614" cy="18715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5576" y="4960616"/>
            <a:ext cx="2105025"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38412" y="4515110"/>
            <a:ext cx="1368152" cy="2060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61CF293F-8159-46C4-B91A-E9CB3A926DFC}" type="slidenum">
              <a:rPr lang="en-GB" smtClean="0"/>
              <a:t>11</a:t>
            </a:fld>
            <a:endParaRPr lang="en-GB"/>
          </a:p>
        </p:txBody>
      </p:sp>
      <p:sp>
        <p:nvSpPr>
          <p:cNvPr id="8" name="TextBox 7"/>
          <p:cNvSpPr txBox="1"/>
          <p:nvPr/>
        </p:nvSpPr>
        <p:spPr>
          <a:xfrm>
            <a:off x="1115616" y="5949280"/>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67765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500"/>
                                        <p:tgtEl>
                                          <p:spTgt spid="51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23"/>
                                        </p:tgtEl>
                                        <p:attrNameLst>
                                          <p:attrName>style.visibility</p:attrName>
                                        </p:attrNameLst>
                                      </p:cBhvr>
                                      <p:to>
                                        <p:strVal val="visible"/>
                                      </p:to>
                                    </p:set>
                                    <p:animEffect transition="in" filter="fade">
                                      <p:cBhvr>
                                        <p:cTn id="27"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err="1">
                <a:solidFill>
                  <a:srgbClr val="0070C0"/>
                </a:solidFill>
              </a:rPr>
              <a:t>Yr</a:t>
            </a:r>
            <a:r>
              <a:rPr lang="en-GB" b="1" dirty="0">
                <a:solidFill>
                  <a:srgbClr val="0070C0"/>
                </a:solidFill>
              </a:rPr>
              <a:t> 1 responded to the story of the Monkey King by….</a:t>
            </a:r>
          </a:p>
        </p:txBody>
      </p:sp>
      <p:sp>
        <p:nvSpPr>
          <p:cNvPr id="3" name="Content Placeholder 2"/>
          <p:cNvSpPr>
            <a:spLocks noGrp="1"/>
          </p:cNvSpPr>
          <p:nvPr>
            <p:ph idx="1"/>
          </p:nvPr>
        </p:nvSpPr>
        <p:spPr>
          <a:xfrm>
            <a:off x="457200" y="1600200"/>
            <a:ext cx="8229600" cy="4718412"/>
          </a:xfrm>
        </p:spPr>
        <p:txBody>
          <a:bodyPr>
            <a:normAutofit fontScale="85000" lnSpcReduction="20000"/>
          </a:bodyPr>
          <a:lstStyle/>
          <a:p>
            <a:r>
              <a:rPr lang="en-GB" dirty="0"/>
              <a:t> dressing up and retelling parts of the story</a:t>
            </a:r>
          </a:p>
          <a:p>
            <a:r>
              <a:rPr lang="en-GB" dirty="0"/>
              <a:t>painting different scenes from the story</a:t>
            </a:r>
          </a:p>
          <a:p>
            <a:r>
              <a:rPr lang="en-GB" dirty="0"/>
              <a:t>using percussion instruments to represent their feelings about different characters</a:t>
            </a:r>
          </a:p>
          <a:p>
            <a:r>
              <a:rPr lang="en-GB" dirty="0"/>
              <a:t>talking about what they thought the ‘message’ might be </a:t>
            </a:r>
          </a:p>
          <a:p>
            <a:r>
              <a:rPr lang="en-GB" dirty="0"/>
              <a:t>Using speech bubbles to record what they wanted to say to/ask the king</a:t>
            </a:r>
          </a:p>
          <a:p>
            <a:r>
              <a:rPr lang="en-GB" dirty="0"/>
              <a:t>deciding whether the king was really a ‘baddie’ and what happened that changed him</a:t>
            </a:r>
          </a:p>
          <a:p>
            <a:r>
              <a:rPr lang="en-GB" dirty="0"/>
              <a:t>sharing times when they may have made the wrong decision or were greedy for something</a:t>
            </a:r>
          </a:p>
        </p:txBody>
      </p:sp>
      <p:sp>
        <p:nvSpPr>
          <p:cNvPr id="4" name="Slide Number Placeholder 3"/>
          <p:cNvSpPr>
            <a:spLocks noGrp="1"/>
          </p:cNvSpPr>
          <p:nvPr>
            <p:ph type="sldNum" sz="quarter" idx="12"/>
          </p:nvPr>
        </p:nvSpPr>
        <p:spPr/>
        <p:txBody>
          <a:bodyPr/>
          <a:lstStyle/>
          <a:p>
            <a:fld id="{61CF293F-8159-46C4-B91A-E9CB3A926DFC}" type="slidenum">
              <a:rPr lang="en-GB" smtClean="0"/>
              <a:t>12</a:t>
            </a:fld>
            <a:endParaRPr lang="en-GB"/>
          </a:p>
        </p:txBody>
      </p:sp>
      <p:sp>
        <p:nvSpPr>
          <p:cNvPr id="5" name="TextBox 4"/>
          <p:cNvSpPr txBox="1"/>
          <p:nvPr/>
        </p:nvSpPr>
        <p:spPr>
          <a:xfrm>
            <a:off x="1115616"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366456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0070C0"/>
                </a:solidFill>
              </a:rPr>
              <a:t>What other stories can you think of that would illustrate this theme?</a:t>
            </a:r>
            <a:endParaRPr lang="en-GB" dirty="0">
              <a:solidFill>
                <a:srgbClr val="0070C0"/>
              </a:solidFill>
            </a:endParaRPr>
          </a:p>
        </p:txBody>
      </p:sp>
      <p:sp>
        <p:nvSpPr>
          <p:cNvPr id="3" name="Content Placeholder 2"/>
          <p:cNvSpPr>
            <a:spLocks noGrp="1"/>
          </p:cNvSpPr>
          <p:nvPr>
            <p:ph idx="1"/>
          </p:nvPr>
        </p:nvSpPr>
        <p:spPr/>
        <p:txBody>
          <a:bodyPr/>
          <a:lstStyle/>
          <a:p>
            <a:pPr lvl="0"/>
            <a:r>
              <a:rPr lang="en-GB" dirty="0">
                <a:solidFill>
                  <a:prstClr val="black"/>
                </a:solidFill>
              </a:rPr>
              <a:t>Showing care and concern for others</a:t>
            </a:r>
          </a:p>
          <a:p>
            <a:pPr lvl="0"/>
            <a:r>
              <a:rPr lang="en-GB" dirty="0">
                <a:solidFill>
                  <a:prstClr val="black"/>
                </a:solidFill>
              </a:rPr>
              <a:t>Injustice and greed</a:t>
            </a:r>
          </a:p>
          <a:p>
            <a:pPr lvl="0"/>
            <a:r>
              <a:rPr lang="en-GB" dirty="0">
                <a:solidFill>
                  <a:prstClr val="black"/>
                </a:solidFill>
              </a:rPr>
              <a:t>Sacrifice…tricky for </a:t>
            </a:r>
            <a:r>
              <a:rPr lang="en-GB" dirty="0" err="1">
                <a:solidFill>
                  <a:prstClr val="black"/>
                </a:solidFill>
              </a:rPr>
              <a:t>Yr</a:t>
            </a:r>
            <a:r>
              <a:rPr lang="en-GB" dirty="0">
                <a:solidFill>
                  <a:prstClr val="black"/>
                </a:solidFill>
              </a:rPr>
              <a:t> 1…’giving up something for love’ </a:t>
            </a:r>
          </a:p>
          <a:p>
            <a:pPr lvl="0"/>
            <a:r>
              <a:rPr lang="en-GB" dirty="0">
                <a:solidFill>
                  <a:prstClr val="black"/>
                </a:solidFill>
              </a:rPr>
              <a:t>Religious and non-religious beliefs and way of life</a:t>
            </a:r>
          </a:p>
          <a:p>
            <a:pPr lvl="0"/>
            <a:r>
              <a:rPr lang="en-GB" dirty="0">
                <a:solidFill>
                  <a:prstClr val="black"/>
                </a:solidFill>
              </a:rPr>
              <a:t>Appreciation of the natural world</a:t>
            </a:r>
          </a:p>
        </p:txBody>
      </p:sp>
      <p:sp>
        <p:nvSpPr>
          <p:cNvPr id="4" name="Slide Number Placeholder 3"/>
          <p:cNvSpPr>
            <a:spLocks noGrp="1"/>
          </p:cNvSpPr>
          <p:nvPr>
            <p:ph type="sldNum" sz="quarter" idx="12"/>
          </p:nvPr>
        </p:nvSpPr>
        <p:spPr/>
        <p:txBody>
          <a:bodyPr/>
          <a:lstStyle/>
          <a:p>
            <a:fld id="{61CF293F-8159-46C4-B91A-E9CB3A926DFC}" type="slidenum">
              <a:rPr lang="en-GB" smtClean="0"/>
              <a:t>13</a:t>
            </a:fld>
            <a:endParaRPr lang="en-GB"/>
          </a:p>
        </p:txBody>
      </p:sp>
      <p:sp>
        <p:nvSpPr>
          <p:cNvPr id="5" name="TextBox 4"/>
          <p:cNvSpPr txBox="1"/>
          <p:nvPr/>
        </p:nvSpPr>
        <p:spPr>
          <a:xfrm>
            <a:off x="1100445" y="6312569"/>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138805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0070C0"/>
                </a:solidFill>
              </a:rPr>
              <a:t>On the Stage - role play the Nativity</a:t>
            </a:r>
            <a:endParaRPr lang="en-GB" dirty="0"/>
          </a:p>
        </p:txBody>
      </p:sp>
      <p:sp>
        <p:nvSpPr>
          <p:cNvPr id="3" name="Content Placeholder 2"/>
          <p:cNvSpPr>
            <a:spLocks noGrp="1"/>
          </p:cNvSpPr>
          <p:nvPr>
            <p:ph idx="1"/>
          </p:nvPr>
        </p:nvSpPr>
        <p:spPr/>
        <p:txBody>
          <a:bodyPr>
            <a:normAutofit fontScale="92500"/>
          </a:bodyPr>
          <a:lstStyle/>
          <a:p>
            <a:r>
              <a:rPr lang="en-GB" dirty="0"/>
              <a:t>Using your role play area as a starting point for learning about a festival and how it is celebrated - by religious and non-religious people. </a:t>
            </a:r>
          </a:p>
          <a:p>
            <a:r>
              <a:rPr lang="en-GB" dirty="0" err="1"/>
              <a:t>Eg</a:t>
            </a:r>
            <a:r>
              <a:rPr lang="en-GB" dirty="0"/>
              <a:t> Christmas – Nativity story</a:t>
            </a:r>
          </a:p>
          <a:p>
            <a:r>
              <a:rPr lang="en-GB" dirty="0"/>
              <a:t>Reception children set up a stage with their teacher, with  props, labels and costumes to retell the story. </a:t>
            </a:r>
          </a:p>
          <a:p>
            <a:r>
              <a:rPr lang="en-GB" dirty="0"/>
              <a:t>Children decide which characters and ‘crew’ should be included and write their own labels</a:t>
            </a:r>
          </a:p>
          <a:p>
            <a:endParaRPr lang="en-GB" dirty="0"/>
          </a:p>
        </p:txBody>
      </p:sp>
      <p:sp>
        <p:nvSpPr>
          <p:cNvPr id="4" name="Slide Number Placeholder 3"/>
          <p:cNvSpPr>
            <a:spLocks noGrp="1"/>
          </p:cNvSpPr>
          <p:nvPr>
            <p:ph type="sldNum" sz="quarter" idx="12"/>
          </p:nvPr>
        </p:nvSpPr>
        <p:spPr/>
        <p:txBody>
          <a:bodyPr/>
          <a:lstStyle/>
          <a:p>
            <a:fld id="{61CF293F-8159-46C4-B91A-E9CB3A926DFC}" type="slidenum">
              <a:rPr lang="en-GB" smtClean="0"/>
              <a:t>14</a:t>
            </a:fld>
            <a:endParaRPr lang="en-GB"/>
          </a:p>
        </p:txBody>
      </p:sp>
      <p:sp>
        <p:nvSpPr>
          <p:cNvPr id="5" name="TextBox 4"/>
          <p:cNvSpPr txBox="1"/>
          <p:nvPr/>
        </p:nvSpPr>
        <p:spPr>
          <a:xfrm>
            <a:off x="1110535"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496197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0070C0"/>
                </a:solidFill>
              </a:rPr>
              <a:t>Reception Pupils on their </a:t>
            </a:r>
            <a:br>
              <a:rPr lang="en-GB" b="1" dirty="0">
                <a:solidFill>
                  <a:srgbClr val="0070C0"/>
                </a:solidFill>
              </a:rPr>
            </a:br>
            <a:r>
              <a:rPr lang="en-GB" b="1" dirty="0">
                <a:solidFill>
                  <a:srgbClr val="0070C0"/>
                </a:solidFill>
              </a:rPr>
              <a:t>Nativity Stage</a:t>
            </a:r>
            <a:endParaRPr lang="en-GB" dirty="0"/>
          </a:p>
        </p:txBody>
      </p:sp>
      <p:pic>
        <p:nvPicPr>
          <p:cNvPr id="4" name="Picture 2"/>
          <p:cNvPicPr>
            <a:picLocks noGrp="1" noChangeAspect="1" noChangeArrowheads="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683568" y="1556792"/>
            <a:ext cx="3833519"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283968" y="3068960"/>
            <a:ext cx="4040994" cy="3036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61CF293F-8159-46C4-B91A-E9CB3A926DFC}" type="slidenum">
              <a:rPr lang="en-GB" smtClean="0"/>
              <a:t>15</a:t>
            </a:fld>
            <a:endParaRPr lang="en-GB"/>
          </a:p>
        </p:txBody>
      </p:sp>
      <p:sp>
        <p:nvSpPr>
          <p:cNvPr id="7" name="TextBox 6"/>
          <p:cNvSpPr txBox="1"/>
          <p:nvPr/>
        </p:nvSpPr>
        <p:spPr>
          <a:xfrm>
            <a:off x="971600"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183566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a:solidFill>
                  <a:srgbClr val="0070C0"/>
                </a:solidFill>
              </a:rPr>
              <a:t>Yr</a:t>
            </a:r>
            <a:r>
              <a:rPr lang="en-GB" b="1" dirty="0">
                <a:solidFill>
                  <a:srgbClr val="0070C0"/>
                </a:solidFill>
              </a:rPr>
              <a:t> 2 retelling the Easter Story</a:t>
            </a:r>
          </a:p>
        </p:txBody>
      </p:sp>
      <p:pic>
        <p:nvPicPr>
          <p:cNvPr id="8194" name="Picture 2" descr="C:\Users\Juiet\Documents\NATRE\Bolton Conference 9_10 May 2015\Juliet's RE presentations\photos to share\Easter\DSC03361.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683568" y="1340768"/>
            <a:ext cx="1566174" cy="2088232"/>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Juiet\Documents\NATRE\Bolton Conference 9_10 May 2015\Juliet's RE presentations\photos to share\Easter\DSC03363.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83521" y="1335619"/>
            <a:ext cx="1516230" cy="202137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Users\Juiet\Documents\NATRE\Bolton Conference 9_10 May 2015\Juliet's RE presentations\photos to share\Easter\DSC03413.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67944" y="1455089"/>
            <a:ext cx="2376264" cy="1782432"/>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C:\Users\Juiet\Documents\NATRE\Bolton Conference 9_10 May 2015\Juliet's RE presentations\photos to share\Easter\DSC03415.JP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6660232" y="1335619"/>
            <a:ext cx="2286000" cy="2448272"/>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C:\Users\Juiet\Documents\NATRE\Bolton Conference 9_10 May 2015\Juliet's RE presentations\photos to share\Easter\DSC03421.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1560" y="3774545"/>
            <a:ext cx="3134486" cy="235117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211960" y="4005064"/>
            <a:ext cx="4899868" cy="2031325"/>
          </a:xfrm>
          <a:prstGeom prst="rect">
            <a:avLst/>
          </a:prstGeom>
          <a:noFill/>
        </p:spPr>
        <p:txBody>
          <a:bodyPr wrap="none" rtlCol="0">
            <a:spAutoFit/>
          </a:bodyPr>
          <a:lstStyle/>
          <a:p>
            <a:r>
              <a:rPr lang="en-GB" i="1" dirty="0"/>
              <a:t>When we returned from the Easter holidays  </a:t>
            </a:r>
            <a:r>
              <a:rPr lang="en-GB" i="1" dirty="0" err="1"/>
              <a:t>Ishak</a:t>
            </a:r>
            <a:r>
              <a:rPr lang="en-GB" i="1" dirty="0"/>
              <a:t>,</a:t>
            </a:r>
          </a:p>
          <a:p>
            <a:r>
              <a:rPr lang="en-GB" i="1" dirty="0"/>
              <a:t> who is a Muslim, age 7 said “ I think God made </a:t>
            </a:r>
          </a:p>
          <a:p>
            <a:r>
              <a:rPr lang="en-GB" i="1" dirty="0"/>
              <a:t>Jesus  alive again because he was a very special </a:t>
            </a:r>
          </a:p>
          <a:p>
            <a:r>
              <a:rPr lang="en-GB" i="1" dirty="0"/>
              <a:t>prophet and he didn’t have time to tell people </a:t>
            </a:r>
          </a:p>
          <a:p>
            <a:r>
              <a:rPr lang="en-GB" i="1" dirty="0"/>
              <a:t>everything about God before he died and he still </a:t>
            </a:r>
          </a:p>
          <a:p>
            <a:r>
              <a:rPr lang="en-GB" i="1" dirty="0"/>
              <a:t>had more things to tell people.” </a:t>
            </a:r>
          </a:p>
          <a:p>
            <a:r>
              <a:rPr lang="en-GB" i="1" dirty="0"/>
              <a:t>Imagine the discussion that led us on to!</a:t>
            </a:r>
          </a:p>
        </p:txBody>
      </p:sp>
      <p:sp>
        <p:nvSpPr>
          <p:cNvPr id="9" name="TextBox 8"/>
          <p:cNvSpPr txBox="1"/>
          <p:nvPr/>
        </p:nvSpPr>
        <p:spPr>
          <a:xfrm>
            <a:off x="1118882"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30571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500"/>
                                        <p:tgtEl>
                                          <p:spTgt spid="81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96"/>
                                        </p:tgtEl>
                                        <p:attrNameLst>
                                          <p:attrName>style.visibility</p:attrName>
                                        </p:attrNameLst>
                                      </p:cBhvr>
                                      <p:to>
                                        <p:strVal val="visible"/>
                                      </p:to>
                                    </p:set>
                                    <p:animEffect transition="in" filter="fade">
                                      <p:cBhvr>
                                        <p:cTn id="17" dur="500"/>
                                        <p:tgtEl>
                                          <p:spTgt spid="819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197"/>
                                        </p:tgtEl>
                                        <p:attrNameLst>
                                          <p:attrName>style.visibility</p:attrName>
                                        </p:attrNameLst>
                                      </p:cBhvr>
                                      <p:to>
                                        <p:strVal val="visible"/>
                                      </p:to>
                                    </p:set>
                                    <p:animEffect transition="in" filter="fade">
                                      <p:cBhvr>
                                        <p:cTn id="22" dur="500"/>
                                        <p:tgtEl>
                                          <p:spTgt spid="81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198"/>
                                        </p:tgtEl>
                                        <p:attrNameLst>
                                          <p:attrName>style.visibility</p:attrName>
                                        </p:attrNameLst>
                                      </p:cBhvr>
                                      <p:to>
                                        <p:strVal val="visible"/>
                                      </p:to>
                                    </p:set>
                                    <p:animEffect transition="in" filter="fade">
                                      <p:cBhvr>
                                        <p:cTn id="27" dur="500"/>
                                        <p:tgtEl>
                                          <p:spTgt spid="819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70C0"/>
                </a:solidFill>
              </a:rPr>
              <a:t>Visiting places of worship</a:t>
            </a:r>
          </a:p>
        </p:txBody>
      </p:sp>
      <p:sp>
        <p:nvSpPr>
          <p:cNvPr id="3" name="Content Placeholder 2"/>
          <p:cNvSpPr>
            <a:spLocks noGrp="1"/>
          </p:cNvSpPr>
          <p:nvPr>
            <p:ph idx="1"/>
          </p:nvPr>
        </p:nvSpPr>
        <p:spPr>
          <a:xfrm>
            <a:off x="457200" y="1196752"/>
            <a:ext cx="8229600" cy="4902538"/>
          </a:xfrm>
        </p:spPr>
        <p:txBody>
          <a:bodyPr>
            <a:normAutofit/>
          </a:bodyPr>
          <a:lstStyle/>
          <a:p>
            <a:pPr marL="0" indent="0" algn="ctr">
              <a:buNone/>
            </a:pPr>
            <a:r>
              <a:rPr lang="en-GB" dirty="0"/>
              <a:t> </a:t>
            </a:r>
            <a:r>
              <a:rPr lang="en-GB" dirty="0" err="1"/>
              <a:t>Yr</a:t>
            </a:r>
            <a:r>
              <a:rPr lang="en-GB" dirty="0"/>
              <a:t> 2’s visit the Anglican church next door and the Mosque down the road</a:t>
            </a:r>
          </a:p>
          <a:p>
            <a:pPr marL="0" indent="0">
              <a:buNone/>
            </a:pPr>
            <a:r>
              <a:rPr lang="en-GB" dirty="0"/>
              <a:t>                             </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pic>
        <p:nvPicPr>
          <p:cNvPr id="6146" name="Picture 2" descr="C:\Users\Juiet\Documents\NATRE\Bolton Conference 9_10 May 2015\Juliet's RE presentations\photos to share\places of worship\DSC0277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27784" y="4040905"/>
            <a:ext cx="1584176" cy="2111956"/>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Juiet\Documents\NATRE\Bolton Conference 9_10 May 2015\Juliet's RE presentations\photos to share\places of worship\DSC0304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27985" y="4040905"/>
            <a:ext cx="1584175" cy="211195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61CF293F-8159-46C4-B91A-E9CB3A926DFC}" type="slidenum">
              <a:rPr lang="en-GB" smtClean="0"/>
              <a:t>17</a:t>
            </a:fld>
            <a:endParaRPr lang="en-GB"/>
          </a:p>
        </p:txBody>
      </p:sp>
      <p:pic>
        <p:nvPicPr>
          <p:cNvPr id="1026"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1520" y="2204864"/>
            <a:ext cx="2592288" cy="1981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012160" y="2180541"/>
            <a:ext cx="2873254" cy="2005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115616"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4092329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706090"/>
          </a:xfrm>
        </p:spPr>
        <p:txBody>
          <a:bodyPr>
            <a:normAutofit fontScale="90000"/>
          </a:bodyPr>
          <a:lstStyle/>
          <a:p>
            <a:br>
              <a:rPr lang="en-GB" dirty="0"/>
            </a:br>
            <a:r>
              <a:rPr lang="en-GB" b="1" dirty="0">
                <a:solidFill>
                  <a:srgbClr val="0070C0"/>
                </a:solidFill>
              </a:rPr>
              <a:t>Yr2 Responded by….</a:t>
            </a:r>
            <a:br>
              <a:rPr lang="en-GB" b="1" dirty="0">
                <a:solidFill>
                  <a:srgbClr val="0070C0"/>
                </a:solidFill>
              </a:rPr>
            </a:br>
            <a:endParaRPr lang="en-GB" b="1" dirty="0">
              <a:solidFill>
                <a:srgbClr val="0070C0"/>
              </a:solidFill>
            </a:endParaRPr>
          </a:p>
        </p:txBody>
      </p:sp>
      <p:sp>
        <p:nvSpPr>
          <p:cNvPr id="3" name="Content Placeholder 2"/>
          <p:cNvSpPr>
            <a:spLocks noGrp="1"/>
          </p:cNvSpPr>
          <p:nvPr>
            <p:ph idx="1"/>
          </p:nvPr>
        </p:nvSpPr>
        <p:spPr>
          <a:xfrm>
            <a:off x="395536" y="908720"/>
            <a:ext cx="8229600" cy="5184575"/>
          </a:xfrm>
        </p:spPr>
        <p:txBody>
          <a:bodyPr>
            <a:normAutofit fontScale="85000" lnSpcReduction="20000"/>
          </a:bodyPr>
          <a:lstStyle/>
          <a:p>
            <a:r>
              <a:rPr lang="en-GB" dirty="0"/>
              <a:t>Making a variety of links between the two places of worship – mostly similarities, but some differences</a:t>
            </a:r>
          </a:p>
          <a:p>
            <a:r>
              <a:rPr lang="en-GB" dirty="0"/>
              <a:t>Asking and answering questions about the church and the mosque, people who worship there, what they do when and why, who prays when and where and why - and why they are important to the Muslims and Christians in our local community</a:t>
            </a:r>
          </a:p>
          <a:p>
            <a:r>
              <a:rPr lang="en-GB" dirty="0"/>
              <a:t>Creating </a:t>
            </a:r>
            <a:r>
              <a:rPr lang="en-GB" dirty="0" err="1"/>
              <a:t>lego</a:t>
            </a:r>
            <a:r>
              <a:rPr lang="en-GB" dirty="0"/>
              <a:t> models of aspects of the places of worship </a:t>
            </a:r>
          </a:p>
          <a:p>
            <a:r>
              <a:rPr lang="en-GB" dirty="0"/>
              <a:t>Looking at, drawing and talking about parts of each place of worship, the objects they saw and touched, or didn’t touch.</a:t>
            </a:r>
          </a:p>
          <a:p>
            <a:r>
              <a:rPr lang="en-GB" dirty="0"/>
              <a:t>Interviewing each other , taking different roles in the places of worship</a:t>
            </a:r>
          </a:p>
          <a:p>
            <a:pPr marL="0" indent="0">
              <a:buNone/>
            </a:pPr>
            <a:endParaRPr lang="en-GB" dirty="0"/>
          </a:p>
          <a:p>
            <a:pPr marL="0" indent="0" algn="ctr">
              <a:buNone/>
            </a:pPr>
            <a:endParaRPr lang="en-GB" dirty="0"/>
          </a:p>
        </p:txBody>
      </p:sp>
      <p:sp>
        <p:nvSpPr>
          <p:cNvPr id="4" name="Slide Number Placeholder 3"/>
          <p:cNvSpPr>
            <a:spLocks noGrp="1"/>
          </p:cNvSpPr>
          <p:nvPr>
            <p:ph type="sldNum" sz="quarter" idx="12"/>
          </p:nvPr>
        </p:nvSpPr>
        <p:spPr/>
        <p:txBody>
          <a:bodyPr/>
          <a:lstStyle/>
          <a:p>
            <a:fld id="{61CF293F-8159-46C4-B91A-E9CB3A926DFC}" type="slidenum">
              <a:rPr lang="en-GB" smtClean="0"/>
              <a:t>18</a:t>
            </a:fld>
            <a:endParaRPr lang="en-GB"/>
          </a:p>
        </p:txBody>
      </p:sp>
      <p:sp>
        <p:nvSpPr>
          <p:cNvPr id="5" name="TextBox 4"/>
          <p:cNvSpPr txBox="1"/>
          <p:nvPr/>
        </p:nvSpPr>
        <p:spPr>
          <a:xfrm>
            <a:off x="1115616"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54558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0070C0"/>
                </a:solidFill>
              </a:rPr>
              <a:t>Worship spaces and chalky church…</a:t>
            </a:r>
          </a:p>
        </p:txBody>
      </p:sp>
      <p:sp>
        <p:nvSpPr>
          <p:cNvPr id="3" name="Content Placeholder 2"/>
          <p:cNvSpPr>
            <a:spLocks noGrp="1"/>
          </p:cNvSpPr>
          <p:nvPr>
            <p:ph idx="1"/>
          </p:nvPr>
        </p:nvSpPr>
        <p:spPr>
          <a:xfrm>
            <a:off x="457200" y="1196752"/>
            <a:ext cx="8229600" cy="4929411"/>
          </a:xfrm>
        </p:spPr>
        <p:txBody>
          <a:bodyPr/>
          <a:lstStyle/>
          <a:p>
            <a:pPr marL="0" indent="0">
              <a:buNone/>
            </a:pPr>
            <a:r>
              <a:rPr lang="en-GB" dirty="0"/>
              <a:t>… or chalky mosque, synagogue, </a:t>
            </a:r>
            <a:r>
              <a:rPr lang="en-GB" dirty="0" err="1"/>
              <a:t>mandir</a:t>
            </a:r>
            <a:r>
              <a:rPr lang="en-GB" dirty="0"/>
              <a:t>, </a:t>
            </a:r>
            <a:r>
              <a:rPr lang="en-GB" dirty="0" err="1"/>
              <a:t>gurdwara</a:t>
            </a:r>
            <a:r>
              <a:rPr lang="en-GB" dirty="0"/>
              <a:t>…</a:t>
            </a:r>
          </a:p>
          <a:p>
            <a:endParaRPr lang="en-GB" dirty="0"/>
          </a:p>
          <a:p>
            <a:endParaRPr lang="en-GB" dirty="0"/>
          </a:p>
        </p:txBody>
      </p:sp>
      <p:sp>
        <p:nvSpPr>
          <p:cNvPr id="4" name="Slide Number Placeholder 3"/>
          <p:cNvSpPr>
            <a:spLocks noGrp="1"/>
          </p:cNvSpPr>
          <p:nvPr>
            <p:ph type="sldNum" sz="quarter" idx="12"/>
          </p:nvPr>
        </p:nvSpPr>
        <p:spPr/>
        <p:txBody>
          <a:bodyPr/>
          <a:lstStyle/>
          <a:p>
            <a:fld id="{61CF293F-8159-46C4-B91A-E9CB3A926DFC}" type="slidenum">
              <a:rPr lang="en-GB" smtClean="0"/>
              <a:t>19</a:t>
            </a:fld>
            <a:endParaRPr lang="en-GB"/>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79712" y="4286275"/>
            <a:ext cx="1463675" cy="195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9512" y="2420888"/>
            <a:ext cx="2609850" cy="196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50433" y="2672929"/>
            <a:ext cx="1470025" cy="196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08104" y="1772816"/>
            <a:ext cx="1736725" cy="188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995936" y="3789040"/>
            <a:ext cx="2755900"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373886" y="5887372"/>
            <a:ext cx="3454600" cy="369332"/>
          </a:xfrm>
          <a:prstGeom prst="rect">
            <a:avLst/>
          </a:prstGeom>
        </p:spPr>
        <p:txBody>
          <a:bodyPr wrap="none">
            <a:spAutoFit/>
          </a:bodyPr>
          <a:lstStyle/>
          <a:p>
            <a:r>
              <a:rPr lang="en-GB" dirty="0"/>
              <a:t>June 2013, </a:t>
            </a:r>
            <a:r>
              <a:rPr lang="en-GB" dirty="0" err="1"/>
              <a:t>Yr</a:t>
            </a:r>
            <a:r>
              <a:rPr lang="en-GB" dirty="0"/>
              <a:t> 1 filming for </a:t>
            </a:r>
            <a:r>
              <a:rPr lang="en-GB" dirty="0" err="1"/>
              <a:t>REToday</a:t>
            </a:r>
            <a:endParaRPr lang="en-GB" dirty="0"/>
          </a:p>
        </p:txBody>
      </p:sp>
      <p:pic>
        <p:nvPicPr>
          <p:cNvPr id="1031" name="Picture 7"/>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258888" y="6364287"/>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9649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GB" b="1" u="sng" dirty="0">
                <a:solidFill>
                  <a:srgbClr val="0070C0"/>
                </a:solidFill>
              </a:rPr>
              <a:t>Visiting a place of worship</a:t>
            </a:r>
          </a:p>
        </p:txBody>
      </p:sp>
      <p:sp>
        <p:nvSpPr>
          <p:cNvPr id="3" name="Content Placeholder 2"/>
          <p:cNvSpPr>
            <a:spLocks noGrp="1"/>
          </p:cNvSpPr>
          <p:nvPr>
            <p:ph idx="1"/>
          </p:nvPr>
        </p:nvSpPr>
        <p:spPr>
          <a:xfrm>
            <a:off x="457200" y="1143000"/>
            <a:ext cx="8229600" cy="5486400"/>
          </a:xfrm>
        </p:spPr>
        <p:txBody>
          <a:bodyPr>
            <a:normAutofit fontScale="92500" lnSpcReduction="10000"/>
          </a:bodyPr>
          <a:lstStyle/>
          <a:p>
            <a:r>
              <a:rPr lang="en-GB" b="1" dirty="0"/>
              <a:t>This could follow a visit to any place of worship  - we chose to visit two churches near our school. </a:t>
            </a:r>
          </a:p>
          <a:p>
            <a:r>
              <a:rPr lang="en-GB" b="1" dirty="0"/>
              <a:t>If you can’t manage a ‘real’ visit, then try a virtual one. Try ‘request.org.uk’  for starters</a:t>
            </a:r>
          </a:p>
          <a:p>
            <a:r>
              <a:rPr lang="en-GB" b="1" dirty="0">
                <a:hlinkClick r:id="rId3"/>
              </a:rPr>
              <a:t>http://request.org.uk/life/church/church-tours</a:t>
            </a:r>
            <a:endParaRPr lang="en-GB" b="1" dirty="0"/>
          </a:p>
          <a:p>
            <a:r>
              <a:rPr lang="en-GB" b="1" dirty="0"/>
              <a:t>For virtual visits to many more places of worship try</a:t>
            </a:r>
          </a:p>
          <a:p>
            <a:pPr marL="0" indent="0">
              <a:buNone/>
            </a:pPr>
            <a:r>
              <a:rPr lang="en-GB" dirty="0">
                <a:hlinkClick r:id="rId4"/>
              </a:rPr>
              <a:t>http://www.reonline.org.uk/specials/places-of-worship/videos.htm</a:t>
            </a:r>
            <a:endParaRPr lang="en-GB" dirty="0"/>
          </a:p>
          <a:p>
            <a:pPr marL="0" indent="0">
              <a:buNone/>
            </a:pPr>
            <a:r>
              <a:rPr lang="en-GB" b="1" dirty="0"/>
              <a:t>This leads you to short film clips about different places of worship – suitable for UKS2 but short clips can be selected for younger pupils</a:t>
            </a:r>
          </a:p>
          <a:p>
            <a:pPr marL="0" indent="0">
              <a:buNone/>
            </a:pPr>
            <a:endParaRPr lang="en-GB" dirty="0"/>
          </a:p>
        </p:txBody>
      </p:sp>
      <p:pic>
        <p:nvPicPr>
          <p:cNvPr id="18434"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75176" y="6525344"/>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4329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531" y="116632"/>
            <a:ext cx="8229600" cy="792088"/>
          </a:xfrm>
        </p:spPr>
        <p:txBody>
          <a:bodyPr>
            <a:normAutofit/>
          </a:bodyPr>
          <a:lstStyle/>
          <a:p>
            <a:r>
              <a:rPr lang="en-GB" b="1" u="sng" dirty="0">
                <a:solidFill>
                  <a:srgbClr val="0070C0"/>
                </a:solidFill>
              </a:rPr>
              <a:t>Chalky Church</a:t>
            </a:r>
          </a:p>
        </p:txBody>
      </p:sp>
      <p:sp>
        <p:nvSpPr>
          <p:cNvPr id="3" name="Content Placeholder 2"/>
          <p:cNvSpPr>
            <a:spLocks noGrp="1"/>
          </p:cNvSpPr>
          <p:nvPr>
            <p:ph idx="1"/>
          </p:nvPr>
        </p:nvSpPr>
        <p:spPr>
          <a:xfrm>
            <a:off x="466531" y="764704"/>
            <a:ext cx="8229600" cy="5410200"/>
          </a:xfrm>
        </p:spPr>
        <p:txBody>
          <a:bodyPr>
            <a:normAutofit/>
          </a:bodyPr>
          <a:lstStyle/>
          <a:p>
            <a:r>
              <a:rPr lang="en-GB" sz="2800" b="1" dirty="0"/>
              <a:t>Children in small groups, recall what they can remember about the church they visited – drawings or writing on sugar paper</a:t>
            </a:r>
          </a:p>
          <a:p>
            <a:r>
              <a:rPr lang="en-GB" sz="2800" b="1" dirty="0"/>
              <a:t>Share with whole class and identify key areas</a:t>
            </a:r>
          </a:p>
          <a:p>
            <a:r>
              <a:rPr lang="en-GB" sz="2800" b="1" dirty="0"/>
              <a:t>The children are going to design their own church on the playground! </a:t>
            </a:r>
          </a:p>
          <a:p>
            <a:r>
              <a:rPr lang="en-GB" sz="2800" b="1" dirty="0"/>
              <a:t>Once built they are going to decide what they want to put inside their church e.g. font, altar, pulpit, lectern…</a:t>
            </a:r>
          </a:p>
          <a:p>
            <a:endParaRPr lang="en-GB"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35293" y="4581128"/>
            <a:ext cx="2066984" cy="1701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81331" y="4581128"/>
            <a:ext cx="2578100" cy="162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0"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15076" y="6364287"/>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9517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681" y="116632"/>
            <a:ext cx="8229600" cy="864096"/>
          </a:xfrm>
        </p:spPr>
        <p:txBody>
          <a:bodyPr/>
          <a:lstStyle/>
          <a:p>
            <a:r>
              <a:rPr lang="en-GB" b="1" u="sng" dirty="0">
                <a:solidFill>
                  <a:srgbClr val="0070C0"/>
                </a:solidFill>
              </a:rPr>
              <a:t>Chalky Church</a:t>
            </a:r>
          </a:p>
        </p:txBody>
      </p:sp>
      <p:sp>
        <p:nvSpPr>
          <p:cNvPr id="3" name="Content Placeholder 2"/>
          <p:cNvSpPr>
            <a:spLocks noGrp="1"/>
          </p:cNvSpPr>
          <p:nvPr>
            <p:ph idx="1"/>
          </p:nvPr>
        </p:nvSpPr>
        <p:spPr>
          <a:xfrm>
            <a:off x="449681" y="908720"/>
            <a:ext cx="8229600" cy="4968552"/>
          </a:xfrm>
        </p:spPr>
        <p:txBody>
          <a:bodyPr/>
          <a:lstStyle/>
          <a:p>
            <a:r>
              <a:rPr lang="en-GB" dirty="0"/>
              <a:t>Now, to build the church!</a:t>
            </a:r>
          </a:p>
          <a:p>
            <a:endParaRPr lang="en-GB" dirty="0"/>
          </a:p>
        </p:txBody>
      </p:sp>
      <p:pic>
        <p:nvPicPr>
          <p:cNvPr id="1024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7522" y="1484784"/>
            <a:ext cx="8633917" cy="4556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9570" y="6364287"/>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6970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69779" y="1295400"/>
            <a:ext cx="9061375"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1600" y="6364287"/>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8854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3">
            <a:extLst>
              <a:ext uri="{28A0092B-C50C-407E-A947-70E740481C1C}">
                <a14:useLocalDpi xmlns:a14="http://schemas.microsoft.com/office/drawing/2010/main"/>
              </a:ext>
            </a:extLst>
          </a:blip>
          <a:stretch>
            <a:fillRect/>
          </a:stretch>
        </p:blipFill>
        <p:spPr>
          <a:xfrm>
            <a:off x="179512" y="260648"/>
            <a:ext cx="8839200" cy="5257800"/>
          </a:xfrm>
          <a:prstGeom prst="rect">
            <a:avLst/>
          </a:prstGeom>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15616" y="6364548"/>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7498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1433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5839" y="188640"/>
            <a:ext cx="8882063" cy="545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15616" y="6364287"/>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1142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539552" y="188640"/>
            <a:ext cx="8269328" cy="4345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11726" y="4581128"/>
            <a:ext cx="7848599" cy="1569660"/>
          </a:xfrm>
          <a:prstGeom prst="rect">
            <a:avLst/>
          </a:prstGeom>
        </p:spPr>
        <p:txBody>
          <a:bodyPr wrap="square">
            <a:spAutoFit/>
          </a:bodyPr>
          <a:lstStyle/>
          <a:p>
            <a:r>
              <a:rPr lang="en-GB" sz="3200" dirty="0">
                <a:solidFill>
                  <a:prstClr val="black"/>
                </a:solidFill>
              </a:rPr>
              <a:t>Using ‘Word’ the children have already made labels for each part of the church that they think is important for Christian worship</a:t>
            </a:r>
          </a:p>
        </p:txBody>
      </p:sp>
      <p:pic>
        <p:nvPicPr>
          <p:cNvPr id="13314"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3608" y="6453336"/>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9632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043608" y="260648"/>
            <a:ext cx="7359352" cy="4572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667196" y="4869160"/>
            <a:ext cx="5830078" cy="1077218"/>
          </a:xfrm>
          <a:prstGeom prst="rect">
            <a:avLst/>
          </a:prstGeom>
        </p:spPr>
        <p:txBody>
          <a:bodyPr wrap="square">
            <a:spAutoFit/>
          </a:bodyPr>
          <a:lstStyle/>
          <a:p>
            <a:r>
              <a:rPr lang="en-GB" sz="3200" dirty="0">
                <a:solidFill>
                  <a:prstClr val="black"/>
                </a:solidFill>
              </a:rPr>
              <a:t>Others sub-divide into ‘visitors’ and ‘tour guides’</a:t>
            </a:r>
          </a:p>
        </p:txBody>
      </p:sp>
      <p:pic>
        <p:nvPicPr>
          <p:cNvPr id="1229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03648" y="6364287"/>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55403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68331" y="304800"/>
            <a:ext cx="4694169" cy="2536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72000" y="1219200"/>
            <a:ext cx="4295192" cy="2605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61257" y="3429000"/>
            <a:ext cx="4533900" cy="2373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078963" y="4114800"/>
            <a:ext cx="3761792" cy="2554545"/>
          </a:xfrm>
          <a:prstGeom prst="rect">
            <a:avLst/>
          </a:prstGeom>
        </p:spPr>
        <p:txBody>
          <a:bodyPr wrap="square">
            <a:spAutoFit/>
          </a:bodyPr>
          <a:lstStyle/>
          <a:p>
            <a:r>
              <a:rPr lang="en-GB" sz="3200" dirty="0">
                <a:solidFill>
                  <a:prstClr val="black"/>
                </a:solidFill>
              </a:rPr>
              <a:t>Children choose to be the different parts of the church and wear the appropriate label</a:t>
            </a:r>
          </a:p>
        </p:txBody>
      </p:sp>
      <p:pic>
        <p:nvPicPr>
          <p:cNvPr id="11266"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71600" y="6396821"/>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0030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984" y="152400"/>
            <a:ext cx="8229600" cy="1143000"/>
          </a:xfrm>
        </p:spPr>
        <p:txBody>
          <a:bodyPr/>
          <a:lstStyle/>
          <a:p>
            <a:r>
              <a:rPr lang="en-GB" b="1" u="sng" dirty="0">
                <a:solidFill>
                  <a:srgbClr val="0070C0"/>
                </a:solidFill>
              </a:rPr>
              <a:t>Chalky Church</a:t>
            </a:r>
            <a:endParaRPr lang="en-GB" u="sng" dirty="0"/>
          </a:p>
        </p:txBody>
      </p:sp>
      <p:sp>
        <p:nvSpPr>
          <p:cNvPr id="3" name="Content Placeholder 2"/>
          <p:cNvSpPr>
            <a:spLocks noGrp="1"/>
          </p:cNvSpPr>
          <p:nvPr>
            <p:ph idx="1"/>
          </p:nvPr>
        </p:nvSpPr>
        <p:spPr>
          <a:xfrm>
            <a:off x="228600" y="1143000"/>
            <a:ext cx="8686800" cy="5410200"/>
          </a:xfrm>
        </p:spPr>
        <p:txBody>
          <a:bodyPr/>
          <a:lstStyle/>
          <a:p>
            <a:r>
              <a:rPr lang="en-GB" b="1" dirty="0"/>
              <a:t>In the classroom children discussed ‘If I looked in through one of the Abbey arches or a St Luke’s window on a Sunday morning I would see….’  (clip from </a:t>
            </a:r>
            <a:r>
              <a:rPr lang="en-GB" b="1" dirty="0" err="1"/>
              <a:t>REtoday</a:t>
            </a:r>
            <a:r>
              <a:rPr lang="en-GB" b="1" dirty="0"/>
              <a:t> film)</a:t>
            </a:r>
            <a:endParaRPr lang="en-GB" dirty="0"/>
          </a:p>
        </p:txBody>
      </p:sp>
      <p:pic>
        <p:nvPicPr>
          <p:cNvPr id="921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30420" y="3140968"/>
            <a:ext cx="5730875" cy="302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15616" y="6453336"/>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8346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GB" b="1" u="sng" dirty="0">
                <a:solidFill>
                  <a:srgbClr val="0070C0"/>
                </a:solidFill>
              </a:rPr>
              <a:t>Chalky Church</a:t>
            </a:r>
            <a:endParaRPr lang="en-GB" u="sng" dirty="0"/>
          </a:p>
        </p:txBody>
      </p:sp>
      <p:sp>
        <p:nvSpPr>
          <p:cNvPr id="3" name="Content Placeholder 2"/>
          <p:cNvSpPr>
            <a:spLocks noGrp="1"/>
          </p:cNvSpPr>
          <p:nvPr>
            <p:ph idx="1"/>
          </p:nvPr>
        </p:nvSpPr>
        <p:spPr>
          <a:xfrm>
            <a:off x="304800" y="914400"/>
            <a:ext cx="8610600" cy="5410200"/>
          </a:xfrm>
        </p:spPr>
        <p:txBody>
          <a:bodyPr>
            <a:normAutofit/>
          </a:bodyPr>
          <a:lstStyle/>
          <a:p>
            <a:pPr marL="0" indent="0">
              <a:buNone/>
            </a:pPr>
            <a:endParaRPr lang="en-GB" dirty="0"/>
          </a:p>
          <a:p>
            <a:r>
              <a:rPr lang="en-GB" b="1" dirty="0"/>
              <a:t>We left our church in the playground until the rain and little feet had worn away the masking tape</a:t>
            </a:r>
          </a:p>
          <a:p>
            <a:r>
              <a:rPr lang="en-GB" b="1" dirty="0"/>
              <a:t>We left the labels and badges out too.</a:t>
            </a:r>
          </a:p>
          <a:p>
            <a:r>
              <a:rPr lang="en-GB" b="1" dirty="0"/>
              <a:t>Tours became a feature of our outdoor learning whilst indoors more investigations took place -  ‘What’s the point of a church?’ [Lucas]</a:t>
            </a:r>
          </a:p>
          <a:p>
            <a:r>
              <a:rPr lang="en-GB" b="1" dirty="0"/>
              <a:t>During play times the </a:t>
            </a:r>
            <a:r>
              <a:rPr lang="en-GB" b="1" dirty="0" err="1"/>
              <a:t>Yr</a:t>
            </a:r>
            <a:r>
              <a:rPr lang="en-GB" b="1" dirty="0"/>
              <a:t> 1 children took others on a tour! </a:t>
            </a:r>
          </a:p>
          <a:p>
            <a:endParaRPr lang="en-GB" b="1" dirty="0"/>
          </a:p>
        </p:txBody>
      </p:sp>
      <p:pic>
        <p:nvPicPr>
          <p:cNvPr id="921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15616" y="6407579"/>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68907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GB" b="1" dirty="0">
                <a:solidFill>
                  <a:srgbClr val="0070C0"/>
                </a:solidFill>
              </a:rPr>
              <a:t>Being still</a:t>
            </a:r>
          </a:p>
        </p:txBody>
      </p:sp>
      <p:sp>
        <p:nvSpPr>
          <p:cNvPr id="3" name="Content Placeholder 2"/>
          <p:cNvSpPr>
            <a:spLocks noGrp="1"/>
          </p:cNvSpPr>
          <p:nvPr>
            <p:ph idx="1"/>
          </p:nvPr>
        </p:nvSpPr>
        <p:spPr>
          <a:xfrm>
            <a:off x="457200" y="1124744"/>
            <a:ext cx="8229600" cy="5001419"/>
          </a:xfrm>
        </p:spPr>
        <p:txBody>
          <a:bodyPr/>
          <a:lstStyle/>
          <a:p>
            <a:r>
              <a:rPr lang="en-GB" dirty="0"/>
              <a:t>For our Reception classes, the stilling was the starting point for exploring places that are important to them</a:t>
            </a:r>
          </a:p>
          <a:p>
            <a:r>
              <a:rPr lang="en-GB" dirty="0"/>
              <a:t>We used Lat Blaylock’s Stilling script from the Diocese of St Albans units of work on Christianity</a:t>
            </a:r>
          </a:p>
          <a:p>
            <a:r>
              <a:rPr lang="en-GB" dirty="0"/>
              <a:t>The children were </a:t>
            </a:r>
          </a:p>
          <a:p>
            <a:pPr marL="0" indent="0">
              <a:buNone/>
            </a:pPr>
            <a:r>
              <a:rPr lang="en-GB" dirty="0"/>
              <a:t>    completely still for </a:t>
            </a:r>
          </a:p>
          <a:p>
            <a:pPr marL="0" indent="0">
              <a:buNone/>
            </a:pPr>
            <a:r>
              <a:rPr lang="en-GB" dirty="0"/>
              <a:t>    almost fifteen minutes!</a:t>
            </a:r>
          </a:p>
          <a:p>
            <a:pPr marL="0" indent="0" algn="ctr">
              <a:buNone/>
            </a:pPr>
            <a:endParaRPr lang="en-GB" dirty="0"/>
          </a:p>
        </p:txBody>
      </p:sp>
      <p:sp>
        <p:nvSpPr>
          <p:cNvPr id="4" name="Slide Number Placeholder 3"/>
          <p:cNvSpPr>
            <a:spLocks noGrp="1"/>
          </p:cNvSpPr>
          <p:nvPr>
            <p:ph type="sldNum" sz="quarter" idx="12"/>
          </p:nvPr>
        </p:nvSpPr>
        <p:spPr/>
        <p:txBody>
          <a:bodyPr/>
          <a:lstStyle/>
          <a:p>
            <a:fld id="{61CF293F-8159-46C4-B91A-E9CB3A926DFC}" type="slidenum">
              <a:rPr lang="en-GB" smtClean="0"/>
              <a:t>31</a:t>
            </a:fld>
            <a:endParaRPr lang="en-GB"/>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7999" y="3861048"/>
            <a:ext cx="227965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115616"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9850371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79296" cy="1143000"/>
          </a:xfrm>
        </p:spPr>
        <p:txBody>
          <a:bodyPr>
            <a:normAutofit fontScale="90000"/>
          </a:bodyPr>
          <a:lstStyle/>
          <a:p>
            <a:r>
              <a:rPr lang="en-GB" b="1" dirty="0">
                <a:solidFill>
                  <a:srgbClr val="0070C0"/>
                </a:solidFill>
              </a:rPr>
              <a:t>Our Reception children responded by…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5004048" y="1340768"/>
            <a:ext cx="3528392" cy="2646294"/>
          </a:xfrm>
        </p:spPr>
      </p:pic>
      <p:sp>
        <p:nvSpPr>
          <p:cNvPr id="5" name="TextBox 4"/>
          <p:cNvSpPr txBox="1"/>
          <p:nvPr/>
        </p:nvSpPr>
        <p:spPr>
          <a:xfrm>
            <a:off x="467544" y="1700808"/>
            <a:ext cx="4285404" cy="1477328"/>
          </a:xfrm>
          <a:prstGeom prst="rect">
            <a:avLst/>
          </a:prstGeom>
          <a:noFill/>
        </p:spPr>
        <p:txBody>
          <a:bodyPr wrap="none" rtlCol="0">
            <a:spAutoFit/>
          </a:bodyPr>
          <a:lstStyle/>
          <a:p>
            <a:r>
              <a:rPr lang="en-GB" dirty="0"/>
              <a:t>Creating a place in their classroom </a:t>
            </a:r>
          </a:p>
          <a:p>
            <a:r>
              <a:rPr lang="en-GB" dirty="0"/>
              <a:t>for their persona doll, Maisie.</a:t>
            </a:r>
          </a:p>
          <a:p>
            <a:r>
              <a:rPr lang="en-GB" dirty="0"/>
              <a:t>Drawing her pictures</a:t>
            </a:r>
          </a:p>
          <a:p>
            <a:r>
              <a:rPr lang="en-GB" dirty="0"/>
              <a:t>Making her feel safe, loved and appreciated</a:t>
            </a:r>
          </a:p>
          <a:p>
            <a:endParaRPr lang="en-GB" dirty="0"/>
          </a:p>
        </p:txBody>
      </p:sp>
      <p:sp>
        <p:nvSpPr>
          <p:cNvPr id="6" name="TextBox 5"/>
          <p:cNvSpPr txBox="1"/>
          <p:nvPr/>
        </p:nvSpPr>
        <p:spPr>
          <a:xfrm>
            <a:off x="3419872" y="4615010"/>
            <a:ext cx="5739776" cy="646331"/>
          </a:xfrm>
          <a:prstGeom prst="rect">
            <a:avLst/>
          </a:prstGeom>
          <a:noFill/>
        </p:spPr>
        <p:txBody>
          <a:bodyPr wrap="none" rtlCol="0">
            <a:spAutoFit/>
          </a:bodyPr>
          <a:lstStyle/>
          <a:p>
            <a:r>
              <a:rPr lang="en-GB" dirty="0"/>
              <a:t>Thinking about  places that are important to them – where </a:t>
            </a:r>
          </a:p>
          <a:p>
            <a:r>
              <a:rPr lang="en-GB" dirty="0"/>
              <a:t>they like to feel  peaceful – at home and at school</a:t>
            </a: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2381" y="3768285"/>
            <a:ext cx="2253475" cy="3004633"/>
          </a:xfrm>
          <a:prstGeom prst="rect">
            <a:avLst/>
          </a:prstGeom>
        </p:spPr>
      </p:pic>
      <p:sp>
        <p:nvSpPr>
          <p:cNvPr id="8" name="Slide Number Placeholder 7"/>
          <p:cNvSpPr>
            <a:spLocks noGrp="1"/>
          </p:cNvSpPr>
          <p:nvPr>
            <p:ph type="sldNum" sz="quarter" idx="12"/>
          </p:nvPr>
        </p:nvSpPr>
        <p:spPr/>
        <p:txBody>
          <a:bodyPr/>
          <a:lstStyle/>
          <a:p>
            <a:fld id="{61CF293F-8159-46C4-B91A-E9CB3A926DFC}" type="slidenum">
              <a:rPr lang="en-GB" smtClean="0"/>
              <a:t>32</a:t>
            </a:fld>
            <a:endParaRPr lang="en-GB"/>
          </a:p>
        </p:txBody>
      </p:sp>
      <p:sp>
        <p:nvSpPr>
          <p:cNvPr id="9" name="TextBox 8"/>
          <p:cNvSpPr txBox="1"/>
          <p:nvPr/>
        </p:nvSpPr>
        <p:spPr>
          <a:xfrm>
            <a:off x="1115616"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14466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70C0"/>
                </a:solidFill>
              </a:rPr>
              <a:t>Outdoors too</a:t>
            </a: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95536" y="980728"/>
            <a:ext cx="2237910" cy="2983880"/>
          </a:xfr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3528" y="4270252"/>
            <a:ext cx="3202205" cy="2401654"/>
          </a:xfrm>
          <a:prstGeom prst="rect">
            <a:avLst/>
          </a:prstGeom>
        </p:spPr>
      </p:pic>
      <p:sp>
        <p:nvSpPr>
          <p:cNvPr id="6" name="Slide Number Placeholder 5"/>
          <p:cNvSpPr>
            <a:spLocks noGrp="1"/>
          </p:cNvSpPr>
          <p:nvPr>
            <p:ph type="sldNum" sz="quarter" idx="12"/>
          </p:nvPr>
        </p:nvSpPr>
        <p:spPr/>
        <p:txBody>
          <a:bodyPr/>
          <a:lstStyle/>
          <a:p>
            <a:fld id="{61CF293F-8159-46C4-B91A-E9CB3A926DFC}" type="slidenum">
              <a:rPr lang="en-GB" smtClean="0"/>
              <a:t>33</a:t>
            </a:fld>
            <a:endParaRPr lang="en-GB"/>
          </a:p>
        </p:txBody>
      </p:sp>
      <p:sp>
        <p:nvSpPr>
          <p:cNvPr id="3" name="Rectangle 2"/>
          <p:cNvSpPr/>
          <p:nvPr/>
        </p:nvSpPr>
        <p:spPr>
          <a:xfrm>
            <a:off x="3707904" y="1340768"/>
            <a:ext cx="5292080" cy="4832092"/>
          </a:xfrm>
          <a:prstGeom prst="rect">
            <a:avLst/>
          </a:prstGeom>
        </p:spPr>
        <p:txBody>
          <a:bodyPr wrap="square">
            <a:spAutoFit/>
          </a:bodyPr>
          <a:lstStyle/>
          <a:p>
            <a:r>
              <a:rPr lang="en-GB" sz="2800" i="1" dirty="0"/>
              <a:t>What makes these places special?</a:t>
            </a:r>
          </a:p>
          <a:p>
            <a:r>
              <a:rPr lang="en-GB" sz="2800" i="1" dirty="0"/>
              <a:t>Why do you like going there?</a:t>
            </a:r>
          </a:p>
          <a:p>
            <a:r>
              <a:rPr lang="en-GB" sz="2800" i="1" dirty="0"/>
              <a:t>What do you like doing there? Why?</a:t>
            </a:r>
          </a:p>
          <a:p>
            <a:r>
              <a:rPr lang="en-GB" sz="2800" dirty="0"/>
              <a:t>All this builds up experiences which will help young children to make the links needed to understand why and how places of worship are special and important for people of faith</a:t>
            </a:r>
          </a:p>
          <a:p>
            <a:endParaRPr lang="en-GB" sz="2800" dirty="0"/>
          </a:p>
        </p:txBody>
      </p:sp>
      <p:sp>
        <p:nvSpPr>
          <p:cNvPr id="7" name="TextBox 6"/>
          <p:cNvSpPr txBox="1"/>
          <p:nvPr/>
        </p:nvSpPr>
        <p:spPr>
          <a:xfrm>
            <a:off x="1475656" y="6302574"/>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3595877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br>
              <a:rPr lang="en-GB" b="1" dirty="0">
                <a:solidFill>
                  <a:srgbClr val="0070C0"/>
                </a:solidFill>
              </a:rPr>
            </a:br>
            <a:r>
              <a:rPr lang="en-GB" b="1" dirty="0">
                <a:solidFill>
                  <a:srgbClr val="0070C0"/>
                </a:solidFill>
              </a:rPr>
              <a:t>Exploring the cross</a:t>
            </a:r>
            <a:br>
              <a:rPr lang="en-GB" b="1" dirty="0">
                <a:solidFill>
                  <a:srgbClr val="0070C0"/>
                </a:solidFill>
              </a:rPr>
            </a:br>
            <a:endParaRPr lang="en-GB" b="1" dirty="0">
              <a:solidFill>
                <a:srgbClr val="0070C0"/>
              </a:solidFill>
            </a:endParaRPr>
          </a:p>
        </p:txBody>
      </p:sp>
      <p:sp>
        <p:nvSpPr>
          <p:cNvPr id="3" name="Content Placeholder 2"/>
          <p:cNvSpPr>
            <a:spLocks noGrp="1"/>
          </p:cNvSpPr>
          <p:nvPr>
            <p:ph idx="1"/>
          </p:nvPr>
        </p:nvSpPr>
        <p:spPr>
          <a:xfrm>
            <a:off x="467544" y="908720"/>
            <a:ext cx="8219256" cy="5367089"/>
          </a:xfrm>
        </p:spPr>
        <p:txBody>
          <a:bodyPr>
            <a:normAutofit/>
          </a:bodyPr>
          <a:lstStyle/>
          <a:p>
            <a:r>
              <a:rPr lang="en-GB" sz="2400" dirty="0"/>
              <a:t>Have a variety of crosses to display in your class. </a:t>
            </a:r>
          </a:p>
          <a:p>
            <a:r>
              <a:rPr lang="en-GB" sz="2400" dirty="0"/>
              <a:t>Place them in an area where the children can stop and look, ask questions, touch, photograph, draw, paint, design</a:t>
            </a:r>
          </a:p>
          <a:p>
            <a:r>
              <a:rPr lang="en-GB" sz="2400" dirty="0"/>
              <a:t>Have an ‘I wonder…’ box ready for the children to post their questions</a:t>
            </a:r>
          </a:p>
          <a:p>
            <a:r>
              <a:rPr lang="en-GB" sz="2400" dirty="0"/>
              <a:t>Have a lap top, books and images set up for any ‘finding out’ that the children want to do </a:t>
            </a:r>
          </a:p>
          <a:p>
            <a:r>
              <a:rPr lang="en-GB" sz="2400" dirty="0"/>
              <a:t>Explore the Salvadorian cross in more details and children design their own. </a:t>
            </a:r>
            <a:endParaRPr lang="en-GB" sz="2800" dirty="0"/>
          </a:p>
        </p:txBody>
      </p:sp>
      <p:pic>
        <p:nvPicPr>
          <p:cNvPr id="717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15616" y="4654205"/>
            <a:ext cx="1314541" cy="2093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descr="http://upload.wikimedia.org/wikipedia/commons/thumb/4/4c/Jerusalem_cross.svg/2000px-Jerusalem_cross.svg.png"/>
          <p:cNvPicPr/>
          <p:nvPr/>
        </p:nvPicPr>
        <p:blipFill>
          <a:blip r:embed="rId4" cstate="email">
            <a:extLst>
              <a:ext uri="{28A0092B-C50C-407E-A947-70E740481C1C}">
                <a14:useLocalDpi xmlns:a14="http://schemas.microsoft.com/office/drawing/2010/main"/>
              </a:ext>
            </a:extLst>
          </a:blip>
          <a:srcRect/>
          <a:stretch>
            <a:fillRect/>
          </a:stretch>
        </p:blipFill>
        <p:spPr bwMode="auto">
          <a:xfrm>
            <a:off x="3740561" y="4795410"/>
            <a:ext cx="1374846" cy="1440160"/>
          </a:xfrm>
          <a:prstGeom prst="rect">
            <a:avLst/>
          </a:prstGeom>
          <a:noFill/>
          <a:ln>
            <a:noFill/>
          </a:ln>
        </p:spPr>
      </p:pic>
      <p:pic>
        <p:nvPicPr>
          <p:cNvPr id="7172" name="Picture 4" descr="http://www.whats-your-sign.com/images/CelticCrossMeaning.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44208" y="4704352"/>
            <a:ext cx="1326687" cy="209321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61CF293F-8159-46C4-B91A-E9CB3A926DFC}" type="slidenum">
              <a:rPr lang="en-GB" smtClean="0"/>
              <a:t>34</a:t>
            </a:fld>
            <a:endParaRPr lang="en-GB"/>
          </a:p>
        </p:txBody>
      </p:sp>
      <p:sp>
        <p:nvSpPr>
          <p:cNvPr id="8" name="TextBox 7"/>
          <p:cNvSpPr txBox="1"/>
          <p:nvPr/>
        </p:nvSpPr>
        <p:spPr>
          <a:xfrm>
            <a:off x="1115616" y="6428238"/>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1914034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0070C0"/>
                </a:solidFill>
              </a:rPr>
              <a:t>Singing and D&amp;T – </a:t>
            </a:r>
            <a:br>
              <a:rPr lang="en-GB" b="1" dirty="0">
                <a:solidFill>
                  <a:srgbClr val="0070C0"/>
                </a:solidFill>
              </a:rPr>
            </a:br>
            <a:r>
              <a:rPr lang="en-GB" b="1" dirty="0">
                <a:solidFill>
                  <a:srgbClr val="0070C0"/>
                </a:solidFill>
              </a:rPr>
              <a:t>We’re building a Sukkah!</a:t>
            </a:r>
          </a:p>
        </p:txBody>
      </p:sp>
      <p:sp>
        <p:nvSpPr>
          <p:cNvPr id="3" name="Content Placeholder 2"/>
          <p:cNvSpPr>
            <a:spLocks noGrp="1"/>
          </p:cNvSpPr>
          <p:nvPr>
            <p:ph idx="1"/>
          </p:nvPr>
        </p:nvSpPr>
        <p:spPr/>
        <p:txBody>
          <a:bodyPr>
            <a:normAutofit fontScale="92500" lnSpcReduction="20000"/>
          </a:bodyPr>
          <a:lstStyle/>
          <a:p>
            <a:r>
              <a:rPr lang="en-GB" dirty="0"/>
              <a:t>A good cross curricular starting point to Harvest Celebrations which could be part of a whole school activity alongside learning about how Jews celebrate Sukkot</a:t>
            </a:r>
          </a:p>
          <a:p>
            <a:r>
              <a:rPr lang="en-GB" dirty="0"/>
              <a:t>Retell the story of Sukkot and how it is celebrated. </a:t>
            </a:r>
          </a:p>
          <a:p>
            <a:r>
              <a:rPr lang="en-GB" dirty="0"/>
              <a:t>Explore the instructions given about how the ‘shelter’ should be constructed</a:t>
            </a:r>
          </a:p>
          <a:p>
            <a:r>
              <a:rPr lang="en-GB" dirty="0"/>
              <a:t>Children can plan their role play area, deciding what they need to include. </a:t>
            </a:r>
          </a:p>
          <a:p>
            <a:r>
              <a:rPr lang="en-GB" dirty="0"/>
              <a:t>Song: ‘We’re Building a Sukkah’</a:t>
            </a:r>
          </a:p>
          <a:p>
            <a:endParaRPr lang="en-GB" dirty="0"/>
          </a:p>
          <a:p>
            <a:pPr marL="0" indent="0">
              <a:buNone/>
            </a:pPr>
            <a:endParaRPr lang="en-GB" dirty="0"/>
          </a:p>
          <a:p>
            <a:endParaRPr lang="en-GB" dirty="0"/>
          </a:p>
          <a:p>
            <a:pPr marL="0" indent="0">
              <a:buNone/>
            </a:pPr>
            <a:endParaRPr lang="en-GB" dirty="0"/>
          </a:p>
        </p:txBody>
      </p:sp>
      <p:sp>
        <p:nvSpPr>
          <p:cNvPr id="4" name="TextBox 3"/>
          <p:cNvSpPr txBox="1"/>
          <p:nvPr/>
        </p:nvSpPr>
        <p:spPr>
          <a:xfrm>
            <a:off x="1115616"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387730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800200"/>
          </a:xfrm>
        </p:spPr>
        <p:txBody>
          <a:bodyPr>
            <a:normAutofit/>
          </a:bodyPr>
          <a:lstStyle/>
          <a:p>
            <a:r>
              <a:rPr lang="en-GB" sz="3600" dirty="0"/>
              <a:t>These </a:t>
            </a:r>
            <a:r>
              <a:rPr lang="en-GB" sz="3600" dirty="0" err="1"/>
              <a:t>Yr</a:t>
            </a:r>
            <a:r>
              <a:rPr lang="en-GB" sz="3600" dirty="0"/>
              <a:t> 1 children remembered the fruit to hang from their Sukkah and the open roof so that they could see the stars.  </a:t>
            </a:r>
          </a:p>
        </p:txBody>
      </p:sp>
      <p:pic>
        <p:nvPicPr>
          <p:cNvPr id="2050" name="Picture 2" descr="C:\Users\Juiet\Documents\Cunningham Hill Infants\Sukkot 2010\pic 055.jpg"/>
          <p:cNvPicPr>
            <a:picLocks noGrp="1" noChangeAspect="1" noChangeArrowheads="1"/>
          </p:cNvPicPr>
          <p:nvPr>
            <p:ph idx="1"/>
          </p:nvPr>
        </p:nvPicPr>
        <p:blipFill rotWithShape="1">
          <a:blip r:embed="rId3" cstate="email">
            <a:extLst>
              <a:ext uri="{28A0092B-C50C-407E-A947-70E740481C1C}">
                <a14:useLocalDpi xmlns:a14="http://schemas.microsoft.com/office/drawing/2010/main"/>
              </a:ext>
            </a:extLst>
          </a:blip>
          <a:srcRect/>
          <a:stretch/>
        </p:blipFill>
        <p:spPr bwMode="auto">
          <a:xfrm>
            <a:off x="5292080" y="2132856"/>
            <a:ext cx="2302327" cy="375787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4" cstate="email">
            <a:extLst>
              <a:ext uri="{28A0092B-C50C-407E-A947-70E740481C1C}">
                <a14:useLocalDpi xmlns:a14="http://schemas.microsoft.com/office/drawing/2010/main"/>
              </a:ext>
            </a:extLst>
          </a:blip>
          <a:stretch>
            <a:fillRect/>
          </a:stretch>
        </p:blipFill>
        <p:spPr>
          <a:xfrm>
            <a:off x="783608" y="2260736"/>
            <a:ext cx="2910205" cy="2182495"/>
          </a:xfrm>
          <a:prstGeom prst="rect">
            <a:avLst/>
          </a:prstGeom>
        </p:spPr>
      </p:pic>
      <p:sp>
        <p:nvSpPr>
          <p:cNvPr id="4" name="TextBox 3"/>
          <p:cNvSpPr txBox="1"/>
          <p:nvPr/>
        </p:nvSpPr>
        <p:spPr>
          <a:xfrm>
            <a:off x="380518" y="4581128"/>
            <a:ext cx="4335498" cy="1631216"/>
          </a:xfrm>
          <a:prstGeom prst="rect">
            <a:avLst/>
          </a:prstGeom>
          <a:noFill/>
        </p:spPr>
        <p:txBody>
          <a:bodyPr wrap="square" rtlCol="0">
            <a:spAutoFit/>
          </a:bodyPr>
          <a:lstStyle/>
          <a:p>
            <a:r>
              <a:rPr lang="en-GB" sz="2000" dirty="0">
                <a:solidFill>
                  <a:prstClr val="black"/>
                </a:solidFill>
              </a:rPr>
              <a:t>The children organised a rota for sitting in the sukkah and being ‘quiet’. They chose suitable books to read and ate their daily fruit with their milk each day. They also learnt the Sukkah song! </a:t>
            </a:r>
          </a:p>
        </p:txBody>
      </p:sp>
      <p:sp>
        <p:nvSpPr>
          <p:cNvPr id="6" name="TextBox 5"/>
          <p:cNvSpPr txBox="1"/>
          <p:nvPr/>
        </p:nvSpPr>
        <p:spPr>
          <a:xfrm>
            <a:off x="1115616"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3573901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477962"/>
          </a:xfrm>
        </p:spPr>
        <p:txBody>
          <a:bodyPr>
            <a:normAutofit/>
          </a:bodyPr>
          <a:lstStyle/>
          <a:p>
            <a:r>
              <a:rPr lang="en-GB" sz="3200" b="1" u="sng" dirty="0"/>
              <a:t>From</a:t>
            </a:r>
            <a:r>
              <a:rPr lang="en-GB" sz="3200" b="1" u="sng" dirty="0">
                <a:solidFill>
                  <a:srgbClr val="0070C0"/>
                </a:solidFill>
              </a:rPr>
              <a:t> Golden Domes and Silver Lanterns </a:t>
            </a:r>
            <a:br>
              <a:rPr lang="en-GB" sz="3200" b="1" u="sng" dirty="0">
                <a:solidFill>
                  <a:srgbClr val="0070C0"/>
                </a:solidFill>
              </a:rPr>
            </a:br>
            <a:r>
              <a:rPr lang="en-GB" sz="3200" b="1" u="sng" dirty="0"/>
              <a:t>to </a:t>
            </a:r>
            <a:r>
              <a:rPr lang="en-GB" sz="3200" b="1" u="sng" dirty="0">
                <a:solidFill>
                  <a:srgbClr val="0070C0"/>
                </a:solidFill>
              </a:rPr>
              <a:t>Muslim and Christian giving</a:t>
            </a:r>
          </a:p>
        </p:txBody>
      </p:sp>
      <p:pic>
        <p:nvPicPr>
          <p:cNvPr id="1032" name="Picture 8"/>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2209801" y="1628800"/>
            <a:ext cx="4495799" cy="3721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763688" y="5445224"/>
            <a:ext cx="5246712" cy="369332"/>
          </a:xfrm>
          <a:prstGeom prst="rect">
            <a:avLst/>
          </a:prstGeom>
        </p:spPr>
        <p:txBody>
          <a:bodyPr wrap="square">
            <a:spAutoFit/>
          </a:bodyPr>
          <a:lstStyle/>
          <a:p>
            <a:r>
              <a:rPr lang="en-GB" dirty="0">
                <a:solidFill>
                  <a:prstClr val="black"/>
                </a:solidFill>
              </a:rPr>
              <a:t>https://www.youtube.com/watch?v=UadbtM_5600</a:t>
            </a:r>
          </a:p>
        </p:txBody>
      </p:sp>
      <p:pic>
        <p:nvPicPr>
          <p:cNvPr id="8194"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73931" y="6353791"/>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0156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solidFill>
                  <a:srgbClr val="FFC000"/>
                </a:solidFill>
              </a:rPr>
              <a:t>Golden Domes </a:t>
            </a:r>
            <a:r>
              <a:rPr lang="en-GB" b="1" u="sng" dirty="0"/>
              <a:t>and</a:t>
            </a:r>
            <a:r>
              <a:rPr lang="en-GB" b="1" u="sng" dirty="0">
                <a:solidFill>
                  <a:srgbClr val="0070C0"/>
                </a:solidFill>
              </a:rPr>
              <a:t> </a:t>
            </a:r>
            <a:r>
              <a:rPr lang="en-GB" b="1" u="sng" dirty="0">
                <a:solidFill>
                  <a:schemeClr val="bg1">
                    <a:lumMod val="75000"/>
                  </a:schemeClr>
                </a:solidFill>
              </a:rPr>
              <a:t>Silver Lanterns</a:t>
            </a:r>
          </a:p>
        </p:txBody>
      </p:sp>
      <p:pic>
        <p:nvPicPr>
          <p:cNvPr id="2051" name="Picture 3"/>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2743200" y="2362200"/>
            <a:ext cx="3231470" cy="2674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08710" y="1797820"/>
            <a:ext cx="2143344" cy="646331"/>
          </a:xfrm>
          <a:prstGeom prst="rect">
            <a:avLst/>
          </a:prstGeom>
          <a:noFill/>
        </p:spPr>
        <p:txBody>
          <a:bodyPr wrap="none" rtlCol="0">
            <a:spAutoFit/>
          </a:bodyPr>
          <a:lstStyle/>
          <a:p>
            <a:pPr algn="just"/>
            <a:r>
              <a:rPr lang="en-GB" b="1" dirty="0">
                <a:solidFill>
                  <a:srgbClr val="FF0000"/>
                </a:solidFill>
              </a:rPr>
              <a:t>Read the story</a:t>
            </a:r>
          </a:p>
          <a:p>
            <a:pPr algn="just"/>
            <a:r>
              <a:rPr lang="en-GB" b="1" dirty="0">
                <a:solidFill>
                  <a:srgbClr val="FF0000"/>
                </a:solidFill>
              </a:rPr>
              <a:t>Discuss the artefacts</a:t>
            </a:r>
          </a:p>
        </p:txBody>
      </p:sp>
      <p:sp>
        <p:nvSpPr>
          <p:cNvPr id="6" name="TextBox 5"/>
          <p:cNvSpPr txBox="1"/>
          <p:nvPr/>
        </p:nvSpPr>
        <p:spPr>
          <a:xfrm>
            <a:off x="208710" y="2983822"/>
            <a:ext cx="2310376" cy="1477328"/>
          </a:xfrm>
          <a:prstGeom prst="rect">
            <a:avLst/>
          </a:prstGeom>
          <a:noFill/>
        </p:spPr>
        <p:txBody>
          <a:bodyPr wrap="none" rtlCol="0">
            <a:spAutoFit/>
          </a:bodyPr>
          <a:lstStyle/>
          <a:p>
            <a:pPr algn="just"/>
            <a:r>
              <a:rPr lang="en-GB" b="1" dirty="0">
                <a:solidFill>
                  <a:srgbClr val="0070C0"/>
                </a:solidFill>
              </a:rPr>
              <a:t>Explore the Glossary:</a:t>
            </a:r>
          </a:p>
          <a:p>
            <a:pPr algn="just"/>
            <a:r>
              <a:rPr lang="en-GB" b="1" dirty="0">
                <a:solidFill>
                  <a:srgbClr val="0070C0"/>
                </a:solidFill>
              </a:rPr>
              <a:t> unpack the meaning;</a:t>
            </a:r>
          </a:p>
          <a:p>
            <a:pPr algn="just"/>
            <a:r>
              <a:rPr lang="en-GB" b="1" dirty="0">
                <a:solidFill>
                  <a:srgbClr val="0070C0"/>
                </a:solidFill>
              </a:rPr>
              <a:t>link the vocabulary to </a:t>
            </a:r>
          </a:p>
          <a:p>
            <a:pPr algn="just"/>
            <a:r>
              <a:rPr lang="en-GB" b="1" dirty="0">
                <a:solidFill>
                  <a:srgbClr val="0070C0"/>
                </a:solidFill>
              </a:rPr>
              <a:t>the artefacts; ask and </a:t>
            </a:r>
          </a:p>
          <a:p>
            <a:pPr algn="just"/>
            <a:r>
              <a:rPr lang="en-GB" b="1" dirty="0">
                <a:solidFill>
                  <a:srgbClr val="0070C0"/>
                </a:solidFill>
              </a:rPr>
              <a:t>answer questions</a:t>
            </a:r>
          </a:p>
        </p:txBody>
      </p:sp>
      <p:sp>
        <p:nvSpPr>
          <p:cNvPr id="7" name="TextBox 6"/>
          <p:cNvSpPr txBox="1"/>
          <p:nvPr/>
        </p:nvSpPr>
        <p:spPr>
          <a:xfrm>
            <a:off x="228600" y="4742765"/>
            <a:ext cx="3307893" cy="1200329"/>
          </a:xfrm>
          <a:prstGeom prst="rect">
            <a:avLst/>
          </a:prstGeom>
          <a:noFill/>
        </p:spPr>
        <p:txBody>
          <a:bodyPr wrap="none" rtlCol="0">
            <a:spAutoFit/>
          </a:bodyPr>
          <a:lstStyle/>
          <a:p>
            <a:r>
              <a:rPr lang="en-GB" b="1" dirty="0">
                <a:solidFill>
                  <a:srgbClr val="7030A0"/>
                </a:solidFill>
              </a:rPr>
              <a:t>‘</a:t>
            </a:r>
            <a:r>
              <a:rPr lang="en-GB" b="1" dirty="0" err="1">
                <a:solidFill>
                  <a:srgbClr val="7030A0"/>
                </a:solidFill>
              </a:rPr>
              <a:t>Deen</a:t>
            </a:r>
            <a:r>
              <a:rPr lang="en-GB" b="1" dirty="0">
                <a:solidFill>
                  <a:srgbClr val="7030A0"/>
                </a:solidFill>
              </a:rPr>
              <a:t>’ – my ‘religion’, </a:t>
            </a:r>
          </a:p>
          <a:p>
            <a:r>
              <a:rPr lang="en-GB" b="1" dirty="0">
                <a:solidFill>
                  <a:srgbClr val="7030A0"/>
                </a:solidFill>
              </a:rPr>
              <a:t>my ‘way of life’. </a:t>
            </a:r>
          </a:p>
          <a:p>
            <a:r>
              <a:rPr lang="en-GB" b="1" dirty="0">
                <a:solidFill>
                  <a:srgbClr val="7030A0"/>
                </a:solidFill>
              </a:rPr>
              <a:t>What does it mean to </a:t>
            </a:r>
          </a:p>
          <a:p>
            <a:r>
              <a:rPr lang="en-GB" b="1" dirty="0">
                <a:solidFill>
                  <a:srgbClr val="7030A0"/>
                </a:solidFill>
              </a:rPr>
              <a:t>have a religion and a way of life?</a:t>
            </a:r>
          </a:p>
        </p:txBody>
      </p:sp>
      <p:sp>
        <p:nvSpPr>
          <p:cNvPr id="8" name="TextBox 7"/>
          <p:cNvSpPr txBox="1"/>
          <p:nvPr/>
        </p:nvSpPr>
        <p:spPr>
          <a:xfrm>
            <a:off x="6235383" y="1789844"/>
            <a:ext cx="2744406" cy="2585323"/>
          </a:xfrm>
          <a:prstGeom prst="rect">
            <a:avLst/>
          </a:prstGeom>
          <a:noFill/>
        </p:spPr>
        <p:txBody>
          <a:bodyPr wrap="none" rtlCol="0">
            <a:spAutoFit/>
          </a:bodyPr>
          <a:lstStyle/>
          <a:p>
            <a:pPr algn="r"/>
            <a:r>
              <a:rPr lang="en-GB" b="1" dirty="0">
                <a:solidFill>
                  <a:srgbClr val="F79646">
                    <a:lumMod val="50000"/>
                  </a:srgbClr>
                </a:solidFill>
              </a:rPr>
              <a:t>Choose a colour or </a:t>
            </a:r>
          </a:p>
          <a:p>
            <a:pPr algn="r"/>
            <a:r>
              <a:rPr lang="en-GB" b="1" dirty="0">
                <a:solidFill>
                  <a:srgbClr val="F79646">
                    <a:lumMod val="50000"/>
                  </a:srgbClr>
                </a:solidFill>
              </a:rPr>
              <a:t>invite the children to. </a:t>
            </a:r>
          </a:p>
          <a:p>
            <a:pPr algn="r"/>
            <a:r>
              <a:rPr lang="en-GB" b="1" dirty="0">
                <a:solidFill>
                  <a:srgbClr val="F79646">
                    <a:lumMod val="50000"/>
                  </a:srgbClr>
                </a:solidFill>
              </a:rPr>
              <a:t>Would you have one </a:t>
            </a:r>
          </a:p>
          <a:p>
            <a:pPr algn="r"/>
            <a:r>
              <a:rPr lang="en-GB" b="1" dirty="0">
                <a:solidFill>
                  <a:srgbClr val="F79646">
                    <a:lumMod val="50000"/>
                  </a:srgbClr>
                </a:solidFill>
              </a:rPr>
              <a:t>colour for the whole</a:t>
            </a:r>
          </a:p>
          <a:p>
            <a:pPr algn="r"/>
            <a:r>
              <a:rPr lang="en-GB" b="1" dirty="0">
                <a:solidFill>
                  <a:srgbClr val="F79646">
                    <a:lumMod val="50000"/>
                  </a:srgbClr>
                </a:solidFill>
              </a:rPr>
              <a:t>class? Or one per group?</a:t>
            </a:r>
          </a:p>
          <a:p>
            <a:pPr algn="r"/>
            <a:r>
              <a:rPr lang="en-GB" b="1" dirty="0">
                <a:solidFill>
                  <a:srgbClr val="F79646">
                    <a:lumMod val="50000"/>
                  </a:srgbClr>
                </a:solidFill>
              </a:rPr>
              <a:t>Why would you choose</a:t>
            </a:r>
          </a:p>
          <a:p>
            <a:pPr algn="r"/>
            <a:r>
              <a:rPr lang="en-GB" b="1" dirty="0">
                <a:solidFill>
                  <a:srgbClr val="F79646">
                    <a:lumMod val="50000"/>
                  </a:srgbClr>
                </a:solidFill>
              </a:rPr>
              <a:t>that colour? </a:t>
            </a:r>
          </a:p>
          <a:p>
            <a:pPr algn="r"/>
            <a:r>
              <a:rPr lang="en-GB" b="1" dirty="0">
                <a:solidFill>
                  <a:srgbClr val="F79646">
                    <a:lumMod val="50000"/>
                  </a:srgbClr>
                </a:solidFill>
              </a:rPr>
              <a:t>Where will it lead you and </a:t>
            </a:r>
          </a:p>
          <a:p>
            <a:pPr algn="r"/>
            <a:r>
              <a:rPr lang="en-GB" b="1" dirty="0">
                <a:solidFill>
                  <a:srgbClr val="F79646">
                    <a:lumMod val="50000"/>
                  </a:srgbClr>
                </a:solidFill>
              </a:rPr>
              <a:t>your class to?</a:t>
            </a:r>
          </a:p>
        </p:txBody>
      </p:sp>
      <p:sp>
        <p:nvSpPr>
          <p:cNvPr id="9" name="TextBox 8"/>
          <p:cNvSpPr txBox="1"/>
          <p:nvPr/>
        </p:nvSpPr>
        <p:spPr>
          <a:xfrm>
            <a:off x="6400074" y="4512743"/>
            <a:ext cx="2688621" cy="923330"/>
          </a:xfrm>
          <a:prstGeom prst="rect">
            <a:avLst/>
          </a:prstGeom>
          <a:noFill/>
        </p:spPr>
        <p:txBody>
          <a:bodyPr wrap="none" rtlCol="0">
            <a:spAutoFit/>
          </a:bodyPr>
          <a:lstStyle/>
          <a:p>
            <a:pPr algn="r"/>
            <a:r>
              <a:rPr lang="en-GB" b="1" dirty="0">
                <a:ln>
                  <a:solidFill>
                    <a:prstClr val="black"/>
                  </a:solidFill>
                </a:ln>
                <a:solidFill>
                  <a:srgbClr val="FFFF00"/>
                </a:solidFill>
              </a:rPr>
              <a:t>I have chosen yellow</a:t>
            </a:r>
          </a:p>
          <a:p>
            <a:pPr algn="r"/>
            <a:r>
              <a:rPr lang="en-GB" b="1" dirty="0">
                <a:ln>
                  <a:solidFill>
                    <a:prstClr val="black"/>
                  </a:solidFill>
                </a:ln>
                <a:solidFill>
                  <a:srgbClr val="FFFF00"/>
                </a:solidFill>
              </a:rPr>
              <a:t>because I want to explore </a:t>
            </a:r>
          </a:p>
          <a:p>
            <a:pPr algn="r"/>
            <a:r>
              <a:rPr lang="en-GB" b="1" dirty="0">
                <a:ln>
                  <a:solidFill>
                    <a:prstClr val="black"/>
                  </a:solidFill>
                </a:ln>
                <a:solidFill>
                  <a:srgbClr val="FFFF00"/>
                </a:solidFill>
              </a:rPr>
              <a:t>Zakat. </a:t>
            </a:r>
          </a:p>
        </p:txBody>
      </p:sp>
      <p:sp>
        <p:nvSpPr>
          <p:cNvPr id="10" name="TextBox 9"/>
          <p:cNvSpPr txBox="1"/>
          <p:nvPr/>
        </p:nvSpPr>
        <p:spPr>
          <a:xfrm>
            <a:off x="6328614" y="5945620"/>
            <a:ext cx="2557944" cy="646331"/>
          </a:xfrm>
          <a:prstGeom prst="rect">
            <a:avLst/>
          </a:prstGeom>
          <a:noFill/>
        </p:spPr>
        <p:txBody>
          <a:bodyPr wrap="none" rtlCol="0">
            <a:spAutoFit/>
          </a:bodyPr>
          <a:lstStyle/>
          <a:p>
            <a:pPr algn="r"/>
            <a:r>
              <a:rPr lang="en-GB" b="1" dirty="0">
                <a:solidFill>
                  <a:srgbClr val="00B050"/>
                </a:solidFill>
              </a:rPr>
              <a:t>Which colour would you </a:t>
            </a:r>
          </a:p>
          <a:p>
            <a:pPr algn="r"/>
            <a:r>
              <a:rPr lang="en-GB" b="1" dirty="0">
                <a:solidFill>
                  <a:srgbClr val="00B050"/>
                </a:solidFill>
              </a:rPr>
              <a:t>choose today? </a:t>
            </a:r>
          </a:p>
        </p:txBody>
      </p:sp>
      <p:sp>
        <p:nvSpPr>
          <p:cNvPr id="11" name="TextBox 10"/>
          <p:cNvSpPr txBox="1"/>
          <p:nvPr/>
        </p:nvSpPr>
        <p:spPr>
          <a:xfrm>
            <a:off x="3733800" y="5668622"/>
            <a:ext cx="1259832" cy="646331"/>
          </a:xfrm>
          <a:prstGeom prst="rect">
            <a:avLst/>
          </a:prstGeom>
          <a:noFill/>
        </p:spPr>
        <p:txBody>
          <a:bodyPr wrap="none" rtlCol="0">
            <a:spAutoFit/>
          </a:bodyPr>
          <a:lstStyle/>
          <a:p>
            <a:r>
              <a:rPr lang="en-GB" b="1" dirty="0">
                <a:solidFill>
                  <a:srgbClr val="F79646"/>
                </a:solidFill>
              </a:rPr>
              <a:t>There’s still</a:t>
            </a:r>
          </a:p>
          <a:p>
            <a:pPr algn="ctr"/>
            <a:r>
              <a:rPr lang="en-GB" b="1" dirty="0">
                <a:solidFill>
                  <a:srgbClr val="F79646"/>
                </a:solidFill>
              </a:rPr>
              <a:t>Orange!</a:t>
            </a:r>
            <a:endParaRPr lang="en-GB" b="1" dirty="0">
              <a:solidFill>
                <a:srgbClr val="00B050"/>
              </a:solidFill>
            </a:endParaRPr>
          </a:p>
        </p:txBody>
      </p:sp>
      <p:pic>
        <p:nvPicPr>
          <p:cNvPr id="717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58888" y="6453336"/>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342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80">
                                          <p:stCondLst>
                                            <p:cond delay="0"/>
                                          </p:stCondLst>
                                        </p:cTn>
                                        <p:tgtEl>
                                          <p:spTgt spid="10"/>
                                        </p:tgtEl>
                                      </p:cBhvr>
                                    </p:animEffect>
                                    <p:anim calcmode="lin" valueType="num">
                                      <p:cBhvr>
                                        <p:cTn id="3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8" dur="26">
                                          <p:stCondLst>
                                            <p:cond delay="650"/>
                                          </p:stCondLst>
                                        </p:cTn>
                                        <p:tgtEl>
                                          <p:spTgt spid="10"/>
                                        </p:tgtEl>
                                      </p:cBhvr>
                                      <p:to x="100000" y="60000"/>
                                    </p:animScale>
                                    <p:animScale>
                                      <p:cBhvr>
                                        <p:cTn id="39" dur="166" decel="50000">
                                          <p:stCondLst>
                                            <p:cond delay="676"/>
                                          </p:stCondLst>
                                        </p:cTn>
                                        <p:tgtEl>
                                          <p:spTgt spid="10"/>
                                        </p:tgtEl>
                                      </p:cBhvr>
                                      <p:to x="100000" y="100000"/>
                                    </p:animScale>
                                    <p:animScale>
                                      <p:cBhvr>
                                        <p:cTn id="40" dur="26">
                                          <p:stCondLst>
                                            <p:cond delay="1312"/>
                                          </p:stCondLst>
                                        </p:cTn>
                                        <p:tgtEl>
                                          <p:spTgt spid="10"/>
                                        </p:tgtEl>
                                      </p:cBhvr>
                                      <p:to x="100000" y="80000"/>
                                    </p:animScale>
                                    <p:animScale>
                                      <p:cBhvr>
                                        <p:cTn id="41" dur="166" decel="50000">
                                          <p:stCondLst>
                                            <p:cond delay="1338"/>
                                          </p:stCondLst>
                                        </p:cTn>
                                        <p:tgtEl>
                                          <p:spTgt spid="10"/>
                                        </p:tgtEl>
                                      </p:cBhvr>
                                      <p:to x="100000" y="100000"/>
                                    </p:animScale>
                                    <p:animScale>
                                      <p:cBhvr>
                                        <p:cTn id="42" dur="26">
                                          <p:stCondLst>
                                            <p:cond delay="1642"/>
                                          </p:stCondLst>
                                        </p:cTn>
                                        <p:tgtEl>
                                          <p:spTgt spid="10"/>
                                        </p:tgtEl>
                                      </p:cBhvr>
                                      <p:to x="100000" y="90000"/>
                                    </p:animScale>
                                    <p:animScale>
                                      <p:cBhvr>
                                        <p:cTn id="43" dur="166" decel="50000">
                                          <p:stCondLst>
                                            <p:cond delay="1668"/>
                                          </p:stCondLst>
                                        </p:cTn>
                                        <p:tgtEl>
                                          <p:spTgt spid="10"/>
                                        </p:tgtEl>
                                      </p:cBhvr>
                                      <p:to x="100000" y="100000"/>
                                    </p:animScale>
                                    <p:animScale>
                                      <p:cBhvr>
                                        <p:cTn id="44" dur="26">
                                          <p:stCondLst>
                                            <p:cond delay="1808"/>
                                          </p:stCondLst>
                                        </p:cTn>
                                        <p:tgtEl>
                                          <p:spTgt spid="10"/>
                                        </p:tgtEl>
                                      </p:cBhvr>
                                      <p:to x="100000" y="95000"/>
                                    </p:animScale>
                                    <p:animScale>
                                      <p:cBhvr>
                                        <p:cTn id="45" dur="166" decel="50000">
                                          <p:stCondLst>
                                            <p:cond delay="1834"/>
                                          </p:stCondLst>
                                        </p:cTn>
                                        <p:tgtEl>
                                          <p:spTgt spid="10"/>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u="sng" dirty="0">
                <a:ln>
                  <a:solidFill>
                    <a:schemeClr val="tx1"/>
                  </a:solidFill>
                </a:ln>
                <a:solidFill>
                  <a:srgbClr val="FFFF00"/>
                </a:solidFill>
              </a:rPr>
              <a:t>Yellow is the box we fill on Eid </a:t>
            </a:r>
            <a:br>
              <a:rPr lang="en-GB" b="1" u="sng" dirty="0">
                <a:ln>
                  <a:solidFill>
                    <a:schemeClr val="tx1"/>
                  </a:solidFill>
                </a:ln>
                <a:solidFill>
                  <a:srgbClr val="FFFF00"/>
                </a:solidFill>
              </a:rPr>
            </a:br>
            <a:r>
              <a:rPr lang="en-GB" b="1" u="sng" dirty="0">
                <a:ln>
                  <a:solidFill>
                    <a:schemeClr val="tx1"/>
                  </a:solidFill>
                </a:ln>
                <a:solidFill>
                  <a:srgbClr val="FFFF00"/>
                </a:solidFill>
              </a:rPr>
              <a:t>with gifts of Zakat for those in need</a:t>
            </a:r>
          </a:p>
        </p:txBody>
      </p:sp>
      <p:pic>
        <p:nvPicPr>
          <p:cNvPr id="3074"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381000" y="2209800"/>
            <a:ext cx="2304488" cy="3048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469061" y="1962834"/>
            <a:ext cx="3669594" cy="646331"/>
          </a:xfrm>
          <a:prstGeom prst="rect">
            <a:avLst/>
          </a:prstGeom>
          <a:noFill/>
        </p:spPr>
        <p:txBody>
          <a:bodyPr wrap="none" rtlCol="0">
            <a:spAutoFit/>
          </a:bodyPr>
          <a:lstStyle/>
          <a:p>
            <a:r>
              <a:rPr lang="en-GB" dirty="0">
                <a:solidFill>
                  <a:prstClr val="black"/>
                </a:solidFill>
              </a:rPr>
              <a:t>What is Zakat? </a:t>
            </a:r>
          </a:p>
          <a:p>
            <a:r>
              <a:rPr lang="en-GB" dirty="0">
                <a:solidFill>
                  <a:prstClr val="black"/>
                </a:solidFill>
              </a:rPr>
              <a:t>Check the glossary again for meaning</a:t>
            </a:r>
          </a:p>
        </p:txBody>
      </p:sp>
      <p:sp>
        <p:nvSpPr>
          <p:cNvPr id="6" name="TextBox 5"/>
          <p:cNvSpPr txBox="1"/>
          <p:nvPr/>
        </p:nvSpPr>
        <p:spPr>
          <a:xfrm>
            <a:off x="3500691" y="2895600"/>
            <a:ext cx="3444917" cy="646331"/>
          </a:xfrm>
          <a:prstGeom prst="rect">
            <a:avLst/>
          </a:prstGeom>
          <a:noFill/>
        </p:spPr>
        <p:txBody>
          <a:bodyPr wrap="none" rtlCol="0">
            <a:spAutoFit/>
          </a:bodyPr>
          <a:lstStyle/>
          <a:p>
            <a:r>
              <a:rPr lang="en-GB" dirty="0">
                <a:solidFill>
                  <a:prstClr val="black"/>
                </a:solidFill>
              </a:rPr>
              <a:t>Who could we talk to about Zakat?</a:t>
            </a:r>
          </a:p>
          <a:p>
            <a:r>
              <a:rPr lang="en-GB" dirty="0">
                <a:solidFill>
                  <a:prstClr val="black"/>
                </a:solidFill>
              </a:rPr>
              <a:t>Who could tell us more abut it?</a:t>
            </a:r>
          </a:p>
        </p:txBody>
      </p:sp>
      <p:sp>
        <p:nvSpPr>
          <p:cNvPr id="8" name="TextBox 7"/>
          <p:cNvSpPr txBox="1"/>
          <p:nvPr/>
        </p:nvSpPr>
        <p:spPr>
          <a:xfrm>
            <a:off x="3500691" y="3733800"/>
            <a:ext cx="4183453" cy="369332"/>
          </a:xfrm>
          <a:prstGeom prst="rect">
            <a:avLst/>
          </a:prstGeom>
          <a:noFill/>
        </p:spPr>
        <p:txBody>
          <a:bodyPr wrap="none" rtlCol="0">
            <a:spAutoFit/>
          </a:bodyPr>
          <a:lstStyle/>
          <a:p>
            <a:r>
              <a:rPr lang="en-GB" dirty="0">
                <a:solidFill>
                  <a:prstClr val="black"/>
                </a:solidFill>
              </a:rPr>
              <a:t>What would you like to know about Zakat?</a:t>
            </a:r>
          </a:p>
        </p:txBody>
      </p:sp>
      <p:sp>
        <p:nvSpPr>
          <p:cNvPr id="9" name="TextBox 8"/>
          <p:cNvSpPr txBox="1"/>
          <p:nvPr/>
        </p:nvSpPr>
        <p:spPr>
          <a:xfrm>
            <a:off x="3523695" y="4387334"/>
            <a:ext cx="3340466" cy="369332"/>
          </a:xfrm>
          <a:prstGeom prst="rect">
            <a:avLst/>
          </a:prstGeom>
          <a:noFill/>
        </p:spPr>
        <p:txBody>
          <a:bodyPr wrap="none" rtlCol="0">
            <a:spAutoFit/>
          </a:bodyPr>
          <a:lstStyle/>
          <a:p>
            <a:r>
              <a:rPr lang="en-GB" dirty="0">
                <a:solidFill>
                  <a:prstClr val="black"/>
                </a:solidFill>
              </a:rPr>
              <a:t>What does ‘those in need’ mean?</a:t>
            </a:r>
          </a:p>
        </p:txBody>
      </p:sp>
      <p:sp>
        <p:nvSpPr>
          <p:cNvPr id="10" name="TextBox 9"/>
          <p:cNvSpPr txBox="1"/>
          <p:nvPr/>
        </p:nvSpPr>
        <p:spPr>
          <a:xfrm>
            <a:off x="3469061" y="5020574"/>
            <a:ext cx="4456797" cy="369332"/>
          </a:xfrm>
          <a:prstGeom prst="rect">
            <a:avLst/>
          </a:prstGeom>
          <a:noFill/>
        </p:spPr>
        <p:txBody>
          <a:bodyPr wrap="none" rtlCol="0">
            <a:spAutoFit/>
          </a:bodyPr>
          <a:lstStyle/>
          <a:p>
            <a:r>
              <a:rPr lang="en-GB" dirty="0">
                <a:solidFill>
                  <a:prstClr val="black"/>
                </a:solidFill>
              </a:rPr>
              <a:t>Who do you know who you think is ‘in need’?</a:t>
            </a:r>
          </a:p>
        </p:txBody>
      </p:sp>
      <p:sp>
        <p:nvSpPr>
          <p:cNvPr id="11" name="TextBox 10"/>
          <p:cNvSpPr txBox="1"/>
          <p:nvPr/>
        </p:nvSpPr>
        <p:spPr>
          <a:xfrm>
            <a:off x="228600" y="5606534"/>
            <a:ext cx="6012030" cy="369332"/>
          </a:xfrm>
          <a:prstGeom prst="rect">
            <a:avLst/>
          </a:prstGeom>
          <a:noFill/>
        </p:spPr>
        <p:txBody>
          <a:bodyPr wrap="none" rtlCol="0">
            <a:spAutoFit/>
          </a:bodyPr>
          <a:lstStyle/>
          <a:p>
            <a:r>
              <a:rPr lang="en-GB" dirty="0">
                <a:solidFill>
                  <a:prstClr val="black"/>
                </a:solidFill>
              </a:rPr>
              <a:t>How do you and your family go about helping ‘those in need’?</a:t>
            </a:r>
          </a:p>
        </p:txBody>
      </p:sp>
      <p:sp>
        <p:nvSpPr>
          <p:cNvPr id="14" name="TextBox 13"/>
          <p:cNvSpPr txBox="1"/>
          <p:nvPr/>
        </p:nvSpPr>
        <p:spPr>
          <a:xfrm>
            <a:off x="6460680" y="5606534"/>
            <a:ext cx="2402709" cy="369332"/>
          </a:xfrm>
          <a:prstGeom prst="rect">
            <a:avLst/>
          </a:prstGeom>
          <a:noFill/>
        </p:spPr>
        <p:txBody>
          <a:bodyPr wrap="none" rtlCol="0">
            <a:spAutoFit/>
          </a:bodyPr>
          <a:lstStyle/>
          <a:p>
            <a:r>
              <a:rPr lang="en-GB" dirty="0">
                <a:solidFill>
                  <a:prstClr val="black"/>
                </a:solidFill>
              </a:rPr>
              <a:t>What about in school?  </a:t>
            </a:r>
          </a:p>
        </p:txBody>
      </p:sp>
      <p:pic>
        <p:nvPicPr>
          <p:cNvPr id="614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23384" y="6364287"/>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92058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solidFill>
                  <a:srgbClr val="0070C0"/>
                </a:solidFill>
              </a:rPr>
              <a:t>Responding to Zakat</a:t>
            </a:r>
            <a:endParaRPr lang="en-GB" u="sng" dirty="0"/>
          </a:p>
        </p:txBody>
      </p:sp>
      <p:sp>
        <p:nvSpPr>
          <p:cNvPr id="3" name="Content Placeholder 2"/>
          <p:cNvSpPr>
            <a:spLocks noGrp="1"/>
          </p:cNvSpPr>
          <p:nvPr>
            <p:ph idx="1"/>
          </p:nvPr>
        </p:nvSpPr>
        <p:spPr>
          <a:xfrm>
            <a:off x="228600" y="1143000"/>
            <a:ext cx="8458200" cy="5257800"/>
          </a:xfrm>
        </p:spPr>
        <p:txBody>
          <a:bodyPr>
            <a:normAutofit/>
          </a:bodyPr>
          <a:lstStyle/>
          <a:p>
            <a:pPr marL="0" indent="0">
              <a:buNone/>
            </a:pPr>
            <a:r>
              <a:rPr lang="en-GB" u="sng" dirty="0"/>
              <a:t>Collecting tin task</a:t>
            </a:r>
          </a:p>
          <a:p>
            <a:r>
              <a:rPr lang="en-GB" dirty="0"/>
              <a:t>We learnt about  Muslims giving ‘zakat’ and having a Zakat box at home or at the Mosque</a:t>
            </a:r>
          </a:p>
          <a:p>
            <a:r>
              <a:rPr lang="en-GB" i="1" dirty="0"/>
              <a:t>Your Muslim friend asks you to help choose a charity</a:t>
            </a:r>
          </a:p>
          <a:p>
            <a:r>
              <a:rPr lang="en-GB" i="1" dirty="0"/>
              <a:t>Who would you like to help? Why? </a:t>
            </a:r>
          </a:p>
          <a:p>
            <a:r>
              <a:rPr lang="en-GB" i="1" dirty="0"/>
              <a:t>Write the charity in the heart and your </a:t>
            </a:r>
          </a:p>
          <a:p>
            <a:pPr marL="0" indent="0">
              <a:buNone/>
            </a:pPr>
            <a:r>
              <a:rPr lang="en-GB" i="1" dirty="0"/>
              <a:t>    reasons on the tin</a:t>
            </a:r>
          </a:p>
          <a:p>
            <a:pPr marL="0" indent="0">
              <a:buNone/>
            </a:pPr>
            <a:endParaRPr lang="en-GB" i="1"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86600" y="3429000"/>
            <a:ext cx="1981200" cy="332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31640" y="6255849"/>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1167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solidFill>
                  <a:srgbClr val="0070C0"/>
                </a:solidFill>
              </a:rPr>
              <a:t>Responding to Zakat</a:t>
            </a:r>
            <a:endParaRPr lang="en-GB" u="sng" dirty="0"/>
          </a:p>
        </p:txBody>
      </p:sp>
      <p:pic>
        <p:nvPicPr>
          <p:cNvPr id="2050"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4193158" y="1905000"/>
            <a:ext cx="4468755" cy="2761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800" y="1219200"/>
            <a:ext cx="395859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0" y="4800600"/>
            <a:ext cx="7696198" cy="1384995"/>
          </a:xfrm>
          <a:prstGeom prst="rect">
            <a:avLst/>
          </a:prstGeom>
          <a:noFill/>
        </p:spPr>
        <p:txBody>
          <a:bodyPr wrap="square" rtlCol="0">
            <a:spAutoFit/>
          </a:bodyPr>
          <a:lstStyle/>
          <a:p>
            <a:r>
              <a:rPr lang="en-GB" sz="2800" i="1" dirty="0">
                <a:solidFill>
                  <a:prstClr val="black"/>
                </a:solidFill>
              </a:rPr>
              <a:t>In  small groups  ask  pupils to help Zara decide which charity to donate to. </a:t>
            </a:r>
          </a:p>
          <a:p>
            <a:r>
              <a:rPr lang="en-GB" sz="2800" i="1" dirty="0">
                <a:solidFill>
                  <a:prstClr val="black"/>
                </a:solidFill>
              </a:rPr>
              <a:t>Create a poster that can be displayed in school</a:t>
            </a:r>
          </a:p>
        </p:txBody>
      </p:sp>
      <p:sp>
        <p:nvSpPr>
          <p:cNvPr id="5" name="TextBox 4"/>
          <p:cNvSpPr txBox="1"/>
          <p:nvPr/>
        </p:nvSpPr>
        <p:spPr>
          <a:xfrm>
            <a:off x="6858000" y="5791200"/>
            <a:ext cx="2079031" cy="923330"/>
          </a:xfrm>
          <a:prstGeom prst="rect">
            <a:avLst/>
          </a:prstGeom>
          <a:noFill/>
        </p:spPr>
        <p:txBody>
          <a:bodyPr wrap="none" rtlCol="0">
            <a:spAutoFit/>
          </a:bodyPr>
          <a:lstStyle/>
          <a:p>
            <a:r>
              <a:rPr lang="en-GB" dirty="0" err="1">
                <a:solidFill>
                  <a:prstClr val="black"/>
                </a:solidFill>
              </a:rPr>
              <a:t>REToday</a:t>
            </a:r>
            <a:r>
              <a:rPr lang="en-GB" dirty="0">
                <a:solidFill>
                  <a:prstClr val="black"/>
                </a:solidFill>
              </a:rPr>
              <a:t> resources</a:t>
            </a:r>
          </a:p>
          <a:p>
            <a:r>
              <a:rPr lang="en-GB" dirty="0">
                <a:solidFill>
                  <a:prstClr val="black"/>
                </a:solidFill>
                <a:hlinkClick r:id="rId5"/>
              </a:rPr>
              <a:t>www.retoday.org.uk</a:t>
            </a:r>
            <a:endParaRPr lang="en-GB" dirty="0">
              <a:solidFill>
                <a:prstClr val="black"/>
              </a:solidFill>
            </a:endParaRPr>
          </a:p>
          <a:p>
            <a:endParaRPr lang="en-GB" dirty="0">
              <a:solidFill>
                <a:prstClr val="black"/>
              </a:solidFill>
            </a:endParaRPr>
          </a:p>
        </p:txBody>
      </p:sp>
      <p:pic>
        <p:nvPicPr>
          <p:cNvPr id="4098"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69973" y="6364287"/>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75625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normAutofit/>
          </a:bodyPr>
          <a:lstStyle/>
          <a:p>
            <a:r>
              <a:rPr lang="en-GB" b="1" u="sng" dirty="0">
                <a:solidFill>
                  <a:srgbClr val="0070C0"/>
                </a:solidFill>
              </a:rPr>
              <a:t>Making connections</a:t>
            </a:r>
          </a:p>
        </p:txBody>
      </p:sp>
      <p:sp>
        <p:nvSpPr>
          <p:cNvPr id="3" name="Content Placeholder 2"/>
          <p:cNvSpPr>
            <a:spLocks noGrp="1"/>
          </p:cNvSpPr>
          <p:nvPr>
            <p:ph idx="1"/>
          </p:nvPr>
        </p:nvSpPr>
        <p:spPr>
          <a:xfrm>
            <a:off x="457200" y="1219200"/>
            <a:ext cx="8229600" cy="5257800"/>
          </a:xfrm>
        </p:spPr>
        <p:txBody>
          <a:bodyPr>
            <a:normAutofit fontScale="85000" lnSpcReduction="20000"/>
          </a:bodyPr>
          <a:lstStyle/>
          <a:p>
            <a:r>
              <a:rPr lang="en-GB" dirty="0"/>
              <a:t>Christian giving: </a:t>
            </a:r>
            <a:r>
              <a:rPr lang="en-GB" dirty="0" err="1"/>
              <a:t>TrueTube</a:t>
            </a:r>
            <a:r>
              <a:rPr lang="en-GB" dirty="0"/>
              <a:t>: ‘Charlie and Blue’ series of films </a:t>
            </a:r>
          </a:p>
          <a:p>
            <a:endParaRPr lang="en-GB" dirty="0"/>
          </a:p>
          <a:p>
            <a:endParaRPr lang="en-GB" dirty="0"/>
          </a:p>
          <a:p>
            <a:endParaRPr lang="en-GB" dirty="0"/>
          </a:p>
          <a:p>
            <a:r>
              <a:rPr lang="en-GB" dirty="0"/>
              <a:t>Charlie and Blue find out why Christians give to charity and why they do their best to follow Jesus by helping other people</a:t>
            </a:r>
          </a:p>
          <a:p>
            <a:r>
              <a:rPr lang="en-GB" sz="2000" dirty="0">
                <a:hlinkClick r:id="rId3"/>
              </a:rPr>
              <a:t>https://www.truetube.co.uk/film/charlie-and-blue-find-out-about-jesus</a:t>
            </a:r>
            <a:endParaRPr lang="en-GB" sz="2000" dirty="0"/>
          </a:p>
          <a:p>
            <a:r>
              <a:rPr lang="en-GB" dirty="0"/>
              <a:t>What about non-religious people? </a:t>
            </a:r>
          </a:p>
          <a:p>
            <a:pPr marL="0" indent="0">
              <a:buNone/>
            </a:pPr>
            <a:r>
              <a:rPr lang="en-GB" dirty="0"/>
              <a:t>    Do they give to charity?</a:t>
            </a:r>
          </a:p>
          <a:p>
            <a:pPr marL="0" indent="0">
              <a:buNone/>
            </a:pPr>
            <a:r>
              <a:rPr lang="en-GB" dirty="0"/>
              <a:t>    Of course! </a:t>
            </a:r>
          </a:p>
          <a:p>
            <a:r>
              <a:rPr lang="en-GB" dirty="0"/>
              <a:t>EXPLORE</a:t>
            </a:r>
          </a:p>
          <a:p>
            <a:endParaRPr lang="en-GB" dirty="0"/>
          </a:p>
        </p:txBody>
      </p:sp>
      <p:pic>
        <p:nvPicPr>
          <p:cNvPr id="51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31840" y="1628800"/>
            <a:ext cx="2768080" cy="153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65973" y="6237312"/>
            <a:ext cx="66262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00871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rgbClr val="0070C0"/>
                </a:solidFill>
              </a:rPr>
              <a:t>Looking at Art and Spirited Arts</a:t>
            </a:r>
            <a:endParaRPr lang="en-GB" dirty="0"/>
          </a:p>
        </p:txBody>
      </p:sp>
      <p:sp>
        <p:nvSpPr>
          <p:cNvPr id="3" name="Content Placeholder 2"/>
          <p:cNvSpPr>
            <a:spLocks noGrp="1"/>
          </p:cNvSpPr>
          <p:nvPr>
            <p:ph idx="1"/>
          </p:nvPr>
        </p:nvSpPr>
        <p:spPr>
          <a:xfrm>
            <a:off x="457200" y="1600200"/>
            <a:ext cx="8229600" cy="4781128"/>
          </a:xfrm>
        </p:spPr>
        <p:txBody>
          <a:bodyPr>
            <a:normAutofit lnSpcReduction="10000"/>
          </a:bodyPr>
          <a:lstStyle/>
          <a:p>
            <a:pPr marL="0" indent="0">
              <a:buNone/>
            </a:pPr>
            <a:r>
              <a:rPr lang="en-GB" dirty="0"/>
              <a:t>Spirited Arts can be found on: </a:t>
            </a:r>
            <a:r>
              <a:rPr lang="en-GB" dirty="0">
                <a:hlinkClick r:id="rId3"/>
              </a:rPr>
              <a:t>www.natre.org.uk</a:t>
            </a:r>
            <a:endParaRPr lang="en-GB" dirty="0"/>
          </a:p>
          <a:p>
            <a:pPr marL="0" indent="0">
              <a:buNone/>
            </a:pPr>
            <a:r>
              <a:rPr lang="en-GB" dirty="0"/>
              <a:t>Use the extensive gallery of pictures by children from as young as 4 </a:t>
            </a:r>
            <a:r>
              <a:rPr lang="en-GB" dirty="0" err="1"/>
              <a:t>yrs</a:t>
            </a:r>
            <a:r>
              <a:rPr lang="en-GB" dirty="0"/>
              <a:t> old as the starting point for exploring:</a:t>
            </a:r>
          </a:p>
          <a:p>
            <a:pPr marL="0" indent="0">
              <a:buNone/>
            </a:pPr>
            <a:r>
              <a:rPr lang="en-GB" dirty="0"/>
              <a:t>Who is God? Where is God? What is Heaven?</a:t>
            </a:r>
          </a:p>
          <a:p>
            <a:pPr marL="0" indent="0">
              <a:buNone/>
            </a:pPr>
            <a:r>
              <a:rPr lang="en-GB" sz="2400" dirty="0">
                <a:solidFill>
                  <a:srgbClr val="0070C0"/>
                </a:solidFill>
              </a:rPr>
              <a:t>Where is God? </a:t>
            </a:r>
          </a:p>
          <a:p>
            <a:pPr marL="0" indent="0">
              <a:buNone/>
            </a:pPr>
            <a:r>
              <a:rPr lang="en-GB" sz="2000" dirty="0"/>
              <a:t>God is everywhere. He’s like a huge hug. </a:t>
            </a:r>
          </a:p>
          <a:p>
            <a:pPr marL="0" indent="0">
              <a:buNone/>
            </a:pPr>
            <a:r>
              <a:rPr lang="en-GB" sz="2000" dirty="0"/>
              <a:t>He puts his arms around the whole world. </a:t>
            </a:r>
          </a:p>
          <a:p>
            <a:pPr marL="0" indent="0">
              <a:buNone/>
            </a:pPr>
            <a:r>
              <a:rPr lang="en-GB" sz="2000" dirty="0"/>
              <a:t>God is everywhere</a:t>
            </a:r>
            <a:r>
              <a:rPr lang="en-GB" dirty="0"/>
              <a:t>.</a:t>
            </a:r>
            <a:r>
              <a:rPr lang="en-GB" dirty="0">
                <a:solidFill>
                  <a:srgbClr val="0070C0"/>
                </a:solidFill>
              </a:rPr>
              <a:t> </a:t>
            </a:r>
          </a:p>
          <a:p>
            <a:pPr marL="0" indent="0">
              <a:buNone/>
            </a:pPr>
            <a:r>
              <a:rPr lang="en-GB" sz="1800" dirty="0">
                <a:solidFill>
                  <a:srgbClr val="0070C0"/>
                </a:solidFill>
              </a:rPr>
              <a:t>Mimi, age 7 (2018)</a:t>
            </a: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61CF293F-8159-46C4-B91A-E9CB3A926DFC}" type="slidenum">
              <a:rPr lang="en-GB" smtClean="0"/>
              <a:t>43</a:t>
            </a:fld>
            <a:endParaRPr lang="en-GB"/>
          </a:p>
        </p:txBody>
      </p:sp>
      <p:pic>
        <p:nvPicPr>
          <p:cNvPr id="6" name="Picture 5" descr="725">
            <a:hlinkClick r:id="rId4" tgtFrame="&quot;_blank&quot;"/>
          </p:cNvPr>
          <p:cNvPicPr/>
          <p:nvPr/>
        </p:nvPicPr>
        <p:blipFill>
          <a:blip r:embed="rId5" cstate="email">
            <a:extLst>
              <a:ext uri="{28A0092B-C50C-407E-A947-70E740481C1C}">
                <a14:useLocalDpi xmlns:a14="http://schemas.microsoft.com/office/drawing/2010/main"/>
              </a:ext>
            </a:extLst>
          </a:blip>
          <a:srcRect/>
          <a:stretch>
            <a:fillRect/>
          </a:stretch>
        </p:blipFill>
        <p:spPr bwMode="auto">
          <a:xfrm>
            <a:off x="5436096" y="4437112"/>
            <a:ext cx="2808312" cy="2088232"/>
          </a:xfrm>
          <a:prstGeom prst="rect">
            <a:avLst/>
          </a:prstGeom>
          <a:noFill/>
          <a:ln>
            <a:noFill/>
          </a:ln>
        </p:spPr>
      </p:pic>
      <p:sp>
        <p:nvSpPr>
          <p:cNvPr id="7" name="TextBox 6"/>
          <p:cNvSpPr txBox="1"/>
          <p:nvPr/>
        </p:nvSpPr>
        <p:spPr>
          <a:xfrm>
            <a:off x="1115616"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27101476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Yr</a:t>
            </a:r>
            <a:r>
              <a:rPr lang="en-GB" dirty="0"/>
              <a:t> 2 ‘Who is God?’</a:t>
            </a:r>
          </a:p>
        </p:txBody>
      </p:sp>
      <p:sp>
        <p:nvSpPr>
          <p:cNvPr id="4" name="Slide Number Placeholder 3"/>
          <p:cNvSpPr>
            <a:spLocks noGrp="1"/>
          </p:cNvSpPr>
          <p:nvPr>
            <p:ph type="sldNum" sz="quarter" idx="12"/>
          </p:nvPr>
        </p:nvSpPr>
        <p:spPr/>
        <p:txBody>
          <a:bodyPr/>
          <a:lstStyle/>
          <a:p>
            <a:fld id="{61CF293F-8159-46C4-B91A-E9CB3A926DFC}" type="slidenum">
              <a:rPr lang="en-GB" smtClean="0"/>
              <a:t>44</a:t>
            </a:fld>
            <a:endParaRPr lang="en-GB"/>
          </a:p>
        </p:txBody>
      </p:sp>
      <p:pic>
        <p:nvPicPr>
          <p:cNvPr id="3074" name="Picture 2" descr="C:\Users\Juiet\Documents\Cunningham Hill Infants\Religious Education\Spirited Arts 2015\Daijhan, Cunningham Infants\Daijhan, Cunningham Infants.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4139952" y="3154537"/>
            <a:ext cx="4464496" cy="334837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47664" y="1196752"/>
            <a:ext cx="3648404"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23528" y="4149080"/>
            <a:ext cx="3899337" cy="1477328"/>
          </a:xfrm>
          <a:prstGeom prst="rect">
            <a:avLst/>
          </a:prstGeom>
          <a:noFill/>
        </p:spPr>
        <p:txBody>
          <a:bodyPr wrap="none" rtlCol="0">
            <a:spAutoFit/>
          </a:bodyPr>
          <a:lstStyle/>
          <a:p>
            <a:r>
              <a:rPr lang="en-GB" dirty="0"/>
              <a:t>I think God is real because if he was not</a:t>
            </a:r>
          </a:p>
          <a:p>
            <a:r>
              <a:rPr lang="en-GB" dirty="0"/>
              <a:t> alive we would be dead by now. </a:t>
            </a:r>
          </a:p>
          <a:p>
            <a:r>
              <a:rPr lang="en-GB" dirty="0"/>
              <a:t>In my painting I draw a rainbow around</a:t>
            </a:r>
          </a:p>
          <a:p>
            <a:r>
              <a:rPr lang="en-GB" dirty="0"/>
              <a:t> me to show that he loves me.</a:t>
            </a:r>
          </a:p>
          <a:p>
            <a:r>
              <a:rPr lang="en-GB" dirty="0" err="1"/>
              <a:t>Daijhan</a:t>
            </a:r>
            <a:r>
              <a:rPr lang="en-GB" dirty="0"/>
              <a:t>, 2015</a:t>
            </a:r>
          </a:p>
        </p:txBody>
      </p:sp>
      <p:sp>
        <p:nvSpPr>
          <p:cNvPr id="7" name="TextBox 6"/>
          <p:cNvSpPr txBox="1"/>
          <p:nvPr/>
        </p:nvSpPr>
        <p:spPr>
          <a:xfrm>
            <a:off x="-468560"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7599418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Resources on your tables</a:t>
            </a:r>
          </a:p>
        </p:txBody>
      </p:sp>
      <p:sp>
        <p:nvSpPr>
          <p:cNvPr id="3" name="Content Placeholder 2"/>
          <p:cNvSpPr>
            <a:spLocks noGrp="1"/>
          </p:cNvSpPr>
          <p:nvPr>
            <p:ph idx="1"/>
          </p:nvPr>
        </p:nvSpPr>
        <p:spPr>
          <a:xfrm>
            <a:off x="107504" y="1196752"/>
            <a:ext cx="8784976" cy="5544616"/>
          </a:xfrm>
        </p:spPr>
        <p:txBody>
          <a:bodyPr/>
          <a:lstStyle/>
          <a:p>
            <a:r>
              <a:rPr lang="en-GB" b="1" dirty="0" err="1"/>
              <a:t>Storybags</a:t>
            </a:r>
            <a:r>
              <a:rPr lang="en-GB" dirty="0"/>
              <a:t> – keep turning them inside out to tell a story</a:t>
            </a:r>
          </a:p>
          <a:p>
            <a:r>
              <a:rPr lang="en-GB" b="1" dirty="0"/>
              <a:t>Story sack – </a:t>
            </a:r>
            <a:r>
              <a:rPr lang="en-GB" dirty="0"/>
              <a:t>A sacks full of objects to help you tell a story</a:t>
            </a:r>
          </a:p>
          <a:p>
            <a:r>
              <a:rPr lang="en-GB" dirty="0"/>
              <a:t>Resource Centres in the West of England….</a:t>
            </a:r>
          </a:p>
          <a:p>
            <a:r>
              <a:rPr lang="en-GB" dirty="0"/>
              <a:t>Where can teachers go to borrow resources? </a:t>
            </a:r>
          </a:p>
          <a:p>
            <a:endParaRPr lang="en-GB" dirty="0"/>
          </a:p>
          <a:p>
            <a:pPr marL="0" indent="0">
              <a:buNone/>
            </a:pPr>
            <a:endParaRPr lang="en-GB" dirty="0"/>
          </a:p>
          <a:p>
            <a:endParaRPr lang="en-GB" dirty="0"/>
          </a:p>
        </p:txBody>
      </p:sp>
      <p:sp>
        <p:nvSpPr>
          <p:cNvPr id="4" name="Slide Number Placeholder 3"/>
          <p:cNvSpPr>
            <a:spLocks noGrp="1"/>
          </p:cNvSpPr>
          <p:nvPr>
            <p:ph type="sldNum" sz="quarter" idx="12"/>
          </p:nvPr>
        </p:nvSpPr>
        <p:spPr/>
        <p:txBody>
          <a:bodyPr/>
          <a:lstStyle/>
          <a:p>
            <a:fld id="{61CF293F-8159-46C4-B91A-E9CB3A926DFC}" type="slidenum">
              <a:rPr lang="en-GB" smtClean="0"/>
              <a:t>45</a:t>
            </a:fld>
            <a:endParaRPr lang="en-GB"/>
          </a:p>
        </p:txBody>
      </p:sp>
      <p:sp>
        <p:nvSpPr>
          <p:cNvPr id="5" name="TextBox 4"/>
          <p:cNvSpPr txBox="1"/>
          <p:nvPr/>
        </p:nvSpPr>
        <p:spPr>
          <a:xfrm>
            <a:off x="1115616" y="6318612"/>
            <a:ext cx="6624736" cy="369332"/>
          </a:xfrm>
          <a:prstGeom prst="rect">
            <a:avLst/>
          </a:prstGeom>
          <a:noFill/>
        </p:spPr>
        <p:txBody>
          <a:bodyPr wrap="square" rtlCol="0">
            <a:spAutoFit/>
          </a:bodyPr>
          <a:lstStyle/>
          <a:p>
            <a:pPr algn="ctr"/>
            <a:r>
              <a:rPr lang="en-GB" dirty="0">
                <a:latin typeface="Bradley Hand ITC" panose="03070402050302030203" pitchFamily="66" charset="0"/>
              </a:rPr>
              <a:t>Don’t fence  me in</a:t>
            </a:r>
          </a:p>
        </p:txBody>
      </p:sp>
    </p:spTree>
    <p:extLst>
      <p:ext uri="{BB962C8B-B14F-4D97-AF65-F5344CB8AC3E}">
        <p14:creationId xmlns:p14="http://schemas.microsoft.com/office/powerpoint/2010/main" val="10520867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1182</TotalTime>
  <Words>2862</Words>
  <Application>Microsoft Macintosh PowerPoint</Application>
  <PresentationFormat>On-screen Show (4:3)</PresentationFormat>
  <Paragraphs>415</Paragraphs>
  <Slides>45</Slides>
  <Notes>35</Notes>
  <HiddenSlides>0</HiddenSlides>
  <MMClips>0</MMClips>
  <ScaleCrop>false</ScaleCrop>
  <HeadingPairs>
    <vt:vector size="6" baseType="variant">
      <vt:variant>
        <vt:lpstr>Fonts Used</vt:lpstr>
      </vt:variant>
      <vt:variant>
        <vt:i4>4</vt:i4>
      </vt:variant>
      <vt:variant>
        <vt:lpstr>Theme</vt:lpstr>
      </vt:variant>
      <vt:variant>
        <vt:i4>14</vt:i4>
      </vt:variant>
      <vt:variant>
        <vt:lpstr>Slide Titles</vt:lpstr>
      </vt:variant>
      <vt:variant>
        <vt:i4>45</vt:i4>
      </vt:variant>
    </vt:vector>
  </HeadingPairs>
  <TitlesOfParts>
    <vt:vector size="63" baseType="lpstr">
      <vt:lpstr>Arial</vt:lpstr>
      <vt:lpstr>Bradley Hand ITC</vt:lpstr>
      <vt:lpstr>Calibri</vt:lpstr>
      <vt:lpstr>Comic Sans MS</vt:lpstr>
      <vt:lpstr>Office Theme</vt:lpstr>
      <vt:lpstr>1_Office Theme</vt:lpstr>
      <vt:lpstr>2_Office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3_Office Theme</vt:lpstr>
      <vt:lpstr> Religion and Worldviews for 4 -7yr olds: Don’t fence them in!  </vt:lpstr>
      <vt:lpstr>Aim of this session</vt:lpstr>
      <vt:lpstr>Some children in Year 2 say…</vt:lpstr>
      <vt:lpstr>Religion and Worldviews</vt:lpstr>
      <vt:lpstr>During Foundation Stage RE children: </vt:lpstr>
      <vt:lpstr>Throughout Key Stage 1 RE children:</vt:lpstr>
      <vt:lpstr>What excites our pupils about RE? (will the ones who say ‘what’s the point?’  change their minds?)</vt:lpstr>
      <vt:lpstr>Meet my friend –  Persona Dolls</vt:lpstr>
      <vt:lpstr> Action stories…on the floor… with props </vt:lpstr>
      <vt:lpstr>The Story of the Monkey King – who gave up his life for others  Story script from:  Essex County Council, RE MATTERS FOR EVERY CHILD, Support materials for Key Stage 1</vt:lpstr>
      <vt:lpstr>What next?</vt:lpstr>
      <vt:lpstr>Yr 1 responded to the story of the Monkey King by….</vt:lpstr>
      <vt:lpstr>What other stories can you think of that would illustrate this theme?</vt:lpstr>
      <vt:lpstr>On the Stage - role play the Nativity</vt:lpstr>
      <vt:lpstr>Reception Pupils on their  Nativity Stage</vt:lpstr>
      <vt:lpstr>Yr 2 retelling the Easter Story</vt:lpstr>
      <vt:lpstr>Visiting places of worship</vt:lpstr>
      <vt:lpstr> Yr2 Responded by…. </vt:lpstr>
      <vt:lpstr>Worship spaces and chalky church…</vt:lpstr>
      <vt:lpstr>Visiting a place of worship</vt:lpstr>
      <vt:lpstr>Chalky Church</vt:lpstr>
      <vt:lpstr>Chalky Church</vt:lpstr>
      <vt:lpstr>PowerPoint Presentation</vt:lpstr>
      <vt:lpstr>PowerPoint Presentation</vt:lpstr>
      <vt:lpstr>PowerPoint Presentation</vt:lpstr>
      <vt:lpstr>PowerPoint Presentation</vt:lpstr>
      <vt:lpstr>PowerPoint Presentation</vt:lpstr>
      <vt:lpstr>PowerPoint Presentation</vt:lpstr>
      <vt:lpstr>Chalky Church</vt:lpstr>
      <vt:lpstr>Chalky Church</vt:lpstr>
      <vt:lpstr>Being still</vt:lpstr>
      <vt:lpstr>Our Reception children responded by…</vt:lpstr>
      <vt:lpstr>Outdoors too</vt:lpstr>
      <vt:lpstr> Exploring the cross </vt:lpstr>
      <vt:lpstr>Singing and D&amp;T –  We’re building a Sukkah!</vt:lpstr>
      <vt:lpstr>These Yr 1 children remembered the fruit to hang from their Sukkah and the open roof so that they could see the stars.  </vt:lpstr>
      <vt:lpstr>From Golden Domes and Silver Lanterns  to Muslim and Christian giving</vt:lpstr>
      <vt:lpstr>Golden Domes and Silver Lanterns</vt:lpstr>
      <vt:lpstr>Yellow is the box we fill on Eid  with gifts of Zakat for those in need</vt:lpstr>
      <vt:lpstr>Responding to Zakat</vt:lpstr>
      <vt:lpstr>Responding to Zakat</vt:lpstr>
      <vt:lpstr>Making connections</vt:lpstr>
      <vt:lpstr>Looking at Art and Spirited Arts</vt:lpstr>
      <vt:lpstr>Yr 2 ‘Who is God?’</vt:lpstr>
      <vt:lpstr>Resources on your tables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RE in an infant school Six great ideas to excite your pupils</dc:title>
  <dc:creator>Juiet</dc:creator>
  <cp:lastModifiedBy>Ed Pawson</cp:lastModifiedBy>
  <cp:revision>114</cp:revision>
  <cp:lastPrinted>2015-05-08T16:39:04Z</cp:lastPrinted>
  <dcterms:created xsi:type="dcterms:W3CDTF">2015-05-08T11:21:25Z</dcterms:created>
  <dcterms:modified xsi:type="dcterms:W3CDTF">2019-06-28T22:23:44Z</dcterms:modified>
</cp:coreProperties>
</file>