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6"/>
  </p:notesMasterIdLst>
  <p:handoutMasterIdLst>
    <p:handoutMasterId r:id="rId17"/>
  </p:handoutMasterIdLst>
  <p:sldIdLst>
    <p:sldId id="256" r:id="rId2"/>
    <p:sldId id="275" r:id="rId3"/>
    <p:sldId id="273" r:id="rId4"/>
    <p:sldId id="272" r:id="rId5"/>
    <p:sldId id="270" r:id="rId6"/>
    <p:sldId id="257" r:id="rId7"/>
    <p:sldId id="258" r:id="rId8"/>
    <p:sldId id="259" r:id="rId9"/>
    <p:sldId id="274" r:id="rId10"/>
    <p:sldId id="277" r:id="rId11"/>
    <p:sldId id="278" r:id="rId12"/>
    <p:sldId id="280" r:id="rId13"/>
    <p:sldId id="282" r:id="rId14"/>
    <p:sldId id="283" r:id="rId15"/>
  </p:sldIdLst>
  <p:sldSz cx="12192000" cy="6858000"/>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3" autoAdjust="0"/>
    <p:restoredTop sz="94660" autoAdjust="0"/>
  </p:normalViewPr>
  <p:slideViewPr>
    <p:cSldViewPr snapToGrid="0">
      <p:cViewPr varScale="1">
        <p:scale>
          <a:sx n="109" d="100"/>
          <a:sy n="109" d="100"/>
        </p:scale>
        <p:origin x="558" y="102"/>
      </p:cViewPr>
      <p:guideLst/>
    </p:cSldViewPr>
  </p:slideViewPr>
  <p:outlineViewPr>
    <p:cViewPr>
      <p:scale>
        <a:sx n="33" d="100"/>
        <a:sy n="33" d="100"/>
      </p:scale>
      <p:origin x="0" y="-7472"/>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9" d="100"/>
          <a:sy n="79" d="100"/>
        </p:scale>
        <p:origin x="3404" y="5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AEFDD6-1F77-4DA8-A48B-87F2A8B91999}"/>
              </a:ext>
            </a:extLst>
          </p:cNvPr>
          <p:cNvSpPr>
            <a:spLocks noGrp="1"/>
          </p:cNvSpPr>
          <p:nvPr>
            <p:ph type="hdr" sz="quarter"/>
          </p:nvPr>
        </p:nvSpPr>
        <p:spPr>
          <a:xfrm>
            <a:off x="0" y="0"/>
            <a:ext cx="2946247" cy="498248"/>
          </a:xfrm>
          <a:prstGeom prst="rect">
            <a:avLst/>
          </a:prstGeom>
        </p:spPr>
        <p:txBody>
          <a:bodyPr vert="horz" lIns="92098" tIns="46049" rIns="92098" bIns="46049" rtlCol="0"/>
          <a:lstStyle>
            <a:lvl1pPr algn="l">
              <a:defRPr sz="1200"/>
            </a:lvl1pPr>
          </a:lstStyle>
          <a:p>
            <a:endParaRPr lang="en-GB"/>
          </a:p>
        </p:txBody>
      </p:sp>
      <p:sp>
        <p:nvSpPr>
          <p:cNvPr id="3" name="Date Placeholder 2">
            <a:extLst>
              <a:ext uri="{FF2B5EF4-FFF2-40B4-BE49-F238E27FC236}">
                <a16:creationId xmlns:a16="http://schemas.microsoft.com/office/drawing/2014/main" id="{723C8BCC-E025-4983-83BC-A5F2928EBEF5}"/>
              </a:ext>
            </a:extLst>
          </p:cNvPr>
          <p:cNvSpPr>
            <a:spLocks noGrp="1"/>
          </p:cNvSpPr>
          <p:nvPr>
            <p:ph type="dt" sz="quarter" idx="1"/>
          </p:nvPr>
        </p:nvSpPr>
        <p:spPr>
          <a:xfrm>
            <a:off x="3849826" y="0"/>
            <a:ext cx="2946246" cy="498248"/>
          </a:xfrm>
          <a:prstGeom prst="rect">
            <a:avLst/>
          </a:prstGeom>
        </p:spPr>
        <p:txBody>
          <a:bodyPr vert="horz" lIns="92098" tIns="46049" rIns="92098" bIns="46049" rtlCol="0"/>
          <a:lstStyle>
            <a:lvl1pPr algn="r">
              <a:defRPr sz="1200"/>
            </a:lvl1pPr>
          </a:lstStyle>
          <a:p>
            <a:fld id="{72E999DA-8C5B-40CE-B3E8-9E16D72E040B}" type="datetimeFigureOut">
              <a:rPr lang="en-GB" smtClean="0"/>
              <a:t>10/10/2019</a:t>
            </a:fld>
            <a:endParaRPr lang="en-GB"/>
          </a:p>
        </p:txBody>
      </p:sp>
      <p:sp>
        <p:nvSpPr>
          <p:cNvPr id="4" name="Footer Placeholder 3">
            <a:extLst>
              <a:ext uri="{FF2B5EF4-FFF2-40B4-BE49-F238E27FC236}">
                <a16:creationId xmlns:a16="http://schemas.microsoft.com/office/drawing/2014/main" id="{ED62C6EB-6E47-4085-95D8-012AE5447183}"/>
              </a:ext>
            </a:extLst>
          </p:cNvPr>
          <p:cNvSpPr>
            <a:spLocks noGrp="1"/>
          </p:cNvSpPr>
          <p:nvPr>
            <p:ph type="ftr" sz="quarter" idx="2"/>
          </p:nvPr>
        </p:nvSpPr>
        <p:spPr>
          <a:xfrm>
            <a:off x="0" y="9429977"/>
            <a:ext cx="2946247" cy="498248"/>
          </a:xfrm>
          <a:prstGeom prst="rect">
            <a:avLst/>
          </a:prstGeom>
        </p:spPr>
        <p:txBody>
          <a:bodyPr vert="horz" lIns="92098" tIns="46049" rIns="92098" bIns="46049"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F213422F-B000-4E4C-A4B1-49F2C1BF81FA}"/>
              </a:ext>
            </a:extLst>
          </p:cNvPr>
          <p:cNvSpPr>
            <a:spLocks noGrp="1"/>
          </p:cNvSpPr>
          <p:nvPr>
            <p:ph type="sldNum" sz="quarter" idx="3"/>
          </p:nvPr>
        </p:nvSpPr>
        <p:spPr>
          <a:xfrm>
            <a:off x="3849826" y="9429977"/>
            <a:ext cx="2946246" cy="498248"/>
          </a:xfrm>
          <a:prstGeom prst="rect">
            <a:avLst/>
          </a:prstGeom>
        </p:spPr>
        <p:txBody>
          <a:bodyPr vert="horz" lIns="92098" tIns="46049" rIns="92098" bIns="46049" rtlCol="0" anchor="b"/>
          <a:lstStyle>
            <a:lvl1pPr algn="r">
              <a:defRPr sz="1200"/>
            </a:lvl1pPr>
          </a:lstStyle>
          <a:p>
            <a:fld id="{8ADC4397-F108-441A-A8F6-0E67B298B9BC}" type="slidenum">
              <a:rPr lang="en-GB" smtClean="0"/>
              <a:t>‹#›</a:t>
            </a:fld>
            <a:endParaRPr lang="en-GB"/>
          </a:p>
        </p:txBody>
      </p:sp>
    </p:spTree>
    <p:extLst>
      <p:ext uri="{BB962C8B-B14F-4D97-AF65-F5344CB8AC3E}">
        <p14:creationId xmlns:p14="http://schemas.microsoft.com/office/powerpoint/2010/main" val="22290097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60" cy="498135"/>
          </a:xfrm>
          <a:prstGeom prst="rect">
            <a:avLst/>
          </a:prstGeom>
        </p:spPr>
        <p:txBody>
          <a:bodyPr vert="horz" lIns="92098" tIns="46049" rIns="92098" bIns="46049" rtlCol="0"/>
          <a:lstStyle>
            <a:lvl1pPr algn="l">
              <a:defRPr sz="1200"/>
            </a:lvl1pPr>
          </a:lstStyle>
          <a:p>
            <a:endParaRPr lang="en-GB"/>
          </a:p>
        </p:txBody>
      </p:sp>
      <p:sp>
        <p:nvSpPr>
          <p:cNvPr id="3" name="Date Placeholder 2"/>
          <p:cNvSpPr>
            <a:spLocks noGrp="1"/>
          </p:cNvSpPr>
          <p:nvPr>
            <p:ph type="dt" idx="1"/>
          </p:nvPr>
        </p:nvSpPr>
        <p:spPr>
          <a:xfrm>
            <a:off x="3850442" y="0"/>
            <a:ext cx="2945660" cy="498135"/>
          </a:xfrm>
          <a:prstGeom prst="rect">
            <a:avLst/>
          </a:prstGeom>
        </p:spPr>
        <p:txBody>
          <a:bodyPr vert="horz" lIns="92098" tIns="46049" rIns="92098" bIns="46049" rtlCol="0"/>
          <a:lstStyle>
            <a:lvl1pPr algn="r">
              <a:defRPr sz="1200"/>
            </a:lvl1pPr>
          </a:lstStyle>
          <a:p>
            <a:fld id="{F4D109BF-C148-4979-86BF-82BE5A85B673}" type="datetimeFigureOut">
              <a:rPr lang="en-GB" smtClean="0"/>
              <a:t>10/10/2019</a:t>
            </a:fld>
            <a:endParaRPr lang="en-GB"/>
          </a:p>
        </p:txBody>
      </p:sp>
      <p:sp>
        <p:nvSpPr>
          <p:cNvPr id="4" name="Slide Image Placeholder 3"/>
          <p:cNvSpPr>
            <a:spLocks noGrp="1" noRot="1" noChangeAspect="1"/>
          </p:cNvSpPr>
          <p:nvPr>
            <p:ph type="sldImg" idx="2"/>
          </p:nvPr>
        </p:nvSpPr>
        <p:spPr>
          <a:xfrm>
            <a:off x="420688" y="1241425"/>
            <a:ext cx="5956300" cy="3349625"/>
          </a:xfrm>
          <a:prstGeom prst="rect">
            <a:avLst/>
          </a:prstGeom>
          <a:noFill/>
          <a:ln w="12700">
            <a:solidFill>
              <a:prstClr val="black"/>
            </a:solidFill>
          </a:ln>
        </p:spPr>
        <p:txBody>
          <a:bodyPr vert="horz" lIns="92098" tIns="46049" rIns="92098" bIns="46049" rtlCol="0" anchor="ctr"/>
          <a:lstStyle/>
          <a:p>
            <a:endParaRPr lang="en-GB"/>
          </a:p>
        </p:txBody>
      </p:sp>
      <p:sp>
        <p:nvSpPr>
          <p:cNvPr id="5" name="Notes Placeholder 4"/>
          <p:cNvSpPr>
            <a:spLocks noGrp="1"/>
          </p:cNvSpPr>
          <p:nvPr>
            <p:ph type="body" sz="quarter" idx="3"/>
          </p:nvPr>
        </p:nvSpPr>
        <p:spPr>
          <a:xfrm>
            <a:off x="679768" y="4777959"/>
            <a:ext cx="5438140" cy="3909239"/>
          </a:xfrm>
          <a:prstGeom prst="rect">
            <a:avLst/>
          </a:prstGeom>
        </p:spPr>
        <p:txBody>
          <a:bodyPr vert="horz" lIns="92098" tIns="46049" rIns="92098" bIns="4604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1"/>
            <a:ext cx="2945660" cy="498134"/>
          </a:xfrm>
          <a:prstGeom prst="rect">
            <a:avLst/>
          </a:prstGeom>
        </p:spPr>
        <p:txBody>
          <a:bodyPr vert="horz" lIns="92098" tIns="46049" rIns="92098" bIns="46049" rtlCol="0" anchor="b"/>
          <a:lstStyle>
            <a:lvl1pPr algn="l">
              <a:defRPr sz="1200"/>
            </a:lvl1pPr>
          </a:lstStyle>
          <a:p>
            <a:endParaRPr lang="en-GB"/>
          </a:p>
        </p:txBody>
      </p:sp>
      <p:sp>
        <p:nvSpPr>
          <p:cNvPr id="7" name="Slide Number Placeholder 6"/>
          <p:cNvSpPr>
            <a:spLocks noGrp="1"/>
          </p:cNvSpPr>
          <p:nvPr>
            <p:ph type="sldNum" sz="quarter" idx="5"/>
          </p:nvPr>
        </p:nvSpPr>
        <p:spPr>
          <a:xfrm>
            <a:off x="3850442" y="9430091"/>
            <a:ext cx="2945660" cy="498134"/>
          </a:xfrm>
          <a:prstGeom prst="rect">
            <a:avLst/>
          </a:prstGeom>
        </p:spPr>
        <p:txBody>
          <a:bodyPr vert="horz" lIns="92098" tIns="46049" rIns="92098" bIns="46049" rtlCol="0" anchor="b"/>
          <a:lstStyle>
            <a:lvl1pPr algn="r">
              <a:defRPr sz="1200"/>
            </a:lvl1pPr>
          </a:lstStyle>
          <a:p>
            <a:fld id="{D677AB7F-FCD5-42C1-8A82-C2873BCC5893}" type="slidenum">
              <a:rPr lang="en-GB" smtClean="0"/>
              <a:t>‹#›</a:t>
            </a:fld>
            <a:endParaRPr lang="en-GB"/>
          </a:p>
        </p:txBody>
      </p:sp>
    </p:spTree>
    <p:extLst>
      <p:ext uri="{BB962C8B-B14F-4D97-AF65-F5344CB8AC3E}">
        <p14:creationId xmlns:p14="http://schemas.microsoft.com/office/powerpoint/2010/main" val="3066990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ocialsciences.exeter.ac.uk/media/universityofexeter/collegeofsocialsciencesandinternationalstudies/education/research/groupsandnetworks/reandspiritualitynetwork/Big_Ideas_for_RE_E-Book.pdf"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www.reonline.org.uk/knowing/big-ideas-into-practice/"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Abstract</a:t>
            </a:r>
            <a:endParaRPr lang="en-GB" dirty="0"/>
          </a:p>
          <a:p>
            <a:pPr lvl="0"/>
            <a:r>
              <a:rPr lang="en-GB" dirty="0"/>
              <a:t>Introduce the two publications on Big Ideas in Religious Education.</a:t>
            </a:r>
          </a:p>
          <a:p>
            <a:r>
              <a:rPr lang="en-GB" u="sng" dirty="0">
                <a:hlinkClick r:id="rId3"/>
              </a:rPr>
              <a:t>http://socialsciences.exeter.ac.uk/media/universityofexeter/collegeofsocialsciencesandinternationalstudies/education/research/groupsandnetworks/reandspiritualitynetwork/Big_Ideas_for_RE_E-Book.pdf</a:t>
            </a:r>
            <a:endParaRPr lang="en-GB" dirty="0"/>
          </a:p>
          <a:p>
            <a:r>
              <a:rPr lang="en-GB" u="sng" dirty="0">
                <a:hlinkClick r:id="rId4"/>
              </a:rPr>
              <a:t>http://www.reonline.org.uk/knowing/big-ideas-into-practice/</a:t>
            </a:r>
            <a:endParaRPr lang="en-GB" dirty="0"/>
          </a:p>
          <a:p>
            <a:r>
              <a:rPr lang="en-GB" dirty="0"/>
              <a:t>It would be helpful if delegates who plan to attend this session would read these books in advance.</a:t>
            </a:r>
          </a:p>
          <a:p>
            <a:pPr lvl="0"/>
            <a:r>
              <a:rPr lang="en-GB" dirty="0"/>
              <a:t>Explain the theoretical foundation for the current work on Big Ideas in the theories of Wiggins and McTighe and in relation to the current debate about the place of subject knowledge.</a:t>
            </a:r>
          </a:p>
          <a:p>
            <a:pPr lvl="0"/>
            <a:r>
              <a:rPr lang="en-GB" dirty="0"/>
              <a:t>Provide a rationale for the six Big Ideas to emerge from the project. </a:t>
            </a:r>
          </a:p>
          <a:p>
            <a:pPr lvl="0"/>
            <a:r>
              <a:rPr lang="en-GB" dirty="0"/>
              <a:t>Introduce ‘RE Live’</a:t>
            </a:r>
          </a:p>
          <a:p>
            <a:pPr lvl="0"/>
            <a:r>
              <a:rPr lang="en-GB" dirty="0"/>
              <a:t>Demonstrate, with practical activities for delegates, the value of Big Ideas for curriculum planning.</a:t>
            </a:r>
          </a:p>
          <a:p>
            <a:pPr lvl="0"/>
            <a:endParaRPr lang="en-GB" dirty="0"/>
          </a:p>
          <a:p>
            <a:r>
              <a:rPr lang="en-GB" b="1" dirty="0"/>
              <a:t>THE BIG IDEAS FOR RE PROJECT</a:t>
            </a:r>
            <a:endParaRPr lang="en-GB" dirty="0"/>
          </a:p>
          <a:p>
            <a:r>
              <a:rPr lang="en-GB" dirty="0"/>
              <a:t>In 2017 the University of Exeter published 'Big Ideas for Religious Education'.  This was the result of the work of 13 people, including teachers, teacher educators, advisers, retired HMI and academics. Between them they represented a wide range of perspectives on the nature of RE and its purpose and an equally wide range of academic specialisms. </a:t>
            </a:r>
          </a:p>
          <a:p>
            <a:r>
              <a:rPr lang="en-GB" dirty="0"/>
              <a:t>A team of three went on to create the second volume; 'Putting Big Ideas into Practice in Religious Education', published on line.  As the title suggests, this publication looks at the practicalities and the advantages of planning the RE curriculum around the Big Ideas.</a:t>
            </a:r>
          </a:p>
          <a:p>
            <a:r>
              <a:rPr lang="en-GB" b="1" dirty="0"/>
              <a:t> </a:t>
            </a:r>
            <a:endParaRPr lang="en-GB" dirty="0"/>
          </a:p>
          <a:p>
            <a:pPr lvl="0"/>
            <a:endParaRPr lang="en-GB" dirty="0"/>
          </a:p>
          <a:p>
            <a:r>
              <a:rPr lang="en-GB" dirty="0"/>
              <a:t> </a:t>
            </a:r>
          </a:p>
          <a:p>
            <a:endParaRPr lang="en-GB" dirty="0"/>
          </a:p>
        </p:txBody>
      </p:sp>
      <p:sp>
        <p:nvSpPr>
          <p:cNvPr id="4" name="Slide Number Placeholder 3"/>
          <p:cNvSpPr>
            <a:spLocks noGrp="1"/>
          </p:cNvSpPr>
          <p:nvPr>
            <p:ph type="sldNum" sz="quarter" idx="10"/>
          </p:nvPr>
        </p:nvSpPr>
        <p:spPr/>
        <p:txBody>
          <a:bodyPr/>
          <a:lstStyle/>
          <a:p>
            <a:fld id="{D677AB7F-FCD5-42C1-8A82-C2873BCC5893}" type="slidenum">
              <a:rPr lang="en-GB" smtClean="0"/>
              <a:t>1</a:t>
            </a:fld>
            <a:endParaRPr lang="en-GB"/>
          </a:p>
        </p:txBody>
      </p:sp>
    </p:spTree>
    <p:extLst>
      <p:ext uri="{BB962C8B-B14F-4D97-AF65-F5344CB8AC3E}">
        <p14:creationId xmlns:p14="http://schemas.microsoft.com/office/powerpoint/2010/main" val="3382998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THE BIG IDEAS FOR RE PROJECT</a:t>
            </a:r>
            <a:endParaRPr lang="en-GB" dirty="0"/>
          </a:p>
          <a:p>
            <a:r>
              <a:rPr lang="en-GB" dirty="0"/>
              <a:t>In 2017 the University of Exeter published 'Big Ideas for Religious Education'.  This was the result of the work of 13 people, including teachers, teacher educators, advisers, retired HMI and academics. Between them they represented a wide range of perspectives on the nature of RE and its purpose and an equally wide range of academic specialisms. </a:t>
            </a:r>
          </a:p>
          <a:p>
            <a:r>
              <a:rPr lang="en-GB" dirty="0"/>
              <a:t>A team of three went on to create the second volume; 'Putting Big Ideas into Practice in Religious Education', published on line.  As the title suggests, this publication looks at the practicalities and the advantages of planning the RE curriculum around the Big Ideas.</a:t>
            </a:r>
          </a:p>
          <a:p>
            <a:r>
              <a:rPr lang="en-GB" b="1" dirty="0"/>
              <a:t> </a:t>
            </a:r>
            <a:endParaRPr lang="en-GB" dirty="0"/>
          </a:p>
          <a:p>
            <a:endParaRPr lang="en-GB" dirty="0"/>
          </a:p>
        </p:txBody>
      </p:sp>
      <p:sp>
        <p:nvSpPr>
          <p:cNvPr id="4" name="Slide Number Placeholder 3"/>
          <p:cNvSpPr>
            <a:spLocks noGrp="1"/>
          </p:cNvSpPr>
          <p:nvPr>
            <p:ph type="sldNum" sz="quarter" idx="10"/>
          </p:nvPr>
        </p:nvSpPr>
        <p:spPr/>
        <p:txBody>
          <a:bodyPr/>
          <a:lstStyle/>
          <a:p>
            <a:fld id="{D677AB7F-FCD5-42C1-8A82-C2873BCC5893}" type="slidenum">
              <a:rPr lang="en-GB" smtClean="0"/>
              <a:t>2</a:t>
            </a:fld>
            <a:endParaRPr lang="en-GB"/>
          </a:p>
        </p:txBody>
      </p:sp>
    </p:spTree>
    <p:extLst>
      <p:ext uri="{BB962C8B-B14F-4D97-AF65-F5344CB8AC3E}">
        <p14:creationId xmlns:p14="http://schemas.microsoft.com/office/powerpoint/2010/main" val="33868730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theory of Big Ideas was developed particularly by Jay McTighe and the late Grant Wiggins ('Understanding by Design' is their main publication on the subject). Wiggins shared many concerns with Tim Oates, a Government adviser in the UK. Both recognised the importance of limiting subject knowledge to enable 'deep' rather than superficial learning. Both were concerned at the lack of pupils' engagement with the curriculum and both ascribed weaknesses in the curriculum in part to the absence of explicit big ideas, as a result of which, pupils were failing to get the 'big picture'; or in Wiggins-speak, they 'don't get it'. </a:t>
            </a:r>
          </a:p>
          <a:p>
            <a:r>
              <a:rPr lang="en-GB" dirty="0"/>
              <a:t>Big Ideas aren't just any ideas. Wiggins identifies 8 key characteristics of Big Ideas. First and foremost they are:</a:t>
            </a:r>
          </a:p>
          <a:p>
            <a:r>
              <a:rPr lang="en-GB" dirty="0"/>
              <a:t>i	 criteria for the selection and prioritising of subject knowledge in the curriculum. </a:t>
            </a:r>
          </a:p>
          <a:p>
            <a:r>
              <a:rPr lang="en-GB" dirty="0"/>
              <a:t>ii. 	 transferable to events outside the classroom. </a:t>
            </a:r>
          </a:p>
          <a:p>
            <a:r>
              <a:rPr lang="en-GB" dirty="0"/>
              <a:t>iii.   memorable. </a:t>
            </a:r>
          </a:p>
          <a:p>
            <a:r>
              <a:rPr lang="en-GB" dirty="0"/>
              <a:t>iv.   capable of differentiation so that they may become the basis of progression. </a:t>
            </a:r>
          </a:p>
          <a:p>
            <a:r>
              <a:rPr lang="en-GB" dirty="0"/>
              <a:t> </a:t>
            </a:r>
          </a:p>
          <a:p>
            <a:r>
              <a:rPr lang="en-GB" dirty="0"/>
              <a:t>They should also:</a:t>
            </a:r>
          </a:p>
          <a:p>
            <a:r>
              <a:rPr lang="en-GB" dirty="0"/>
              <a:t>v	 have long term relevance. </a:t>
            </a:r>
          </a:p>
          <a:p>
            <a:r>
              <a:rPr lang="en-GB" dirty="0"/>
              <a:t>vi.   make sense of what might otherwise be confusing information/experiences and isolated facts. </a:t>
            </a:r>
          </a:p>
          <a:p>
            <a:r>
              <a:rPr lang="en-GB" dirty="0"/>
              <a:t>vii.  act as lenses which, when used to ‘view’ content, help to clarify it. </a:t>
            </a:r>
          </a:p>
          <a:p>
            <a:r>
              <a:rPr lang="en-GB" dirty="0"/>
              <a:t>viii. taken together, express the core or central concerns of the subject. </a:t>
            </a:r>
          </a:p>
          <a:p>
            <a:r>
              <a:rPr lang="en-GB" dirty="0"/>
              <a:t> </a:t>
            </a:r>
          </a:p>
          <a:p>
            <a:endParaRPr lang="en-GB" dirty="0"/>
          </a:p>
        </p:txBody>
      </p:sp>
      <p:sp>
        <p:nvSpPr>
          <p:cNvPr id="4" name="Slide Number Placeholder 3"/>
          <p:cNvSpPr>
            <a:spLocks noGrp="1"/>
          </p:cNvSpPr>
          <p:nvPr>
            <p:ph type="sldNum" sz="quarter" idx="10"/>
          </p:nvPr>
        </p:nvSpPr>
        <p:spPr>
          <a:xfrm>
            <a:off x="3841898" y="9430091"/>
            <a:ext cx="2945660" cy="498134"/>
          </a:xfrm>
        </p:spPr>
        <p:txBody>
          <a:bodyPr/>
          <a:lstStyle/>
          <a:p>
            <a:fld id="{D677AB7F-FCD5-42C1-8A82-C2873BCC5893}" type="slidenum">
              <a:rPr lang="en-GB" smtClean="0"/>
              <a:t>3</a:t>
            </a:fld>
            <a:endParaRPr lang="en-GB"/>
          </a:p>
        </p:txBody>
      </p:sp>
    </p:spTree>
    <p:extLst>
      <p:ext uri="{BB962C8B-B14F-4D97-AF65-F5344CB8AC3E}">
        <p14:creationId xmlns:p14="http://schemas.microsoft.com/office/powerpoint/2010/main" val="25470759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a:xfrm>
            <a:off x="3841898" y="9430091"/>
            <a:ext cx="2945660" cy="498134"/>
          </a:xfrm>
        </p:spPr>
        <p:txBody>
          <a:bodyPr/>
          <a:lstStyle/>
          <a:p>
            <a:fld id="{D677AB7F-FCD5-42C1-8A82-C2873BCC5893}" type="slidenum">
              <a:rPr lang="en-GB" smtClean="0"/>
              <a:t>4</a:t>
            </a:fld>
            <a:endParaRPr lang="en-GB"/>
          </a:p>
        </p:txBody>
      </p:sp>
    </p:spTree>
    <p:extLst>
      <p:ext uri="{BB962C8B-B14F-4D97-AF65-F5344CB8AC3E}">
        <p14:creationId xmlns:p14="http://schemas.microsoft.com/office/powerpoint/2010/main" val="41208267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theory of Big Ideas was developed particularly by Jay McTighe and the late Grant Wiggins ('Understanding by Design' is their main publication on the subject). Wiggins shared many concerns with Tim Oates, a Government adviser in the UK. Both recognised the importance of limiting subject knowledge to enable 'deep' rather than superficial learning. Both were concerned at the lack of pupils' engagement with the curriculum and both ascribed weaknesses in the curriculum in part to the absence of explicit big ideas, as a result of which, pupils were failing to get the 'big picture'; or in Wiggins-speak, they 'don't get it'. </a:t>
            </a:r>
          </a:p>
          <a:p>
            <a:r>
              <a:rPr lang="en-GB" dirty="0"/>
              <a:t>Big Ideas aren't just any ideas. Wiggins identifies 8 key characteristics of Big Ideas. First and foremost they are:</a:t>
            </a:r>
          </a:p>
          <a:p>
            <a:r>
              <a:rPr lang="en-GB" dirty="0"/>
              <a:t>i	 criteria for the selection and prioritising of subject knowledge in the curriculum. </a:t>
            </a:r>
          </a:p>
          <a:p>
            <a:r>
              <a:rPr lang="en-GB" dirty="0"/>
              <a:t>ii. 	 transferable to events outside the classroom. </a:t>
            </a:r>
          </a:p>
          <a:p>
            <a:r>
              <a:rPr lang="en-GB" dirty="0"/>
              <a:t>iii.   memorable. </a:t>
            </a:r>
          </a:p>
          <a:p>
            <a:r>
              <a:rPr lang="en-GB" dirty="0"/>
              <a:t>iv.   capable of differentiation so that they may become the basis of progression. </a:t>
            </a:r>
          </a:p>
          <a:p>
            <a:r>
              <a:rPr lang="en-GB" dirty="0"/>
              <a:t> </a:t>
            </a:r>
          </a:p>
          <a:p>
            <a:r>
              <a:rPr lang="en-GB" dirty="0"/>
              <a:t>They should also:</a:t>
            </a:r>
          </a:p>
          <a:p>
            <a:r>
              <a:rPr lang="en-GB" dirty="0"/>
              <a:t>v	 have long term relevance. </a:t>
            </a:r>
          </a:p>
          <a:p>
            <a:r>
              <a:rPr lang="en-GB" dirty="0"/>
              <a:t>vi.   make sense of what might otherwise be confusing information/experiences and isolated facts. </a:t>
            </a:r>
          </a:p>
          <a:p>
            <a:r>
              <a:rPr lang="en-GB" dirty="0"/>
              <a:t>vii.  act as lenses which, when used to ‘view’ content, help to clarify it. </a:t>
            </a:r>
          </a:p>
          <a:p>
            <a:r>
              <a:rPr lang="en-GB" dirty="0"/>
              <a:t>viii. taken together, express the core or central concerns of the subject. </a:t>
            </a:r>
          </a:p>
          <a:p>
            <a:endParaRPr lang="en-GB" dirty="0"/>
          </a:p>
        </p:txBody>
      </p:sp>
      <p:sp>
        <p:nvSpPr>
          <p:cNvPr id="4" name="Slide Number Placeholder 3"/>
          <p:cNvSpPr>
            <a:spLocks noGrp="1"/>
          </p:cNvSpPr>
          <p:nvPr>
            <p:ph type="sldNum" sz="quarter" idx="10"/>
          </p:nvPr>
        </p:nvSpPr>
        <p:spPr>
          <a:xfrm>
            <a:off x="3841898" y="9430091"/>
            <a:ext cx="2945660" cy="498134"/>
          </a:xfrm>
        </p:spPr>
        <p:txBody>
          <a:bodyPr/>
          <a:lstStyle/>
          <a:p>
            <a:fld id="{D677AB7F-FCD5-42C1-8A82-C2873BCC5893}" type="slidenum">
              <a:rPr lang="en-GB" smtClean="0"/>
              <a:t>5</a:t>
            </a:fld>
            <a:endParaRPr lang="en-GB"/>
          </a:p>
        </p:txBody>
      </p:sp>
    </p:spTree>
    <p:extLst>
      <p:ext uri="{BB962C8B-B14F-4D97-AF65-F5344CB8AC3E}">
        <p14:creationId xmlns:p14="http://schemas.microsoft.com/office/powerpoint/2010/main" val="11478539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7213" y="1241425"/>
            <a:ext cx="5954712" cy="3349625"/>
          </a:xfrm>
        </p:spPr>
      </p:sp>
      <p:sp>
        <p:nvSpPr>
          <p:cNvPr id="3" name="Notes Placeholder 2"/>
          <p:cNvSpPr>
            <a:spLocks noGrp="1"/>
          </p:cNvSpPr>
          <p:nvPr>
            <p:ph type="body" idx="1"/>
          </p:nvPr>
        </p:nvSpPr>
        <p:spPr/>
        <p:txBody>
          <a:bodyPr/>
          <a:lstStyle/>
          <a:p>
            <a:r>
              <a:rPr lang="en-GB" b="1" dirty="0"/>
              <a:t>Big ideas and the knowledge debate</a:t>
            </a:r>
            <a:endParaRPr lang="en-GB" dirty="0"/>
          </a:p>
          <a:p>
            <a:r>
              <a:rPr lang="en-GB" b="1" dirty="0"/>
              <a:t> </a:t>
            </a:r>
            <a:endParaRPr lang="en-GB" dirty="0"/>
          </a:p>
          <a:p>
            <a:r>
              <a:rPr lang="en-GB" dirty="0"/>
              <a:t>Big Ideas are also related to the current debate about the place of knowledge in the curriculum - particularly the work of </a:t>
            </a:r>
            <a:r>
              <a:rPr lang="en-US" dirty="0"/>
              <a:t>Bernard Bernstein and </a:t>
            </a:r>
            <a:r>
              <a:rPr lang="en-GB" dirty="0"/>
              <a:t>Michael Young, who have explored the relationship between disciplinary and substantive knowledge. It is important to remember the distinction between these two types of knowledge:</a:t>
            </a:r>
          </a:p>
          <a:p>
            <a:r>
              <a:rPr lang="en-GB" dirty="0"/>
              <a:t> </a:t>
            </a:r>
          </a:p>
          <a:p>
            <a:r>
              <a:rPr lang="en-GB" b="1" dirty="0"/>
              <a:t>Substantive knowledge </a:t>
            </a:r>
            <a:r>
              <a:rPr lang="en-GB" dirty="0"/>
              <a:t>- often called 'factual knowledge' originates with the religions/worldviews included for study in RE curricula. It is probably true to say that most RE curricula are structured around substantive knowledge: this is what determines the headings for themes and topics. However this reliance on substantive knowledge gives rise to specific problems. </a:t>
            </a:r>
          </a:p>
          <a:p>
            <a:pPr lvl="0"/>
            <a:r>
              <a:rPr lang="en-GB" dirty="0"/>
              <a:t>There is a huge amount of substantive knowledge and no agreement on what constitutes reliable criteria for selecting and sequencing it. </a:t>
            </a:r>
          </a:p>
          <a:p>
            <a:pPr lvl="0"/>
            <a:r>
              <a:rPr lang="en-GB" dirty="0"/>
              <a:t>It does not provide a secure basis of progression - much of it can be taught to any age group. The study of religions in RE has, in many schools, been reduced to repeated learning about themes such as leaders, worship, pilgrimage, holy books, festivals and so on. When these themes are repeated in relation to different religions with different age groups (e.g. Judaism with 7-11 year olds and Sikhism with 11-14 year olds) there is a danger that pupils will be learning at the same level and with no greater demands. And so it has often been in practice. Teachers, particularly  those without subject qualifications, have too often confused 'progress' with 'difference'; thinking that 13 year olds learning about what goes on in a Gurdwara shows progress from when at the age of 9 they learnt about what goes on in a Synagogue. Too often, the only progress involved here are gains in factual knowledge not progress in understanding the complexities of religion in the world today, which must be a key outcome of any RE programme fit for the 21st century.</a:t>
            </a:r>
            <a:r>
              <a:rPr lang="en-GB" b="1" dirty="0"/>
              <a:t> </a:t>
            </a:r>
            <a:endParaRPr lang="en-GB" dirty="0"/>
          </a:p>
          <a:p>
            <a:r>
              <a:rPr lang="en-GB" dirty="0"/>
              <a:t> </a:t>
            </a:r>
          </a:p>
          <a:p>
            <a:r>
              <a:rPr lang="en-GB" b="1" dirty="0"/>
              <a:t>Disciplinary knowledge -</a:t>
            </a:r>
            <a:r>
              <a:rPr lang="en-GB" dirty="0"/>
              <a:t> originates not with the content of the</a:t>
            </a:r>
            <a:r>
              <a:rPr lang="en-GB" b="1" dirty="0"/>
              <a:t> subject </a:t>
            </a:r>
            <a:r>
              <a:rPr lang="en-GB" dirty="0"/>
              <a:t>but with the </a:t>
            </a:r>
            <a:r>
              <a:rPr lang="en-GB" b="1" dirty="0"/>
              <a:t>study of the subject, </a:t>
            </a:r>
            <a:r>
              <a:rPr lang="en-GB" dirty="0"/>
              <a:t>mainly in higher education where it has its origins in research and theory relating to disciplines such as theology, religious studies, philosophy, ethics, psychology and sociology. </a:t>
            </a:r>
          </a:p>
          <a:p>
            <a:r>
              <a:rPr lang="en-GB" dirty="0"/>
              <a:t>The Big Ideas draw on disciplinary knowledge. They are the Big Ideas of the subject, not of religions. They can't be taught without substantive knowledge, but they do provide curriculum structure, a basis for progression and provide criteria for the selection of substantive knowledge.  </a:t>
            </a:r>
          </a:p>
          <a:p>
            <a:r>
              <a:rPr lang="en-GB" dirty="0"/>
              <a:t> </a:t>
            </a:r>
          </a:p>
          <a:p>
            <a:endParaRPr lang="en-GB" dirty="0"/>
          </a:p>
        </p:txBody>
      </p:sp>
      <p:sp>
        <p:nvSpPr>
          <p:cNvPr id="4" name="Slide Number Placeholder 3"/>
          <p:cNvSpPr>
            <a:spLocks noGrp="1"/>
          </p:cNvSpPr>
          <p:nvPr>
            <p:ph type="sldNum" sz="quarter" idx="10"/>
          </p:nvPr>
        </p:nvSpPr>
        <p:spPr/>
        <p:txBody>
          <a:bodyPr/>
          <a:lstStyle/>
          <a:p>
            <a:fld id="{D677AB7F-FCD5-42C1-8A82-C2873BCC5893}" type="slidenum">
              <a:rPr lang="en-GB" smtClean="0"/>
              <a:t>6</a:t>
            </a:fld>
            <a:endParaRPr lang="en-GB"/>
          </a:p>
        </p:txBody>
      </p:sp>
    </p:spTree>
    <p:extLst>
      <p:ext uri="{BB962C8B-B14F-4D97-AF65-F5344CB8AC3E}">
        <p14:creationId xmlns:p14="http://schemas.microsoft.com/office/powerpoint/2010/main" val="7339956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 </a:t>
            </a:r>
            <a:endParaRPr lang="en-GB" dirty="0"/>
          </a:p>
          <a:p>
            <a:r>
              <a:rPr lang="en-GB" dirty="0"/>
              <a:t>The Big Ideas project has other aims.  We began three years ago by articulating some hard truths. In particular we identified three issues which, in our view, were not given sufficient attention in the RE curriculum:</a:t>
            </a:r>
          </a:p>
          <a:p>
            <a:pPr lvl="0"/>
            <a:r>
              <a:rPr lang="en-GB" dirty="0"/>
              <a:t>The religious context of pupils</a:t>
            </a:r>
          </a:p>
          <a:p>
            <a:pPr lvl="1"/>
            <a:r>
              <a:rPr lang="en-GB" dirty="0"/>
              <a:t>The largest 'religious' group in England and in many other (but not all) European countries today are the 'Nones'- those who do not subscribe to any religion/worldview. </a:t>
            </a:r>
          </a:p>
          <a:p>
            <a:pPr lvl="1"/>
            <a:r>
              <a:rPr lang="en-GB" dirty="0"/>
              <a:t>We know quite a lot about 'Nones', particularly from Linda </a:t>
            </a:r>
            <a:r>
              <a:rPr lang="en-GB" dirty="0" err="1"/>
              <a:t>owWoodhead's</a:t>
            </a:r>
            <a:r>
              <a:rPr lang="en-GB" dirty="0"/>
              <a:t> research. This tells us that 'Nones' are united by distaste for institutional religion, the authority of religious leaders, religious creeds and formal liturgical worship. </a:t>
            </a:r>
          </a:p>
          <a:p>
            <a:pPr lvl="1"/>
            <a:r>
              <a:rPr lang="en-GB" dirty="0"/>
              <a:t>'Nones' are not necessarily atheists, neither do they necessarily lack interest in ideas of a spiritual and religious nature. </a:t>
            </a:r>
          </a:p>
          <a:p>
            <a:pPr lvl="1"/>
            <a:r>
              <a:rPr lang="en-GB" dirty="0"/>
              <a:t>Although the majority of our pupils and their parents statistically fall into the category of 'Nones', many RE curricula and text books continue to make institutional religions the focus of study. </a:t>
            </a:r>
          </a:p>
          <a:p>
            <a:pPr lvl="0"/>
            <a:r>
              <a:rPr lang="en-GB" dirty="0"/>
              <a:t>We often justify RE to pupils on the grounds of its importance for understanding the world we live in.  But the reality rarely lives up to the rhetoric. In England, Primary school children continue to learn about the inner workings of religions - their worship, customs and festivals.  It is by no means obvious to pupils how some of their learning in RE relates to the world they experience. In secondary schools, the RE curriculum focuses increasingly on so called 'philosophy and ethics' courses. Although they often address contemporary issues, they rarely add much to pupils knowledge and understanding of religions and worldviews. </a:t>
            </a:r>
          </a:p>
          <a:p>
            <a:pPr lvl="0"/>
            <a:r>
              <a:rPr lang="en-GB" dirty="0"/>
              <a:t>In England, many RE curricula and published resources continue to present an unreal and unrepresentative view of religions. They assume that there are six main religions in the world; that each of these religions is a separate entity; that people identify with one religion or worldview, or none; and they have a tendency to present each religion in its most orthodox and traditional form.  </a:t>
            </a:r>
          </a:p>
          <a:p>
            <a:r>
              <a:rPr lang="en-GB" dirty="0"/>
              <a:t> </a:t>
            </a:r>
          </a:p>
          <a:p>
            <a:r>
              <a:rPr lang="en-GB" dirty="0"/>
              <a:t>The Big Ideas project has addressed these issues by taking a different starting point for curriculum planning.</a:t>
            </a:r>
          </a:p>
          <a:p>
            <a:endParaRPr lang="en-GB" dirty="0"/>
          </a:p>
        </p:txBody>
      </p:sp>
      <p:sp>
        <p:nvSpPr>
          <p:cNvPr id="4" name="Slide Number Placeholder 3"/>
          <p:cNvSpPr>
            <a:spLocks noGrp="1"/>
          </p:cNvSpPr>
          <p:nvPr>
            <p:ph type="sldNum" sz="quarter" idx="10"/>
          </p:nvPr>
        </p:nvSpPr>
        <p:spPr/>
        <p:txBody>
          <a:bodyPr/>
          <a:lstStyle/>
          <a:p>
            <a:fld id="{D677AB7F-FCD5-42C1-8A82-C2873BCC5893}" type="slidenum">
              <a:rPr lang="en-GB" smtClean="0"/>
              <a:t>7</a:t>
            </a:fld>
            <a:endParaRPr lang="en-GB"/>
          </a:p>
        </p:txBody>
      </p:sp>
    </p:spTree>
    <p:extLst>
      <p:ext uri="{BB962C8B-B14F-4D97-AF65-F5344CB8AC3E}">
        <p14:creationId xmlns:p14="http://schemas.microsoft.com/office/powerpoint/2010/main" val="12998700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a:t>Traditionally, questions of concern to RE curriculum makers have been concerned with substantive content; What religions will we teach at each key stage? How many? Should we teach about Humanism?</a:t>
            </a:r>
          </a:p>
          <a:p>
            <a:pPr lvl="0"/>
            <a:r>
              <a:rPr lang="en-GB" dirty="0"/>
              <a:t>We began by asking a very different question: 'when today's students leave school, what issues and debates relating to religion and spirituality are they most likely to encounter during their lives'? </a:t>
            </a:r>
          </a:p>
          <a:p>
            <a:pPr lvl="0"/>
            <a:r>
              <a:rPr lang="en-GB" dirty="0"/>
              <a:t>Our answers to this question ultimately led to the development of the six Big Ideas we have now. [</a:t>
            </a:r>
            <a:r>
              <a:rPr lang="en-GB" dirty="0" err="1"/>
              <a:t>anhHandout</a:t>
            </a:r>
            <a:r>
              <a:rPr lang="en-GB" dirty="0"/>
              <a:t> 1]</a:t>
            </a:r>
          </a:p>
          <a:p>
            <a:pPr lvl="0"/>
            <a:r>
              <a:rPr lang="en-GB" dirty="0"/>
              <a:t>The preoccupation of the RE curriculum in this model has shifted radically from 'teaching six world religions and Humanism' to 'developing pupils' understanding of how and why religions and worldviews are central to our understanding of the world we inhabit'. </a:t>
            </a:r>
          </a:p>
          <a:p>
            <a:endParaRPr lang="en-GB" dirty="0"/>
          </a:p>
        </p:txBody>
      </p:sp>
      <p:sp>
        <p:nvSpPr>
          <p:cNvPr id="4" name="Slide Number Placeholder 3"/>
          <p:cNvSpPr>
            <a:spLocks noGrp="1"/>
          </p:cNvSpPr>
          <p:nvPr>
            <p:ph type="sldNum" sz="quarter" idx="10"/>
          </p:nvPr>
        </p:nvSpPr>
        <p:spPr/>
        <p:txBody>
          <a:bodyPr/>
          <a:lstStyle/>
          <a:p>
            <a:fld id="{D677AB7F-FCD5-42C1-8A82-C2873BCC5893}" type="slidenum">
              <a:rPr lang="en-GB" smtClean="0"/>
              <a:t>8</a:t>
            </a:fld>
            <a:endParaRPr lang="en-GB"/>
          </a:p>
        </p:txBody>
      </p:sp>
    </p:spTree>
    <p:extLst>
      <p:ext uri="{BB962C8B-B14F-4D97-AF65-F5344CB8AC3E}">
        <p14:creationId xmlns:p14="http://schemas.microsoft.com/office/powerpoint/2010/main" val="25988409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That question; 'when today's students leave school, what issues and debates relating to religion and spirituality are they most likely to encounter during their lives'? - led to the identification of six Big Ideas.  </a:t>
            </a:r>
          </a:p>
          <a:p>
            <a:r>
              <a:rPr lang="en-GB" dirty="0"/>
              <a:t> </a:t>
            </a:r>
          </a:p>
          <a:p>
            <a:r>
              <a:rPr lang="en-GB" dirty="0"/>
              <a:t>If you look at Handout 1, you will notice three distinctive characteristics of the way in which the ideas are presented:</a:t>
            </a:r>
          </a:p>
          <a:p>
            <a:r>
              <a:rPr lang="en-GB" dirty="0"/>
              <a:t>There are only six. </a:t>
            </a:r>
          </a:p>
          <a:p>
            <a:r>
              <a:rPr lang="en-GB" dirty="0"/>
              <a:t>They are not accompanied by definitions (as concepts would be) but by narratives. </a:t>
            </a:r>
          </a:p>
          <a:p>
            <a:r>
              <a:rPr lang="en-GB" dirty="0"/>
              <a:t>The overall narrative (in bold) tells us what is involved in the Big Idea. For example, BI2 is about how people express their feelings and experiences. </a:t>
            </a:r>
          </a:p>
          <a:p>
            <a:r>
              <a:rPr lang="en-GB" dirty="0"/>
              <a:t>The narrative tells us that this involves understanding that:</a:t>
            </a:r>
          </a:p>
          <a:p>
            <a:r>
              <a:rPr lang="en-GB" dirty="0"/>
              <a:t> when expressing their deepest beliefs, feelings, emotions and religious experiences, people may not use everyday language. Instead, they may use:</a:t>
            </a:r>
          </a:p>
          <a:p>
            <a:pPr lvl="2"/>
            <a:r>
              <a:rPr lang="en-GB" dirty="0"/>
              <a:t>figurative language and a range of literary genres</a:t>
            </a:r>
          </a:p>
          <a:p>
            <a:pPr lvl="2"/>
            <a:r>
              <a:rPr lang="en-GB" dirty="0"/>
              <a:t>nonverbal forms of communication such as art, music, drama and dance</a:t>
            </a:r>
          </a:p>
          <a:p>
            <a:r>
              <a:rPr lang="en-GB" dirty="0"/>
              <a:t>There are different ways of interpreting both verbal and non-verbal forms of expression often depending on a person’s view of the origin or inspiration behind them.</a:t>
            </a:r>
          </a:p>
          <a:p>
            <a:r>
              <a:rPr lang="en-GB" dirty="0"/>
              <a:t>The use of some non-verbal forms of communication is highly controversial within some religious groups, particularly their use in worship or ritual.</a:t>
            </a:r>
          </a:p>
          <a:p>
            <a:r>
              <a:rPr lang="en-GB" dirty="0"/>
              <a:t>These narratives become increasingly demanding as pupils get older.</a:t>
            </a:r>
          </a:p>
          <a:p>
            <a:endParaRPr lang="en-GB" dirty="0"/>
          </a:p>
        </p:txBody>
      </p:sp>
      <p:sp>
        <p:nvSpPr>
          <p:cNvPr id="4" name="Slide Number Placeholder 3"/>
          <p:cNvSpPr>
            <a:spLocks noGrp="1"/>
          </p:cNvSpPr>
          <p:nvPr>
            <p:ph type="sldNum" sz="quarter" idx="10"/>
          </p:nvPr>
        </p:nvSpPr>
        <p:spPr/>
        <p:txBody>
          <a:bodyPr/>
          <a:lstStyle/>
          <a:p>
            <a:fld id="{D677AB7F-FCD5-42C1-8A82-C2873BCC5893}" type="slidenum">
              <a:rPr lang="en-GB" smtClean="0"/>
              <a:t>9</a:t>
            </a:fld>
            <a:endParaRPr lang="en-GB"/>
          </a:p>
        </p:txBody>
      </p:sp>
    </p:spTree>
    <p:extLst>
      <p:ext uri="{BB962C8B-B14F-4D97-AF65-F5344CB8AC3E}">
        <p14:creationId xmlns:p14="http://schemas.microsoft.com/office/powerpoint/2010/main" val="30763324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That question; 'when today's students leave school, what issues and debates relating to religion and spirituality are they most likely to encounter during their lives'? - led to the identification of six Big Ideas.  </a:t>
            </a:r>
          </a:p>
          <a:p>
            <a:r>
              <a:rPr lang="en-GB" dirty="0"/>
              <a:t> </a:t>
            </a:r>
          </a:p>
          <a:p>
            <a:r>
              <a:rPr lang="en-GB" dirty="0"/>
              <a:t>If you look at Handout 1, you will notice three distinctive characteristics of the way in which the ideas are presented:</a:t>
            </a:r>
          </a:p>
          <a:p>
            <a:r>
              <a:rPr lang="en-GB" dirty="0"/>
              <a:t>There are only six. </a:t>
            </a:r>
          </a:p>
          <a:p>
            <a:r>
              <a:rPr lang="en-GB" dirty="0"/>
              <a:t>They are not accompanied by definitions (as concepts would be) but by narratives. </a:t>
            </a:r>
          </a:p>
          <a:p>
            <a:r>
              <a:rPr lang="en-GB" dirty="0"/>
              <a:t>The overall narrative (in bold) tells us what is involved in the Big Idea. For example, BI2 is about how people express their feelings and experiences. </a:t>
            </a:r>
          </a:p>
          <a:p>
            <a:r>
              <a:rPr lang="en-GB" dirty="0"/>
              <a:t>The narrative tells us that this involves understanding that:</a:t>
            </a:r>
          </a:p>
          <a:p>
            <a:r>
              <a:rPr lang="en-GB" dirty="0"/>
              <a:t> when expressing their deepest beliefs, feelings, emotions and religious experiences, people may not use everyday language. Instead, they may use:</a:t>
            </a:r>
          </a:p>
          <a:p>
            <a:pPr lvl="2"/>
            <a:r>
              <a:rPr lang="en-GB" dirty="0"/>
              <a:t>figurative language and a range of literary genres</a:t>
            </a:r>
          </a:p>
          <a:p>
            <a:pPr lvl="2"/>
            <a:r>
              <a:rPr lang="en-GB" dirty="0"/>
              <a:t>nonverbal forms of communication such as art, music, drama and dance</a:t>
            </a:r>
          </a:p>
          <a:p>
            <a:r>
              <a:rPr lang="en-GB" dirty="0"/>
              <a:t>There are different ways of interpreting both verbal and non-verbal forms of expression often depending on a person’s view of the origin or inspiration behind them.</a:t>
            </a:r>
          </a:p>
          <a:p>
            <a:r>
              <a:rPr lang="en-GB" dirty="0"/>
              <a:t>The use of some non-verbal forms of communication is highly controversial within some religious groups, particularly their use in worship or ritual.</a:t>
            </a:r>
          </a:p>
          <a:p>
            <a:r>
              <a:rPr lang="en-GB" dirty="0"/>
              <a:t>These narratives become increasingly demanding as pupils get older  and so become the basis for achieving progression. </a:t>
            </a:r>
          </a:p>
          <a:p>
            <a:endParaRPr lang="en-GB" dirty="0"/>
          </a:p>
        </p:txBody>
      </p:sp>
      <p:sp>
        <p:nvSpPr>
          <p:cNvPr id="4" name="Slide Number Placeholder 3"/>
          <p:cNvSpPr>
            <a:spLocks noGrp="1"/>
          </p:cNvSpPr>
          <p:nvPr>
            <p:ph type="sldNum" sz="quarter" idx="10"/>
          </p:nvPr>
        </p:nvSpPr>
        <p:spPr/>
        <p:txBody>
          <a:bodyPr/>
          <a:lstStyle/>
          <a:p>
            <a:fld id="{D677AB7F-FCD5-42C1-8A82-C2873BCC5893}" type="slidenum">
              <a:rPr lang="en-GB" smtClean="0"/>
              <a:t>10</a:t>
            </a:fld>
            <a:endParaRPr lang="en-GB"/>
          </a:p>
        </p:txBody>
      </p:sp>
    </p:spTree>
    <p:extLst>
      <p:ext uri="{BB962C8B-B14F-4D97-AF65-F5344CB8AC3E}">
        <p14:creationId xmlns:p14="http://schemas.microsoft.com/office/powerpoint/2010/main" val="4983728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a:t>The narratives become increasingly demanding as pupils get older - and so become the basis for achieving progression. </a:t>
            </a:r>
          </a:p>
          <a:p>
            <a:pPr lvl="0"/>
            <a:r>
              <a:rPr lang="en-GB" dirty="0"/>
              <a:t>Progression through the age-related narratives is not arbitrary but is based on seven principles - that as pupils get older they should be able to:</a:t>
            </a:r>
          </a:p>
          <a:p>
            <a:pPr lvl="1"/>
            <a:r>
              <a:rPr lang="en-GB" i="1" dirty="0"/>
              <a:t>increase the level of detail in their work</a:t>
            </a:r>
            <a:endParaRPr lang="en-GB" dirty="0"/>
          </a:p>
          <a:p>
            <a:pPr lvl="1"/>
            <a:r>
              <a:rPr lang="en-GB" i="1" dirty="0"/>
              <a:t>move from local to global contexts</a:t>
            </a:r>
            <a:endParaRPr lang="en-GB" dirty="0"/>
          </a:p>
          <a:p>
            <a:pPr lvl="1"/>
            <a:r>
              <a:rPr lang="en-GB" i="1" dirty="0"/>
              <a:t>make increasing links between smaller ideas</a:t>
            </a:r>
            <a:endParaRPr lang="en-GB" dirty="0"/>
          </a:p>
          <a:p>
            <a:pPr lvl="1"/>
            <a:r>
              <a:rPr lang="en-GB" i="1" dirty="0"/>
              <a:t>identify exceptions and contrasts</a:t>
            </a:r>
            <a:endParaRPr lang="en-GB" dirty="0"/>
          </a:p>
          <a:p>
            <a:pPr lvl="1"/>
            <a:r>
              <a:rPr lang="en-GB" i="1" dirty="0"/>
              <a:t>move from simple to complex and controversial ideas</a:t>
            </a:r>
            <a:endParaRPr lang="en-GB" dirty="0"/>
          </a:p>
          <a:p>
            <a:pPr lvl="1"/>
            <a:r>
              <a:rPr lang="en-GB" i="1" dirty="0"/>
              <a:t>understand diversity in increasingly complex settings</a:t>
            </a:r>
            <a:endParaRPr lang="en-GB" dirty="0"/>
          </a:p>
          <a:p>
            <a:pPr lvl="1"/>
            <a:r>
              <a:rPr lang="en-GB" i="1" dirty="0"/>
              <a:t>recognise and handle an increasingly wide range of interpretations.</a:t>
            </a:r>
            <a:endParaRPr lang="en-GB" dirty="0"/>
          </a:p>
          <a:p>
            <a:endParaRPr lang="en-GB" dirty="0"/>
          </a:p>
        </p:txBody>
      </p:sp>
      <p:sp>
        <p:nvSpPr>
          <p:cNvPr id="4" name="Slide Number Placeholder 3"/>
          <p:cNvSpPr>
            <a:spLocks noGrp="1"/>
          </p:cNvSpPr>
          <p:nvPr>
            <p:ph type="sldNum" sz="quarter" idx="10"/>
          </p:nvPr>
        </p:nvSpPr>
        <p:spPr/>
        <p:txBody>
          <a:bodyPr/>
          <a:lstStyle/>
          <a:p>
            <a:fld id="{D677AB7F-FCD5-42C1-8A82-C2873BCC5893}" type="slidenum">
              <a:rPr lang="en-GB" smtClean="0"/>
              <a:t>11</a:t>
            </a:fld>
            <a:endParaRPr lang="en-GB"/>
          </a:p>
        </p:txBody>
      </p:sp>
    </p:spTree>
    <p:extLst>
      <p:ext uri="{BB962C8B-B14F-4D97-AF65-F5344CB8AC3E}">
        <p14:creationId xmlns:p14="http://schemas.microsoft.com/office/powerpoint/2010/main" val="39553021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50888" y="377825"/>
            <a:ext cx="5295900" cy="2978150"/>
          </a:xfrm>
        </p:spPr>
      </p:sp>
      <p:sp>
        <p:nvSpPr>
          <p:cNvPr id="3" name="Notes Placeholder 2"/>
          <p:cNvSpPr>
            <a:spLocks noGrp="1"/>
          </p:cNvSpPr>
          <p:nvPr>
            <p:ph type="body" idx="1"/>
          </p:nvPr>
        </p:nvSpPr>
        <p:spPr>
          <a:xfrm>
            <a:off x="679768" y="3697404"/>
            <a:ext cx="5438140" cy="4989793"/>
          </a:xfrm>
        </p:spPr>
        <p:txBody>
          <a:bodyPr/>
          <a:lstStyle/>
          <a:p>
            <a:r>
              <a:rPr lang="en-GB" dirty="0"/>
              <a:t>Up to this point we have done all the planning. But only teachers can complete the details for their specific school. The second column includes generic rather than specific substantive knowledge.</a:t>
            </a:r>
          </a:p>
          <a:p>
            <a:r>
              <a:rPr lang="en-GB" dirty="0"/>
              <a:t> </a:t>
            </a:r>
          </a:p>
          <a:p>
            <a:r>
              <a:rPr lang="en-GB" dirty="0"/>
              <a:t>Take for example Q1.  We can suggest that in order to answer the question 'how are texts used  to express beliefs…(etc) pupils could investigate high status religious texts (i) and how they differ from other texts of the same religion (ii). In this way but only the teacher can go the final step by contextualising this knowledge within the religions/worldviews they are teaching.  So the specific substantive knowledge selected will be perhaps the Bible, the Qur'an, or perhaps both.</a:t>
            </a:r>
          </a:p>
          <a:p>
            <a:r>
              <a:rPr lang="en-GB" dirty="0"/>
              <a:t> </a:t>
            </a:r>
          </a:p>
          <a:p>
            <a:r>
              <a:rPr lang="en-GB" dirty="0"/>
              <a:t>We do not prescribe </a:t>
            </a:r>
            <a:r>
              <a:rPr lang="en-GB" b="1" dirty="0"/>
              <a:t>how</a:t>
            </a:r>
            <a:r>
              <a:rPr lang="en-GB" dirty="0"/>
              <a:t> a Big Ideas curriculum is to be taught or assessed because we recognise that it is a highly flexible model that can be taught by teachers with different interests and methods. Look again the present slide. It would be possible to base the RE teaching in a faith school on this model with examples taken from only one religion. At the other end of the spectrum it would be perfectly possible for a self-regulating academy without a religious character, to use material from a range of religions/worldviews in order to illustrate the Big Idea. For example, Q1 could be answered in relation to Islam; Q2- in the context of icons for Eastern Orthodox Church, the monstrance for Catholics, </a:t>
            </a:r>
            <a:r>
              <a:rPr lang="en-GB" dirty="0" err="1"/>
              <a:t>murti</a:t>
            </a:r>
            <a:r>
              <a:rPr lang="en-GB" dirty="0"/>
              <a:t>  for Hindus and/or the kirpan for Sikhs. </a:t>
            </a:r>
          </a:p>
          <a:p>
            <a:endParaRPr lang="en-GB" dirty="0"/>
          </a:p>
        </p:txBody>
      </p:sp>
      <p:sp>
        <p:nvSpPr>
          <p:cNvPr id="4" name="Slide Number Placeholder 3"/>
          <p:cNvSpPr>
            <a:spLocks noGrp="1"/>
          </p:cNvSpPr>
          <p:nvPr>
            <p:ph type="sldNum" sz="quarter" idx="10"/>
          </p:nvPr>
        </p:nvSpPr>
        <p:spPr/>
        <p:txBody>
          <a:bodyPr/>
          <a:lstStyle/>
          <a:p>
            <a:fld id="{D677AB7F-FCD5-42C1-8A82-C2873BCC5893}" type="slidenum">
              <a:rPr lang="en-GB" smtClean="0"/>
              <a:t>12</a:t>
            </a:fld>
            <a:endParaRPr lang="en-GB"/>
          </a:p>
        </p:txBody>
      </p:sp>
    </p:spTree>
    <p:extLst>
      <p:ext uri="{BB962C8B-B14F-4D97-AF65-F5344CB8AC3E}">
        <p14:creationId xmlns:p14="http://schemas.microsoft.com/office/powerpoint/2010/main" val="18705642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Big Ideas project is committed to the importance of reflecting contemporary issues in the RE curriculum. </a:t>
            </a:r>
          </a:p>
          <a:p>
            <a:r>
              <a:rPr lang="en-GB" dirty="0"/>
              <a:t> </a:t>
            </a:r>
          </a:p>
          <a:p>
            <a:r>
              <a:rPr lang="en-GB" i="1" dirty="0"/>
              <a:t>Big Ideas for Religious Education </a:t>
            </a:r>
            <a:r>
              <a:rPr lang="en-GB" dirty="0"/>
              <a:t>(p.33) recommended 'RE Live', an approach to RE through contemporary events. The enquiry into ‘religious leaders in our community’ emphasises the value of drawing the starting point of RE units of work away from a focus on the ‘orthodox’ and generally 'institutional' textbook definitions of religions and towards the lived experience of the many. </a:t>
            </a:r>
          </a:p>
          <a:p>
            <a:r>
              <a:rPr lang="en-GB" dirty="0"/>
              <a:t> </a:t>
            </a:r>
          </a:p>
          <a:p>
            <a:r>
              <a:rPr lang="en-GB" dirty="0"/>
              <a:t>For example, pupils might begin to learn about Sunni and Shi’a by carrying out an enquiry into the situation in Iraq. This is not to suggest that pupils should not learn about institutional worldviews, but that syllabus writers might search for new contexts and points of entry, which show religions / worldviews to be live issues in the lives of real people.</a:t>
            </a:r>
          </a:p>
          <a:p>
            <a:r>
              <a:rPr lang="en-GB" dirty="0"/>
              <a:t> </a:t>
            </a:r>
          </a:p>
          <a:p>
            <a:r>
              <a:rPr lang="en-GB" dirty="0"/>
              <a:t>Teachers searching for contemporary case studies will be able to use the several websites that give weekly summaries of religious news. All you need to do is search for 'religion in the news'.</a:t>
            </a:r>
          </a:p>
          <a:p>
            <a:r>
              <a:rPr lang="en-GB" dirty="0"/>
              <a:t>These examples come from the Independent last week.</a:t>
            </a:r>
          </a:p>
          <a:p>
            <a:endParaRPr lang="en-GB" b="1" dirty="0"/>
          </a:p>
        </p:txBody>
      </p:sp>
      <p:sp>
        <p:nvSpPr>
          <p:cNvPr id="4" name="Slide Number Placeholder 3"/>
          <p:cNvSpPr>
            <a:spLocks noGrp="1"/>
          </p:cNvSpPr>
          <p:nvPr>
            <p:ph type="sldNum" sz="quarter" idx="10"/>
          </p:nvPr>
        </p:nvSpPr>
        <p:spPr/>
        <p:txBody>
          <a:bodyPr/>
          <a:lstStyle/>
          <a:p>
            <a:fld id="{D677AB7F-FCD5-42C1-8A82-C2873BCC5893}" type="slidenum">
              <a:rPr lang="en-GB" smtClean="0"/>
              <a:t>13</a:t>
            </a:fld>
            <a:endParaRPr lang="en-GB"/>
          </a:p>
        </p:txBody>
      </p:sp>
    </p:spTree>
    <p:extLst>
      <p:ext uri="{BB962C8B-B14F-4D97-AF65-F5344CB8AC3E}">
        <p14:creationId xmlns:p14="http://schemas.microsoft.com/office/powerpoint/2010/main" val="27521585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0984">
              <a:defRPr/>
            </a:pPr>
            <a:r>
              <a:rPr lang="en-GB" dirty="0"/>
              <a:t>On April 15 many people in the world watched in horror, some in tears, as Notre Dame was engulfed by flames.  The next day much was said and written about this historic cathedral being the heart of Paris and a symbol of France.  'The liberal elite, the gilets </a:t>
            </a:r>
            <a:r>
              <a:rPr lang="en-GB" dirty="0" err="1"/>
              <a:t>jaunes</a:t>
            </a:r>
            <a:r>
              <a:rPr lang="en-GB" dirty="0"/>
              <a:t>, young, old, the Catholic right – we are united in grief at this tragedy' said the Guardian. Article 1 of the French constitution states that France is a secular republic- so why did it matter?  This is the sort of question encouraged by the Big Ideas approach. It is the sort of question that leads to the exploration of the complex relationship between religions, communities, cultures and politics. It is the sort of question that makes RE interesting and important today.</a:t>
            </a:r>
          </a:p>
          <a:p>
            <a:endParaRPr lang="en-GB" dirty="0"/>
          </a:p>
        </p:txBody>
      </p:sp>
      <p:sp>
        <p:nvSpPr>
          <p:cNvPr id="4" name="Slide Number Placeholder 3"/>
          <p:cNvSpPr>
            <a:spLocks noGrp="1"/>
          </p:cNvSpPr>
          <p:nvPr>
            <p:ph type="sldNum" sz="quarter" idx="10"/>
          </p:nvPr>
        </p:nvSpPr>
        <p:spPr/>
        <p:txBody>
          <a:bodyPr/>
          <a:lstStyle/>
          <a:p>
            <a:fld id="{D677AB7F-FCD5-42C1-8A82-C2873BCC5893}" type="slidenum">
              <a:rPr lang="en-GB" smtClean="0"/>
              <a:t>14</a:t>
            </a:fld>
            <a:endParaRPr lang="en-GB"/>
          </a:p>
        </p:txBody>
      </p:sp>
    </p:spTree>
    <p:extLst>
      <p:ext uri="{BB962C8B-B14F-4D97-AF65-F5344CB8AC3E}">
        <p14:creationId xmlns:p14="http://schemas.microsoft.com/office/powerpoint/2010/main" val="3338153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977C298F-4B0F-4644-99B3-AC13CD068950}" type="datetime1">
              <a:rPr lang="en-US" smtClean="0"/>
              <a:t>10/10/2019</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895600" y="764373"/>
            <a:ext cx="8610600" cy="1293028"/>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28539F-F3C4-4A3A-9C28-579FA5B65752}" type="datetime1">
              <a:rPr lang="en-US" smtClean="0"/>
              <a:t>10/10/2019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56D83FB9-D221-4B6C-934A-CF77D0FB737B}" type="datetime1">
              <a:rPr lang="en-US" smtClean="0"/>
              <a:t>10/10/2019</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F6DDFF4-AC4B-4420-9492-9724367FFEDF}" type="datetime1">
              <a:rPr lang="en-US" smtClean="0"/>
              <a:t>10/10/2019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2C0C64D-B10F-47A3-A8AB-88128EB4B054}" type="datetime1">
              <a:rPr lang="en-US" smtClean="0"/>
              <a:t>10/10/2019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38E15F8-D357-44A0-93ED-ED8C88275704}" type="datetime1">
              <a:rPr lang="en-US" smtClean="0"/>
              <a:t>10/10/2019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4D2A30-53A5-4E18-A252-D542CEFEAB2D}" type="datetime1">
              <a:rPr lang="en-US" smtClean="0"/>
              <a:t>10/10/2019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D63C039-B6C2-4348-B61F-2D5FD8E26D42}" type="datetime1">
              <a:rPr lang="en-US" smtClean="0"/>
              <a:t>10/10/2019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7284247-8F1A-4B09-AD63-BE867A9AF583}" type="datetime1">
              <a:rPr lang="en-US" smtClean="0"/>
              <a:t>10/10/2019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9A655D3-B96F-4286-8E20-6AD72CD3F0BA}" type="datetime1">
              <a:rPr lang="en-US" smtClean="0"/>
              <a:t>10/10/2019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BE0993AD-0D00-4F8E-8DAB-9B09F95E23EF}" type="datetime1">
              <a:rPr lang="en-US" smtClean="0"/>
              <a:t>10/10/2019</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694F22C2-A313-45D5-923B-3379BE994139}" type="datetime1">
              <a:rPr lang="en-US" smtClean="0"/>
              <a:t>10/10/2019</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FCF8C51A-76E1-462D-90D8-78E8FA4C9FCD}" type="datetime1">
              <a:rPr lang="en-US" smtClean="0"/>
              <a:t>10/10/2019</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67877938-EEEE-424F-A73B-61A24BD81BCC}" type="datetime1">
              <a:rPr lang="en-US" smtClean="0"/>
              <a:t>10/10/2019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ADA4C820-575B-4237-9AFE-612729A05212}" type="datetime1">
              <a:rPr lang="en-US" smtClean="0"/>
              <a:t>10/10/2019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827192-7468-409A-A222-2BDCF15D6F33}" type="datetime1">
              <a:rPr lang="en-US" smtClean="0"/>
              <a:t>10/10/2019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E8F08B02-2637-489B-93AA-17F615747D90}" type="datetime1">
              <a:rPr lang="en-US" smtClean="0"/>
              <a:t>10/10/2019</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E7288B34-4F76-454E-B55A-34682364B0AB}" type="datetime1">
              <a:rPr lang="en-US" smtClean="0"/>
              <a:t>10/10/2019</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hdr="0" ftr="0" dt="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reonline.org.uk/knowing/big-ideas-into-practice/"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C06F4-1DE5-45F7-BD33-902957CD601D}"/>
              </a:ext>
            </a:extLst>
          </p:cNvPr>
          <p:cNvSpPr>
            <a:spLocks noGrp="1"/>
          </p:cNvSpPr>
          <p:nvPr>
            <p:ph type="ctrTitle"/>
          </p:nvPr>
        </p:nvSpPr>
        <p:spPr/>
        <p:txBody>
          <a:bodyPr/>
          <a:lstStyle/>
          <a:p>
            <a:r>
              <a:rPr lang="en-GB" b="1" dirty="0"/>
              <a:t>Putting big idea theory into practice</a:t>
            </a:r>
          </a:p>
        </p:txBody>
      </p:sp>
      <p:sp>
        <p:nvSpPr>
          <p:cNvPr id="3" name="Subtitle 2">
            <a:extLst>
              <a:ext uri="{FF2B5EF4-FFF2-40B4-BE49-F238E27FC236}">
                <a16:creationId xmlns:a16="http://schemas.microsoft.com/office/drawing/2014/main" id="{88D74A04-BD95-44E5-9E4C-A3AB4DB9CF02}"/>
              </a:ext>
            </a:extLst>
          </p:cNvPr>
          <p:cNvSpPr>
            <a:spLocks noGrp="1"/>
          </p:cNvSpPr>
          <p:nvPr>
            <p:ph type="subTitle" idx="1"/>
          </p:nvPr>
        </p:nvSpPr>
        <p:spPr>
          <a:xfrm>
            <a:off x="1371600" y="4349578"/>
            <a:ext cx="9448800" cy="1940011"/>
          </a:xfrm>
        </p:spPr>
        <p:txBody>
          <a:bodyPr/>
          <a:lstStyle/>
          <a:p>
            <a:r>
              <a:rPr lang="en-GB" sz="2800" b="1" dirty="0"/>
              <a:t>Transforming RE into a rigorous and relevant subject for study in the 21st century.  </a:t>
            </a:r>
            <a:endParaRPr lang="en-GB" sz="2800" dirty="0"/>
          </a:p>
          <a:p>
            <a:endParaRPr lang="en-GB" dirty="0"/>
          </a:p>
        </p:txBody>
      </p:sp>
      <p:sp>
        <p:nvSpPr>
          <p:cNvPr id="4" name="Slide Number Placeholder 3">
            <a:extLst>
              <a:ext uri="{FF2B5EF4-FFF2-40B4-BE49-F238E27FC236}">
                <a16:creationId xmlns:a16="http://schemas.microsoft.com/office/drawing/2014/main" id="{9F9C990E-A85D-4163-871C-167384DB194D}"/>
              </a:ext>
            </a:extLst>
          </p:cNvPr>
          <p:cNvSpPr>
            <a:spLocks noGrp="1"/>
          </p:cNvSpPr>
          <p:nvPr>
            <p:ph type="sldNum" sz="quarter" idx="12"/>
          </p:nvPr>
        </p:nvSpPr>
        <p:spPr/>
        <p:txBody>
          <a:bodyPr/>
          <a:lstStyle/>
          <a:p>
            <a:fld id="{6D22F896-40B5-4ADD-8801-0D06FADFA095}" type="slidenum">
              <a:rPr lang="en-US" smtClean="0"/>
              <a:t>1</a:t>
            </a:fld>
            <a:endParaRPr lang="en-US" dirty="0"/>
          </a:p>
        </p:txBody>
      </p:sp>
    </p:spTree>
    <p:extLst>
      <p:ext uri="{BB962C8B-B14F-4D97-AF65-F5344CB8AC3E}">
        <p14:creationId xmlns:p14="http://schemas.microsoft.com/office/powerpoint/2010/main" val="867923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928B1-1E01-4181-B60F-28960806A4F3}"/>
              </a:ext>
            </a:extLst>
          </p:cNvPr>
          <p:cNvSpPr>
            <a:spLocks noGrp="1"/>
          </p:cNvSpPr>
          <p:nvPr>
            <p:ph type="title"/>
          </p:nvPr>
        </p:nvSpPr>
        <p:spPr>
          <a:xfrm>
            <a:off x="685800" y="823828"/>
            <a:ext cx="10820400" cy="1293028"/>
          </a:xfrm>
        </p:spPr>
        <p:txBody>
          <a:bodyPr/>
          <a:lstStyle/>
          <a:p>
            <a:pPr algn="l"/>
            <a:r>
              <a:rPr lang="en-GB" b="1" dirty="0"/>
              <a:t>THE BIG IDEAS PROJECT</a:t>
            </a:r>
          </a:p>
        </p:txBody>
      </p:sp>
      <p:sp>
        <p:nvSpPr>
          <p:cNvPr id="3" name="Content Placeholder 2">
            <a:extLst>
              <a:ext uri="{FF2B5EF4-FFF2-40B4-BE49-F238E27FC236}">
                <a16:creationId xmlns:a16="http://schemas.microsoft.com/office/drawing/2014/main" id="{796B5556-FE29-40B4-A2C3-F0BDA7830BCB}"/>
              </a:ext>
            </a:extLst>
          </p:cNvPr>
          <p:cNvSpPr>
            <a:spLocks noGrp="1"/>
          </p:cNvSpPr>
          <p:nvPr>
            <p:ph idx="1"/>
          </p:nvPr>
        </p:nvSpPr>
        <p:spPr/>
        <p:txBody>
          <a:bodyPr/>
          <a:lstStyle/>
          <a:p>
            <a:pPr marL="457200" indent="-457200">
              <a:buFont typeface="+mj-lt"/>
              <a:buAutoNum type="arabicPeriod"/>
            </a:pPr>
            <a:r>
              <a:rPr lang="en-GB" sz="4000" dirty="0"/>
              <a:t>Big Ideas for Religious Education </a:t>
            </a:r>
          </a:p>
          <a:p>
            <a:pPr marL="0" indent="0">
              <a:buNone/>
            </a:pPr>
            <a:r>
              <a:rPr lang="en-GB" sz="4000" dirty="0"/>
              <a:t>    [</a:t>
            </a:r>
            <a:r>
              <a:rPr lang="en-GB" sz="2400" dirty="0">
                <a:solidFill>
                  <a:srgbClr val="FF0000"/>
                </a:solidFill>
              </a:rPr>
              <a:t>tinyurl.com/</a:t>
            </a:r>
            <a:r>
              <a:rPr lang="en-GB" sz="2400" dirty="0" err="1">
                <a:solidFill>
                  <a:srgbClr val="FF0000"/>
                </a:solidFill>
              </a:rPr>
              <a:t>bigideasforre</a:t>
            </a:r>
            <a:r>
              <a:rPr lang="en-GB" sz="4000" dirty="0"/>
              <a:t>]</a:t>
            </a:r>
          </a:p>
          <a:p>
            <a:pPr marL="0" indent="0">
              <a:buNone/>
            </a:pPr>
            <a:endParaRPr lang="en-GB" sz="4000" dirty="0"/>
          </a:p>
          <a:p>
            <a:pPr marL="742950" indent="-742950">
              <a:buAutoNum type="arabicPeriod" startAt="2"/>
            </a:pPr>
            <a:r>
              <a:rPr lang="en-GB" sz="4000" dirty="0"/>
              <a:t>Putting Big Ideas into practice in         	Religious Education</a:t>
            </a:r>
          </a:p>
          <a:p>
            <a:pPr marL="0" indent="0">
              <a:buNone/>
            </a:pPr>
            <a:r>
              <a:rPr lang="en-GB" sz="4000" dirty="0"/>
              <a:t>	[</a:t>
            </a:r>
            <a:r>
              <a:rPr lang="en-GB" u="sng" dirty="0">
                <a:solidFill>
                  <a:schemeClr val="accent1"/>
                </a:solidFill>
                <a:hlinkClick r:id="rId3"/>
              </a:rPr>
              <a:t>http://www.reonline.org.uk/knowing/big-ideas-into-practice/</a:t>
            </a:r>
            <a:r>
              <a:rPr lang="en-GB" u="sng" dirty="0"/>
              <a:t>]</a:t>
            </a:r>
            <a:endParaRPr lang="en-GB" dirty="0"/>
          </a:p>
          <a:p>
            <a:pPr marL="0" indent="0">
              <a:buNone/>
            </a:pPr>
            <a:endParaRPr lang="en-GB" sz="4000" dirty="0"/>
          </a:p>
          <a:p>
            <a:endParaRPr lang="en-GB" dirty="0"/>
          </a:p>
        </p:txBody>
      </p:sp>
      <p:sp>
        <p:nvSpPr>
          <p:cNvPr id="4" name="Slide Number Placeholder 3">
            <a:extLst>
              <a:ext uri="{FF2B5EF4-FFF2-40B4-BE49-F238E27FC236}">
                <a16:creationId xmlns:a16="http://schemas.microsoft.com/office/drawing/2014/main" id="{310CB2A8-4653-40F1-8EE0-DF86A4BCA768}"/>
              </a:ext>
            </a:extLst>
          </p:cNvPr>
          <p:cNvSpPr>
            <a:spLocks noGrp="1"/>
          </p:cNvSpPr>
          <p:nvPr>
            <p:ph type="sldNum" sz="quarter" idx="12"/>
          </p:nvPr>
        </p:nvSpPr>
        <p:spPr/>
        <p:txBody>
          <a:bodyPr/>
          <a:lstStyle/>
          <a:p>
            <a:fld id="{6D22F896-40B5-4ADD-8801-0D06FADFA095}" type="slidenum">
              <a:rPr lang="en-US" smtClean="0"/>
              <a:t>2</a:t>
            </a:fld>
            <a:endParaRPr lang="en-US" dirty="0"/>
          </a:p>
        </p:txBody>
      </p:sp>
    </p:spTree>
    <p:extLst>
      <p:ext uri="{BB962C8B-B14F-4D97-AF65-F5344CB8AC3E}">
        <p14:creationId xmlns:p14="http://schemas.microsoft.com/office/powerpoint/2010/main" val="1229639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A6C92-11F7-4AE3-9B85-5569EE4B7A90}"/>
              </a:ext>
            </a:extLst>
          </p:cNvPr>
          <p:cNvSpPr>
            <a:spLocks noGrp="1"/>
          </p:cNvSpPr>
          <p:nvPr>
            <p:ph type="title"/>
          </p:nvPr>
        </p:nvSpPr>
        <p:spPr>
          <a:xfrm>
            <a:off x="685800" y="381000"/>
            <a:ext cx="10820400" cy="1262449"/>
          </a:xfrm>
        </p:spPr>
        <p:txBody>
          <a:bodyPr/>
          <a:lstStyle/>
          <a:p>
            <a:pPr algn="l"/>
            <a:r>
              <a:rPr lang="en-GB" b="1" dirty="0"/>
              <a:t>WHAT ARE BIG IDEAS  (1)?</a:t>
            </a:r>
            <a:endParaRPr lang="en-GB" dirty="0"/>
          </a:p>
        </p:txBody>
      </p:sp>
      <p:sp>
        <p:nvSpPr>
          <p:cNvPr id="3" name="Content Placeholder 2">
            <a:extLst>
              <a:ext uri="{FF2B5EF4-FFF2-40B4-BE49-F238E27FC236}">
                <a16:creationId xmlns:a16="http://schemas.microsoft.com/office/drawing/2014/main" id="{57B9C772-6FCF-4339-9813-E1527473C800}"/>
              </a:ext>
            </a:extLst>
          </p:cNvPr>
          <p:cNvSpPr>
            <a:spLocks noGrp="1"/>
          </p:cNvSpPr>
          <p:nvPr>
            <p:ph idx="1"/>
          </p:nvPr>
        </p:nvSpPr>
        <p:spPr>
          <a:xfrm>
            <a:off x="685800" y="1433384"/>
            <a:ext cx="10820400" cy="4785301"/>
          </a:xfrm>
        </p:spPr>
        <p:txBody>
          <a:bodyPr/>
          <a:lstStyle/>
          <a:p>
            <a:endParaRPr lang="en-GB" sz="4000" dirty="0"/>
          </a:p>
          <a:p>
            <a:endParaRPr lang="en-GB" sz="4000" dirty="0"/>
          </a:p>
          <a:p>
            <a:endParaRPr lang="en-GB" sz="4000" dirty="0"/>
          </a:p>
          <a:p>
            <a:endParaRPr lang="en-GB" sz="4000" dirty="0"/>
          </a:p>
          <a:p>
            <a:endParaRPr lang="en-GB" dirty="0"/>
          </a:p>
          <a:p>
            <a:endParaRPr lang="en-GB" dirty="0"/>
          </a:p>
          <a:p>
            <a:endParaRPr lang="en-GB" dirty="0"/>
          </a:p>
          <a:p>
            <a:endParaRPr lang="en-GB" dirty="0"/>
          </a:p>
          <a:p>
            <a:endParaRPr lang="en-GB" dirty="0"/>
          </a:p>
          <a:p>
            <a:endParaRPr lang="en-GB" dirty="0"/>
          </a:p>
        </p:txBody>
      </p:sp>
      <p:sp>
        <p:nvSpPr>
          <p:cNvPr id="4" name="Slide Number Placeholder 3">
            <a:extLst>
              <a:ext uri="{FF2B5EF4-FFF2-40B4-BE49-F238E27FC236}">
                <a16:creationId xmlns:a16="http://schemas.microsoft.com/office/drawing/2014/main" id="{A4AA38F2-B3FF-4762-8987-5F4AC5930A22}"/>
              </a:ext>
            </a:extLst>
          </p:cNvPr>
          <p:cNvSpPr>
            <a:spLocks noGrp="1"/>
          </p:cNvSpPr>
          <p:nvPr>
            <p:ph type="sldNum" sz="quarter" idx="12"/>
          </p:nvPr>
        </p:nvSpPr>
        <p:spPr/>
        <p:txBody>
          <a:bodyPr/>
          <a:lstStyle/>
          <a:p>
            <a:fld id="{6D22F896-40B5-4ADD-8801-0D06FADFA095}" type="slidenum">
              <a:rPr lang="en-US" smtClean="0"/>
              <a:t>3</a:t>
            </a:fld>
            <a:endParaRPr lang="en-US" dirty="0"/>
          </a:p>
        </p:txBody>
      </p:sp>
      <p:sp>
        <p:nvSpPr>
          <p:cNvPr id="5" name="Rectangle 1">
            <a:extLst>
              <a:ext uri="{FF2B5EF4-FFF2-40B4-BE49-F238E27FC236}">
                <a16:creationId xmlns:a16="http://schemas.microsoft.com/office/drawing/2014/main" id="{75B424A9-1D2B-4CDE-9ECB-9E9F6316739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Bernstein, B (2000) </a:t>
            </a:r>
            <a:r>
              <a:rPr kumimoji="0" lang="en-GB" altLang="en-US" sz="9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Pedagogy, Symbolic Control and Identity,</a:t>
            </a:r>
            <a:r>
              <a:rPr kumimoji="0" lang="en-GB"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2nd ed., Oxford: Rowman &amp; Littlefield</a:t>
            </a:r>
            <a:r>
              <a:rPr kumimoji="0" lang="en-GB" altLang="en-US" sz="600" b="0" i="0" u="none" strike="noStrike" cap="none" normalizeH="0" baseline="0" dirty="0">
                <a:ln>
                  <a:noFill/>
                </a:ln>
                <a:solidFill>
                  <a:schemeClr val="tx1"/>
                </a:solidFill>
                <a:effectLst/>
              </a:rPr>
              <a:t> </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6" name="Rectangle 5">
            <a:extLst>
              <a:ext uri="{FF2B5EF4-FFF2-40B4-BE49-F238E27FC236}">
                <a16:creationId xmlns:a16="http://schemas.microsoft.com/office/drawing/2014/main" id="{45F00365-8065-47D1-B2FB-959DC23A7697}"/>
              </a:ext>
            </a:extLst>
          </p:cNvPr>
          <p:cNvSpPr/>
          <p:nvPr/>
        </p:nvSpPr>
        <p:spPr>
          <a:xfrm>
            <a:off x="531341" y="1556952"/>
            <a:ext cx="11368216" cy="4678204"/>
          </a:xfrm>
          <a:prstGeom prst="rect">
            <a:avLst/>
          </a:prstGeom>
        </p:spPr>
        <p:txBody>
          <a:bodyPr wrap="square">
            <a:spAutoFit/>
          </a:bodyPr>
          <a:lstStyle/>
          <a:p>
            <a:pPr marL="228600" indent="-228600">
              <a:spcAft>
                <a:spcPts val="0"/>
              </a:spcAft>
            </a:pPr>
            <a:r>
              <a:rPr lang="en-GB" dirty="0">
                <a:latin typeface="Arial" panose="020B0604020202020204" pitchFamily="34" charset="0"/>
                <a:ea typeface="Times New Roman" panose="02020603050405020304" pitchFamily="18" charset="0"/>
                <a:cs typeface="Arial" panose="020B0604020202020204" pitchFamily="34" charset="0"/>
              </a:rPr>
              <a:t>          </a:t>
            </a:r>
          </a:p>
          <a:p>
            <a:pPr marL="400050" indent="-400050">
              <a:spcAft>
                <a:spcPts val="0"/>
              </a:spcAft>
              <a:buFont typeface="+mj-lt"/>
              <a:buAutoNum type="romanLcPeriod"/>
            </a:pPr>
            <a:r>
              <a:rPr lang="en-GB" dirty="0">
                <a:latin typeface="Arial" panose="020B0604020202020204" pitchFamily="34" charset="0"/>
                <a:ea typeface="Times New Roman" panose="02020603050405020304" pitchFamily="18" charset="0"/>
                <a:cs typeface="Arial" panose="020B0604020202020204" pitchFamily="34" charset="0"/>
              </a:rPr>
              <a:t>		</a:t>
            </a:r>
            <a:r>
              <a:rPr lang="en-GB" sz="4000" dirty="0">
                <a:latin typeface="Arial" panose="020B0604020202020204" pitchFamily="34" charset="0"/>
                <a:ea typeface="Times New Roman" panose="02020603050405020304" pitchFamily="18" charset="0"/>
                <a:cs typeface="Arial" panose="020B0604020202020204" pitchFamily="34" charset="0"/>
              </a:rPr>
              <a:t>criteria for the selection and prioritising of          		subject knowledge in the curriculum. </a:t>
            </a:r>
            <a:endParaRPr lang="en-GB" sz="4000" dirty="0">
              <a:latin typeface="Arial" panose="020B0604020202020204" pitchFamily="34" charset="0"/>
              <a:ea typeface="Times New Roman" panose="02020603050405020304" pitchFamily="18" charset="0"/>
              <a:cs typeface="Times New Roman" panose="02020603050405020304" pitchFamily="18" charset="0"/>
            </a:endParaRPr>
          </a:p>
          <a:p>
            <a:pPr marL="228600" indent="-228600">
              <a:spcAft>
                <a:spcPts val="0"/>
              </a:spcAft>
            </a:pPr>
            <a:r>
              <a:rPr lang="en-GB" sz="4000" dirty="0">
                <a:latin typeface="Arial" panose="020B0604020202020204" pitchFamily="34" charset="0"/>
                <a:ea typeface="Times New Roman" panose="02020603050405020304" pitchFamily="18" charset="0"/>
                <a:cs typeface="Arial" panose="020B0604020202020204" pitchFamily="34" charset="0"/>
              </a:rPr>
              <a:t>ii.    transferable to events outside the classroom. </a:t>
            </a:r>
            <a:endParaRPr lang="en-GB" sz="4000" dirty="0">
              <a:latin typeface="Arial" panose="020B0604020202020204" pitchFamily="34" charset="0"/>
              <a:ea typeface="Times New Roman" panose="02020603050405020304" pitchFamily="18" charset="0"/>
              <a:cs typeface="Times New Roman" panose="02020603050405020304" pitchFamily="18" charset="0"/>
            </a:endParaRPr>
          </a:p>
          <a:p>
            <a:pPr marL="228600" indent="-228600">
              <a:spcAft>
                <a:spcPts val="0"/>
              </a:spcAft>
            </a:pPr>
            <a:r>
              <a:rPr lang="en-GB" sz="4000" dirty="0">
                <a:latin typeface="Arial" panose="020B0604020202020204" pitchFamily="34" charset="0"/>
                <a:ea typeface="Times New Roman" panose="02020603050405020304" pitchFamily="18" charset="0"/>
                <a:cs typeface="Arial" panose="020B0604020202020204" pitchFamily="34" charset="0"/>
              </a:rPr>
              <a:t>iii.   memorable. </a:t>
            </a:r>
            <a:endParaRPr lang="en-GB" sz="4000" dirty="0">
              <a:latin typeface="Arial" panose="020B0604020202020204" pitchFamily="34" charset="0"/>
              <a:ea typeface="Times New Roman" panose="02020603050405020304" pitchFamily="18" charset="0"/>
              <a:cs typeface="Times New Roman" panose="02020603050405020304" pitchFamily="18" charset="0"/>
            </a:endParaRPr>
          </a:p>
          <a:p>
            <a:pPr marL="228600" indent="-228600">
              <a:spcAft>
                <a:spcPts val="0"/>
              </a:spcAft>
            </a:pPr>
            <a:r>
              <a:rPr lang="en-GB" sz="4000" dirty="0">
                <a:latin typeface="Arial" panose="020B0604020202020204" pitchFamily="34" charset="0"/>
                <a:ea typeface="Times New Roman" panose="02020603050405020304" pitchFamily="18" charset="0"/>
                <a:cs typeface="Arial" panose="020B0604020202020204" pitchFamily="34" charset="0"/>
              </a:rPr>
              <a:t>iv.   capable of differentiation so that they may 				become the basis of progression. </a:t>
            </a:r>
            <a:endParaRPr lang="en-GB" sz="4000" dirty="0">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r>
              <a:rPr lang="en-GB" sz="4000" dirty="0">
                <a:latin typeface="Arial" panose="020B0604020202020204" pitchFamily="34" charset="0"/>
                <a:ea typeface="Times New Roman" panose="02020603050405020304" pitchFamily="18" charset="0"/>
                <a:cs typeface="Arial" panose="020B0604020202020204" pitchFamily="34" charset="0"/>
              </a:rPr>
              <a:t> </a:t>
            </a:r>
            <a:endParaRPr lang="en-GB" sz="4000" dirty="0">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860628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A6C92-11F7-4AE3-9B85-5569EE4B7A90}"/>
              </a:ext>
            </a:extLst>
          </p:cNvPr>
          <p:cNvSpPr>
            <a:spLocks noGrp="1"/>
          </p:cNvSpPr>
          <p:nvPr>
            <p:ph type="title"/>
          </p:nvPr>
        </p:nvSpPr>
        <p:spPr>
          <a:xfrm>
            <a:off x="685800" y="381000"/>
            <a:ext cx="10820400" cy="1262449"/>
          </a:xfrm>
        </p:spPr>
        <p:txBody>
          <a:bodyPr/>
          <a:lstStyle/>
          <a:p>
            <a:pPr algn="l"/>
            <a:r>
              <a:rPr lang="en-GB" b="1" dirty="0"/>
              <a:t>WHAT ARE BIG IDEAS (2)?</a:t>
            </a:r>
            <a:endParaRPr lang="en-GB" dirty="0"/>
          </a:p>
        </p:txBody>
      </p:sp>
      <p:sp>
        <p:nvSpPr>
          <p:cNvPr id="3" name="Content Placeholder 2">
            <a:extLst>
              <a:ext uri="{FF2B5EF4-FFF2-40B4-BE49-F238E27FC236}">
                <a16:creationId xmlns:a16="http://schemas.microsoft.com/office/drawing/2014/main" id="{57B9C772-6FCF-4339-9813-E1527473C800}"/>
              </a:ext>
            </a:extLst>
          </p:cNvPr>
          <p:cNvSpPr>
            <a:spLocks noGrp="1"/>
          </p:cNvSpPr>
          <p:nvPr>
            <p:ph idx="1"/>
          </p:nvPr>
        </p:nvSpPr>
        <p:spPr>
          <a:xfrm>
            <a:off x="685800" y="1433384"/>
            <a:ext cx="10820400" cy="4785301"/>
          </a:xfrm>
        </p:spPr>
        <p:txBody>
          <a:bodyPr>
            <a:normAutofit/>
          </a:bodyPr>
          <a:lstStyle/>
          <a:p>
            <a:pPr marL="971550" lvl="1" indent="-514350">
              <a:buFont typeface="+mj-lt"/>
              <a:buAutoNum type="romanLcPeriod" startAt="5"/>
            </a:pPr>
            <a:r>
              <a:rPr lang="en-GB" sz="3800" dirty="0"/>
              <a:t>have long term relevance.</a:t>
            </a:r>
          </a:p>
          <a:p>
            <a:pPr marL="971550" lvl="1" indent="-514350">
              <a:buFont typeface="+mj-lt"/>
              <a:buAutoNum type="romanLcPeriod" startAt="5"/>
            </a:pPr>
            <a:r>
              <a:rPr lang="en-GB" sz="3600" dirty="0"/>
              <a:t>make sense of what might otherwise be confusing information/experiences and isolated facts. </a:t>
            </a:r>
          </a:p>
          <a:p>
            <a:pPr marL="971550" lvl="1" indent="-514350">
              <a:buAutoNum type="romanLcPeriod" startAt="5"/>
            </a:pPr>
            <a:r>
              <a:rPr lang="en-GB" sz="3800" dirty="0"/>
              <a:t>act as lenses which, when used to ‘view’ content, help to clarify it. </a:t>
            </a:r>
          </a:p>
          <a:p>
            <a:pPr marL="971550" lvl="1" indent="-514350">
              <a:buAutoNum type="romanLcPeriod" startAt="5"/>
            </a:pPr>
            <a:r>
              <a:rPr lang="en-GB" sz="3800" dirty="0"/>
              <a:t>taken together, express the core or central concerns of the subject. </a:t>
            </a:r>
          </a:p>
          <a:p>
            <a:endParaRPr lang="en-GB" sz="4000" dirty="0"/>
          </a:p>
          <a:p>
            <a:endParaRPr lang="en-GB" sz="4000" dirty="0"/>
          </a:p>
          <a:p>
            <a:endParaRPr lang="en-GB" sz="4000" dirty="0"/>
          </a:p>
          <a:p>
            <a:endParaRPr lang="en-GB" dirty="0"/>
          </a:p>
          <a:p>
            <a:endParaRPr lang="en-GB" dirty="0"/>
          </a:p>
          <a:p>
            <a:endParaRPr lang="en-GB" dirty="0"/>
          </a:p>
          <a:p>
            <a:endParaRPr lang="en-GB" dirty="0"/>
          </a:p>
          <a:p>
            <a:endParaRPr lang="en-GB" dirty="0"/>
          </a:p>
          <a:p>
            <a:endParaRPr lang="en-GB" dirty="0"/>
          </a:p>
        </p:txBody>
      </p:sp>
      <p:sp>
        <p:nvSpPr>
          <p:cNvPr id="4" name="Slide Number Placeholder 3">
            <a:extLst>
              <a:ext uri="{FF2B5EF4-FFF2-40B4-BE49-F238E27FC236}">
                <a16:creationId xmlns:a16="http://schemas.microsoft.com/office/drawing/2014/main" id="{A4AA38F2-B3FF-4762-8987-5F4AC5930A22}"/>
              </a:ext>
            </a:extLst>
          </p:cNvPr>
          <p:cNvSpPr>
            <a:spLocks noGrp="1"/>
          </p:cNvSpPr>
          <p:nvPr>
            <p:ph type="sldNum" sz="quarter" idx="12"/>
          </p:nvPr>
        </p:nvSpPr>
        <p:spPr/>
        <p:txBody>
          <a:bodyPr/>
          <a:lstStyle/>
          <a:p>
            <a:fld id="{6D22F896-40B5-4ADD-8801-0D06FADFA095}" type="slidenum">
              <a:rPr lang="en-US" smtClean="0"/>
              <a:t>4</a:t>
            </a:fld>
            <a:endParaRPr lang="en-US" dirty="0"/>
          </a:p>
        </p:txBody>
      </p:sp>
      <p:sp>
        <p:nvSpPr>
          <p:cNvPr id="5" name="Rectangle 1">
            <a:extLst>
              <a:ext uri="{FF2B5EF4-FFF2-40B4-BE49-F238E27FC236}">
                <a16:creationId xmlns:a16="http://schemas.microsoft.com/office/drawing/2014/main" id="{75B424A9-1D2B-4CDE-9ECB-9E9F6316739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Bernstein, B (2000) </a:t>
            </a:r>
            <a:r>
              <a:rPr kumimoji="0" lang="en-GB" altLang="en-US" sz="9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Pedagogy, Symbolic Control and Identity,</a:t>
            </a:r>
            <a:r>
              <a:rPr kumimoji="0" lang="en-GB"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2nd ed., Oxford: Rowman &amp; Littlefield</a:t>
            </a:r>
            <a:r>
              <a:rPr kumimoji="0" lang="en-GB" altLang="en-US" sz="600" b="0" i="0" u="none" strike="noStrike" cap="none" normalizeH="0" baseline="0" dirty="0">
                <a:ln>
                  <a:noFill/>
                </a:ln>
                <a:solidFill>
                  <a:schemeClr val="tx1"/>
                </a:solidFill>
                <a:effectLst/>
              </a:rPr>
              <a:t> </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772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A6C92-11F7-4AE3-9B85-5569EE4B7A90}"/>
              </a:ext>
            </a:extLst>
          </p:cNvPr>
          <p:cNvSpPr>
            <a:spLocks noGrp="1"/>
          </p:cNvSpPr>
          <p:nvPr>
            <p:ph type="title"/>
          </p:nvPr>
        </p:nvSpPr>
        <p:spPr>
          <a:xfrm>
            <a:off x="685800" y="764373"/>
            <a:ext cx="10820400" cy="1293028"/>
          </a:xfrm>
        </p:spPr>
        <p:txBody>
          <a:bodyPr/>
          <a:lstStyle/>
          <a:p>
            <a:pPr algn="l"/>
            <a:r>
              <a:rPr lang="en-GB" b="1" dirty="0"/>
              <a:t>BIG IDEAS AND THE KNOWLEDGE DEBATE</a:t>
            </a:r>
            <a:endParaRPr lang="en-GB" dirty="0"/>
          </a:p>
        </p:txBody>
      </p:sp>
      <p:sp>
        <p:nvSpPr>
          <p:cNvPr id="3" name="Content Placeholder 2">
            <a:extLst>
              <a:ext uri="{FF2B5EF4-FFF2-40B4-BE49-F238E27FC236}">
                <a16:creationId xmlns:a16="http://schemas.microsoft.com/office/drawing/2014/main" id="{57B9C772-6FCF-4339-9813-E1527473C800}"/>
              </a:ext>
            </a:extLst>
          </p:cNvPr>
          <p:cNvSpPr>
            <a:spLocks noGrp="1"/>
          </p:cNvSpPr>
          <p:nvPr>
            <p:ph idx="1"/>
          </p:nvPr>
        </p:nvSpPr>
        <p:spPr/>
        <p:txBody>
          <a:bodyPr/>
          <a:lstStyle/>
          <a:p>
            <a:r>
              <a:rPr lang="en-GB" sz="5400" dirty="0"/>
              <a:t>Substantive knowledge</a:t>
            </a:r>
          </a:p>
          <a:p>
            <a:endParaRPr lang="en-GB" sz="5400" dirty="0"/>
          </a:p>
          <a:p>
            <a:r>
              <a:rPr lang="en-GB" sz="5400" dirty="0"/>
              <a:t>Disciplinary knowledge</a:t>
            </a:r>
          </a:p>
          <a:p>
            <a:endParaRPr lang="en-GB" sz="4000" dirty="0"/>
          </a:p>
          <a:p>
            <a:endParaRPr lang="en-GB" sz="4000" dirty="0"/>
          </a:p>
          <a:p>
            <a:endParaRPr lang="en-GB" sz="4000" dirty="0"/>
          </a:p>
          <a:p>
            <a:endParaRPr lang="en-GB" sz="4000" dirty="0"/>
          </a:p>
          <a:p>
            <a:endParaRPr lang="en-GB" dirty="0"/>
          </a:p>
          <a:p>
            <a:endParaRPr lang="en-GB" dirty="0"/>
          </a:p>
          <a:p>
            <a:endParaRPr lang="en-GB" dirty="0"/>
          </a:p>
          <a:p>
            <a:endParaRPr lang="en-GB" dirty="0"/>
          </a:p>
          <a:p>
            <a:endParaRPr lang="en-GB" dirty="0"/>
          </a:p>
          <a:p>
            <a:endParaRPr lang="en-GB" dirty="0"/>
          </a:p>
        </p:txBody>
      </p:sp>
      <p:sp>
        <p:nvSpPr>
          <p:cNvPr id="4" name="Slide Number Placeholder 3">
            <a:extLst>
              <a:ext uri="{FF2B5EF4-FFF2-40B4-BE49-F238E27FC236}">
                <a16:creationId xmlns:a16="http://schemas.microsoft.com/office/drawing/2014/main" id="{A4AA38F2-B3FF-4762-8987-5F4AC5930A22}"/>
              </a:ext>
            </a:extLst>
          </p:cNvPr>
          <p:cNvSpPr>
            <a:spLocks noGrp="1"/>
          </p:cNvSpPr>
          <p:nvPr>
            <p:ph type="sldNum" sz="quarter" idx="12"/>
          </p:nvPr>
        </p:nvSpPr>
        <p:spPr/>
        <p:txBody>
          <a:bodyPr/>
          <a:lstStyle/>
          <a:p>
            <a:fld id="{6D22F896-40B5-4ADD-8801-0D06FADFA095}" type="slidenum">
              <a:rPr lang="en-US" smtClean="0"/>
              <a:t>5</a:t>
            </a:fld>
            <a:endParaRPr lang="en-US" dirty="0"/>
          </a:p>
        </p:txBody>
      </p:sp>
      <p:sp>
        <p:nvSpPr>
          <p:cNvPr id="5" name="Rectangle 1">
            <a:extLst>
              <a:ext uri="{FF2B5EF4-FFF2-40B4-BE49-F238E27FC236}">
                <a16:creationId xmlns:a16="http://schemas.microsoft.com/office/drawing/2014/main" id="{75B424A9-1D2B-4CDE-9ECB-9E9F6316739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Bernstein, B (2000) </a:t>
            </a:r>
            <a:r>
              <a:rPr kumimoji="0" lang="en-GB" altLang="en-US" sz="9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Pedagogy, Symbolic Control and Identity,</a:t>
            </a:r>
            <a:r>
              <a:rPr kumimoji="0" lang="en-GB"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2nd ed., Oxford: Rowman &amp; Littlefield</a:t>
            </a:r>
            <a:r>
              <a:rPr kumimoji="0" lang="en-GB" altLang="en-US" sz="600" b="0" i="0" u="none" strike="noStrike" cap="none" normalizeH="0" baseline="0" dirty="0">
                <a:ln>
                  <a:noFill/>
                </a:ln>
                <a:solidFill>
                  <a:schemeClr val="tx1"/>
                </a:solidFill>
                <a:effectLst/>
              </a:rPr>
              <a:t> </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2021790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245A7-EFF9-4412-8FB8-804129E92F27}"/>
              </a:ext>
            </a:extLst>
          </p:cNvPr>
          <p:cNvSpPr>
            <a:spLocks noGrp="1"/>
          </p:cNvSpPr>
          <p:nvPr>
            <p:ph type="title"/>
          </p:nvPr>
        </p:nvSpPr>
        <p:spPr>
          <a:xfrm>
            <a:off x="685800" y="901532"/>
            <a:ext cx="10163432" cy="1293028"/>
          </a:xfrm>
        </p:spPr>
        <p:txBody>
          <a:bodyPr/>
          <a:lstStyle/>
          <a:p>
            <a:r>
              <a:rPr lang="en-GB" b="1" dirty="0"/>
              <a:t>BIG IDEAS AND THE KNOWLEDGE DEBATE</a:t>
            </a:r>
            <a:r>
              <a:rPr lang="en-GB" dirty="0"/>
              <a:t/>
            </a:r>
            <a:br>
              <a:rPr lang="en-GB" dirty="0"/>
            </a:br>
            <a:r>
              <a:rPr lang="en-GB" b="1" dirty="0"/>
              <a:t> </a:t>
            </a:r>
            <a:endParaRPr lang="en-GB" dirty="0"/>
          </a:p>
        </p:txBody>
      </p:sp>
      <p:sp>
        <p:nvSpPr>
          <p:cNvPr id="3" name="Content Placeholder 2">
            <a:extLst>
              <a:ext uri="{FF2B5EF4-FFF2-40B4-BE49-F238E27FC236}">
                <a16:creationId xmlns:a16="http://schemas.microsoft.com/office/drawing/2014/main" id="{7595902F-73DC-4A1B-96E3-5A06BCDAF8DE}"/>
              </a:ext>
            </a:extLst>
          </p:cNvPr>
          <p:cNvSpPr>
            <a:spLocks noGrp="1"/>
          </p:cNvSpPr>
          <p:nvPr>
            <p:ph idx="1"/>
          </p:nvPr>
        </p:nvSpPr>
        <p:spPr/>
        <p:txBody>
          <a:bodyPr>
            <a:normAutofit/>
          </a:bodyPr>
          <a:lstStyle/>
          <a:p>
            <a:r>
              <a:rPr lang="en-GB" sz="3600" b="1" dirty="0"/>
              <a:t>Substantive knowledge </a:t>
            </a:r>
            <a:r>
              <a:rPr lang="en-GB" sz="3600" dirty="0"/>
              <a:t>– often called ‘factual knowledge’ – is the information about religions/worldviews included for study in RE curricula. </a:t>
            </a:r>
          </a:p>
          <a:p>
            <a:r>
              <a:rPr lang="en-GB" sz="3600" b="1" dirty="0"/>
              <a:t>Disciplinary knowledge -</a:t>
            </a:r>
            <a:r>
              <a:rPr lang="en-GB" sz="3600" dirty="0"/>
              <a:t> originates not with the content of the</a:t>
            </a:r>
            <a:r>
              <a:rPr lang="en-GB" sz="3600" b="1" dirty="0"/>
              <a:t> subject </a:t>
            </a:r>
            <a:r>
              <a:rPr lang="en-GB" sz="3600" dirty="0"/>
              <a:t>but with the </a:t>
            </a:r>
            <a:r>
              <a:rPr lang="en-GB" sz="3600" b="1" dirty="0"/>
              <a:t>study of the subject</a:t>
            </a:r>
          </a:p>
          <a:p>
            <a:endParaRPr lang="en-GB" dirty="0"/>
          </a:p>
        </p:txBody>
      </p:sp>
      <p:sp>
        <p:nvSpPr>
          <p:cNvPr id="4" name="Slide Number Placeholder 3">
            <a:extLst>
              <a:ext uri="{FF2B5EF4-FFF2-40B4-BE49-F238E27FC236}">
                <a16:creationId xmlns:a16="http://schemas.microsoft.com/office/drawing/2014/main" id="{CD83326F-A53B-4D05-A7F9-FE76879F1FAF}"/>
              </a:ext>
            </a:extLst>
          </p:cNvPr>
          <p:cNvSpPr>
            <a:spLocks noGrp="1"/>
          </p:cNvSpPr>
          <p:nvPr>
            <p:ph type="sldNum" sz="quarter" idx="12"/>
          </p:nvPr>
        </p:nvSpPr>
        <p:spPr/>
        <p:txBody>
          <a:bodyPr/>
          <a:lstStyle/>
          <a:p>
            <a:fld id="{6D22F896-40B5-4ADD-8801-0D06FADFA095}" type="slidenum">
              <a:rPr lang="en-US" smtClean="0"/>
              <a:t>6</a:t>
            </a:fld>
            <a:endParaRPr lang="en-US" dirty="0"/>
          </a:p>
        </p:txBody>
      </p:sp>
    </p:spTree>
    <p:extLst>
      <p:ext uri="{BB962C8B-B14F-4D97-AF65-F5344CB8AC3E}">
        <p14:creationId xmlns:p14="http://schemas.microsoft.com/office/powerpoint/2010/main" val="249376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9572D-55E0-45D5-9168-536607510AAC}"/>
              </a:ext>
            </a:extLst>
          </p:cNvPr>
          <p:cNvSpPr>
            <a:spLocks noGrp="1"/>
          </p:cNvSpPr>
          <p:nvPr>
            <p:ph type="title"/>
          </p:nvPr>
        </p:nvSpPr>
        <p:spPr>
          <a:xfrm>
            <a:off x="919130" y="170268"/>
            <a:ext cx="10820400" cy="1493347"/>
          </a:xfrm>
        </p:spPr>
        <p:txBody>
          <a:bodyPr>
            <a:normAutofit fontScale="90000"/>
          </a:bodyPr>
          <a:lstStyle/>
          <a:p>
            <a:pPr algn="l"/>
            <a:r>
              <a:rPr lang="en-GB" b="1" dirty="0"/>
              <a:t>BIG IDEAS FOR RE - WHY CAN'T WE CARRY ON AS WE ARE?</a:t>
            </a:r>
            <a:r>
              <a:rPr lang="en-GB" dirty="0"/>
              <a:t/>
            </a:r>
            <a:br>
              <a:rPr lang="en-GB" dirty="0"/>
            </a:br>
            <a:endParaRPr lang="en-GB" dirty="0"/>
          </a:p>
        </p:txBody>
      </p:sp>
      <p:sp>
        <p:nvSpPr>
          <p:cNvPr id="3" name="Content Placeholder 2">
            <a:extLst>
              <a:ext uri="{FF2B5EF4-FFF2-40B4-BE49-F238E27FC236}">
                <a16:creationId xmlns:a16="http://schemas.microsoft.com/office/drawing/2014/main" id="{EE68146D-4162-4DBE-9290-820BC06EB6CA}"/>
              </a:ext>
            </a:extLst>
          </p:cNvPr>
          <p:cNvSpPr>
            <a:spLocks noGrp="1"/>
          </p:cNvSpPr>
          <p:nvPr>
            <p:ph idx="1"/>
          </p:nvPr>
        </p:nvSpPr>
        <p:spPr>
          <a:xfrm>
            <a:off x="685800" y="1864426"/>
            <a:ext cx="10820400" cy="4354259"/>
          </a:xfrm>
        </p:spPr>
        <p:txBody>
          <a:bodyPr>
            <a:noAutofit/>
          </a:bodyPr>
          <a:lstStyle/>
          <a:p>
            <a:pPr marL="0" indent="0">
              <a:buNone/>
            </a:pPr>
            <a:r>
              <a:rPr lang="en-GB" sz="3600" dirty="0"/>
              <a:t>Current curricula in England often fail to take account of:</a:t>
            </a:r>
          </a:p>
          <a:p>
            <a:pPr marL="457200" indent="-457200">
              <a:buFont typeface="+mj-lt"/>
              <a:buAutoNum type="arabicPeriod"/>
            </a:pPr>
            <a:r>
              <a:rPr lang="en-GB" sz="3600" dirty="0"/>
              <a:t>The religious background of pupils</a:t>
            </a:r>
          </a:p>
          <a:p>
            <a:pPr marL="457200" indent="-457200">
              <a:buFont typeface="+mj-lt"/>
              <a:buAutoNum type="arabicPeriod"/>
            </a:pPr>
            <a:r>
              <a:rPr lang="en-GB" sz="3600" dirty="0"/>
              <a:t>The extent to which RE relates to the contemporary world</a:t>
            </a:r>
          </a:p>
          <a:p>
            <a:pPr marL="457200" indent="-457200">
              <a:buFont typeface="+mj-lt"/>
              <a:buAutoNum type="arabicPeriod"/>
            </a:pPr>
            <a:r>
              <a:rPr lang="en-GB" sz="3600" dirty="0"/>
              <a:t>The extent to which RE presents a realistic view of religions and people’s experience of religion.</a:t>
            </a:r>
          </a:p>
        </p:txBody>
      </p:sp>
      <p:sp>
        <p:nvSpPr>
          <p:cNvPr id="4" name="Slide Number Placeholder 3">
            <a:extLst>
              <a:ext uri="{FF2B5EF4-FFF2-40B4-BE49-F238E27FC236}">
                <a16:creationId xmlns:a16="http://schemas.microsoft.com/office/drawing/2014/main" id="{949C5F4E-1EFA-4CF1-BC3E-ED22CD4332F0}"/>
              </a:ext>
            </a:extLst>
          </p:cNvPr>
          <p:cNvSpPr>
            <a:spLocks noGrp="1"/>
          </p:cNvSpPr>
          <p:nvPr>
            <p:ph type="sldNum" sz="quarter" idx="12"/>
          </p:nvPr>
        </p:nvSpPr>
        <p:spPr/>
        <p:txBody>
          <a:bodyPr/>
          <a:lstStyle/>
          <a:p>
            <a:fld id="{6D22F896-40B5-4ADD-8801-0D06FADFA095}" type="slidenum">
              <a:rPr lang="en-US" smtClean="0"/>
              <a:t>7</a:t>
            </a:fld>
            <a:endParaRPr lang="en-US" dirty="0"/>
          </a:p>
        </p:txBody>
      </p:sp>
    </p:spTree>
    <p:extLst>
      <p:ext uri="{BB962C8B-B14F-4D97-AF65-F5344CB8AC3E}">
        <p14:creationId xmlns:p14="http://schemas.microsoft.com/office/powerpoint/2010/main" val="24788555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C372D-2AC0-4891-801B-D52AB9D45001}"/>
              </a:ext>
            </a:extLst>
          </p:cNvPr>
          <p:cNvSpPr>
            <a:spLocks noGrp="1"/>
          </p:cNvSpPr>
          <p:nvPr>
            <p:ph type="title"/>
          </p:nvPr>
        </p:nvSpPr>
        <p:spPr>
          <a:xfrm>
            <a:off x="685800" y="381000"/>
            <a:ext cx="10820400" cy="984337"/>
          </a:xfrm>
        </p:spPr>
        <p:txBody>
          <a:bodyPr/>
          <a:lstStyle/>
          <a:p>
            <a:pPr algn="l"/>
            <a:r>
              <a:rPr lang="en-GB" b="1" dirty="0"/>
              <a:t>A CHANGE OF FOCUS</a:t>
            </a:r>
          </a:p>
        </p:txBody>
      </p:sp>
      <p:sp>
        <p:nvSpPr>
          <p:cNvPr id="3" name="Content Placeholder 2">
            <a:extLst>
              <a:ext uri="{FF2B5EF4-FFF2-40B4-BE49-F238E27FC236}">
                <a16:creationId xmlns:a16="http://schemas.microsoft.com/office/drawing/2014/main" id="{BF0F7A41-323D-4F28-B735-646CE5985446}"/>
              </a:ext>
            </a:extLst>
          </p:cNvPr>
          <p:cNvSpPr>
            <a:spLocks noGrp="1"/>
          </p:cNvSpPr>
          <p:nvPr>
            <p:ph idx="1"/>
          </p:nvPr>
        </p:nvSpPr>
        <p:spPr>
          <a:xfrm>
            <a:off x="685800" y="1365338"/>
            <a:ext cx="10820400" cy="5403598"/>
          </a:xfrm>
        </p:spPr>
        <p:txBody>
          <a:bodyPr>
            <a:normAutofit/>
          </a:bodyPr>
          <a:lstStyle/>
          <a:p>
            <a:pPr marL="0" indent="0">
              <a:buNone/>
            </a:pPr>
            <a:r>
              <a:rPr lang="en-GB" sz="2800" b="1" dirty="0"/>
              <a:t>Common questions behind the RE curriculum:</a:t>
            </a:r>
          </a:p>
          <a:p>
            <a:r>
              <a:rPr lang="en-GB" sz="2800" dirty="0"/>
              <a:t>What religions will we teach at each key stage? How many? </a:t>
            </a:r>
          </a:p>
          <a:p>
            <a:r>
              <a:rPr lang="en-GB" sz="2800" dirty="0"/>
              <a:t>Should we teach about Humanism?</a:t>
            </a:r>
          </a:p>
          <a:p>
            <a:pPr marL="0" indent="0">
              <a:buNone/>
            </a:pPr>
            <a:r>
              <a:rPr lang="en-GB" sz="2800" b="1" dirty="0"/>
              <a:t>The question behind the framing of the Big Ideas;</a:t>
            </a:r>
          </a:p>
          <a:p>
            <a:r>
              <a:rPr lang="en-GB" sz="2800" dirty="0"/>
              <a:t>When today's students leave school, what issues and debates relating to religion and spirituality are they most likely to encounter during their lives?</a:t>
            </a:r>
          </a:p>
          <a:p>
            <a:pPr marL="0" indent="0">
              <a:buNone/>
            </a:pPr>
            <a:endParaRPr lang="en-GB" sz="2800" dirty="0"/>
          </a:p>
          <a:p>
            <a:endParaRPr lang="en-GB" sz="2800" dirty="0"/>
          </a:p>
          <a:p>
            <a:endParaRPr lang="en-GB" dirty="0"/>
          </a:p>
        </p:txBody>
      </p:sp>
      <p:sp>
        <p:nvSpPr>
          <p:cNvPr id="4" name="Slide Number Placeholder 3">
            <a:extLst>
              <a:ext uri="{FF2B5EF4-FFF2-40B4-BE49-F238E27FC236}">
                <a16:creationId xmlns:a16="http://schemas.microsoft.com/office/drawing/2014/main" id="{93AFC516-222C-4AC1-A6CD-CDD27942501A}"/>
              </a:ext>
            </a:extLst>
          </p:cNvPr>
          <p:cNvSpPr>
            <a:spLocks noGrp="1"/>
          </p:cNvSpPr>
          <p:nvPr>
            <p:ph type="sldNum" sz="quarter" idx="12"/>
          </p:nvPr>
        </p:nvSpPr>
        <p:spPr/>
        <p:txBody>
          <a:bodyPr/>
          <a:lstStyle/>
          <a:p>
            <a:fld id="{6D22F896-40B5-4ADD-8801-0D06FADFA095}" type="slidenum">
              <a:rPr lang="en-US" smtClean="0"/>
              <a:t>8</a:t>
            </a:fld>
            <a:endParaRPr lang="en-US" dirty="0"/>
          </a:p>
        </p:txBody>
      </p:sp>
    </p:spTree>
    <p:extLst>
      <p:ext uri="{BB962C8B-B14F-4D97-AF65-F5344CB8AC3E}">
        <p14:creationId xmlns:p14="http://schemas.microsoft.com/office/powerpoint/2010/main" val="1180150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9D96B-D74F-4A57-9157-1FBF87F7D007}"/>
              </a:ext>
            </a:extLst>
          </p:cNvPr>
          <p:cNvSpPr>
            <a:spLocks noGrp="1"/>
          </p:cNvSpPr>
          <p:nvPr>
            <p:ph type="title"/>
          </p:nvPr>
        </p:nvSpPr>
        <p:spPr>
          <a:xfrm>
            <a:off x="685800" y="381000"/>
            <a:ext cx="10820400" cy="1122123"/>
          </a:xfrm>
        </p:spPr>
        <p:txBody>
          <a:bodyPr>
            <a:normAutofit/>
          </a:bodyPr>
          <a:lstStyle/>
          <a:p>
            <a:pPr algn="l"/>
            <a:r>
              <a:rPr lang="en-GB" sz="3600" b="1" dirty="0"/>
              <a:t>Six big ideas for re </a:t>
            </a:r>
          </a:p>
        </p:txBody>
      </p:sp>
      <p:sp>
        <p:nvSpPr>
          <p:cNvPr id="3" name="Content Placeholder 2">
            <a:extLst>
              <a:ext uri="{FF2B5EF4-FFF2-40B4-BE49-F238E27FC236}">
                <a16:creationId xmlns:a16="http://schemas.microsoft.com/office/drawing/2014/main" id="{CE7ED2E2-1DD6-4AC3-B23F-3B3EDB3FDD6A}"/>
              </a:ext>
            </a:extLst>
          </p:cNvPr>
          <p:cNvSpPr>
            <a:spLocks noGrp="1"/>
          </p:cNvSpPr>
          <p:nvPr>
            <p:ph idx="1"/>
          </p:nvPr>
        </p:nvSpPr>
        <p:spPr>
          <a:xfrm>
            <a:off x="685799" y="1503124"/>
            <a:ext cx="11028405" cy="5010410"/>
          </a:xfrm>
        </p:spPr>
        <p:txBody>
          <a:bodyPr>
            <a:normAutofit/>
          </a:bodyPr>
          <a:lstStyle/>
          <a:p>
            <a:r>
              <a:rPr lang="en-GB" sz="2400" b="1" dirty="0"/>
              <a:t>Big Idea 1: Continuity, Change and Diversity</a:t>
            </a:r>
            <a:r>
              <a:rPr lang="en-GB" sz="2400" dirty="0"/>
              <a:t> [the nature of religion, worldviews and religions]</a:t>
            </a:r>
          </a:p>
          <a:p>
            <a:r>
              <a:rPr lang="en-GB" sz="2400" b="1" dirty="0"/>
              <a:t>Big Idea 2: Words and Beyond </a:t>
            </a:r>
            <a:r>
              <a:rPr lang="en-GB" sz="2400" dirty="0"/>
              <a:t>[how people express feelings and experiences]</a:t>
            </a:r>
          </a:p>
          <a:p>
            <a:r>
              <a:rPr lang="en-GB" sz="2400" b="1" dirty="0"/>
              <a:t>Big Idea 3: A Good Life</a:t>
            </a:r>
            <a:r>
              <a:rPr lang="en-GB" sz="2400" dirty="0"/>
              <a:t> [The different ways in which people understand and try to achieve a moral life]</a:t>
            </a:r>
          </a:p>
          <a:p>
            <a:r>
              <a:rPr lang="en-GB" sz="2400" b="1" dirty="0"/>
              <a:t>Big Idea 4: Making Sense of Life’s Experiences</a:t>
            </a:r>
            <a:r>
              <a:rPr lang="en-GB" sz="2400" dirty="0"/>
              <a:t> [Religious and spiritual experiences in religious and non-religious contexts]</a:t>
            </a:r>
          </a:p>
          <a:p>
            <a:r>
              <a:rPr lang="en-GB" sz="2400" b="1" dirty="0"/>
              <a:t>Big Idea 5: Influence and Power</a:t>
            </a:r>
            <a:r>
              <a:rPr lang="en-GB" sz="2400" dirty="0"/>
              <a:t> [The interaction on many levels between communities and religions/worldviews</a:t>
            </a:r>
          </a:p>
          <a:p>
            <a:r>
              <a:rPr lang="en-GB" sz="2400" b="1" dirty="0"/>
              <a:t>Big Idea 6: The Big Picture </a:t>
            </a:r>
            <a:r>
              <a:rPr lang="en-GB" sz="2400" dirty="0"/>
              <a:t>[Accounts from religions/worldviews of how the world is – their grand narratives].</a:t>
            </a:r>
          </a:p>
          <a:p>
            <a:endParaRPr lang="en-GB" dirty="0"/>
          </a:p>
        </p:txBody>
      </p:sp>
      <p:sp>
        <p:nvSpPr>
          <p:cNvPr id="4" name="Slide Number Placeholder 3">
            <a:extLst>
              <a:ext uri="{FF2B5EF4-FFF2-40B4-BE49-F238E27FC236}">
                <a16:creationId xmlns:a16="http://schemas.microsoft.com/office/drawing/2014/main" id="{7C43574B-5B91-46B1-959D-16E6834B2DB6}"/>
              </a:ext>
            </a:extLst>
          </p:cNvPr>
          <p:cNvSpPr>
            <a:spLocks noGrp="1"/>
          </p:cNvSpPr>
          <p:nvPr>
            <p:ph type="sldNum" sz="quarter" idx="12"/>
          </p:nvPr>
        </p:nvSpPr>
        <p:spPr/>
        <p:txBody>
          <a:bodyPr/>
          <a:lstStyle/>
          <a:p>
            <a:fld id="{6D22F896-40B5-4ADD-8801-0D06FADFA095}" type="slidenum">
              <a:rPr lang="en-US" smtClean="0"/>
              <a:t>9</a:t>
            </a:fld>
            <a:endParaRPr lang="en-US" dirty="0"/>
          </a:p>
        </p:txBody>
      </p:sp>
    </p:spTree>
    <p:extLst>
      <p:ext uri="{BB962C8B-B14F-4D97-AF65-F5344CB8AC3E}">
        <p14:creationId xmlns:p14="http://schemas.microsoft.com/office/powerpoint/2010/main" val="2367318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4DDEA-C107-41B8-96AE-83C5B3F81957}"/>
              </a:ext>
            </a:extLst>
          </p:cNvPr>
          <p:cNvSpPr>
            <a:spLocks noGrp="1"/>
          </p:cNvSpPr>
          <p:nvPr>
            <p:ph type="title"/>
          </p:nvPr>
        </p:nvSpPr>
        <p:spPr>
          <a:xfrm>
            <a:off x="725466" y="275573"/>
            <a:ext cx="10780734" cy="1039660"/>
          </a:xfrm>
        </p:spPr>
        <p:txBody>
          <a:bodyPr/>
          <a:lstStyle/>
          <a:p>
            <a:pPr algn="l"/>
            <a:r>
              <a:rPr lang="en-GB" b="1" dirty="0"/>
              <a:t>Format of the big ideas</a:t>
            </a:r>
          </a:p>
        </p:txBody>
      </p:sp>
      <p:sp>
        <p:nvSpPr>
          <p:cNvPr id="3" name="Content Placeholder 2">
            <a:extLst>
              <a:ext uri="{FF2B5EF4-FFF2-40B4-BE49-F238E27FC236}">
                <a16:creationId xmlns:a16="http://schemas.microsoft.com/office/drawing/2014/main" id="{E09C6476-2063-4538-B138-E6F5C2426FD1}"/>
              </a:ext>
            </a:extLst>
          </p:cNvPr>
          <p:cNvSpPr>
            <a:spLocks noGrp="1"/>
          </p:cNvSpPr>
          <p:nvPr>
            <p:ph idx="1"/>
          </p:nvPr>
        </p:nvSpPr>
        <p:spPr>
          <a:xfrm>
            <a:off x="685800" y="1315234"/>
            <a:ext cx="10820400" cy="5123144"/>
          </a:xfrm>
        </p:spPr>
        <p:txBody>
          <a:bodyPr>
            <a:normAutofit lnSpcReduction="10000"/>
          </a:bodyPr>
          <a:lstStyle/>
          <a:p>
            <a:r>
              <a:rPr lang="en-GB" sz="4400" dirty="0"/>
              <a:t>There are only six. </a:t>
            </a:r>
          </a:p>
          <a:p>
            <a:r>
              <a:rPr lang="en-GB" sz="4400" dirty="0"/>
              <a:t>They are not accompanied by definitions (as concepts would be) but by narratives. </a:t>
            </a:r>
          </a:p>
          <a:p>
            <a:r>
              <a:rPr lang="en-GB" sz="4400" dirty="0"/>
              <a:t>These narratives become increasingly demanding as pupils get older and so become the basis for achieving progression. </a:t>
            </a:r>
          </a:p>
          <a:p>
            <a:endParaRPr lang="en-GB" sz="4400" dirty="0"/>
          </a:p>
          <a:p>
            <a:endParaRPr lang="en-GB" dirty="0"/>
          </a:p>
        </p:txBody>
      </p:sp>
      <p:sp>
        <p:nvSpPr>
          <p:cNvPr id="4" name="Slide Number Placeholder 3">
            <a:extLst>
              <a:ext uri="{FF2B5EF4-FFF2-40B4-BE49-F238E27FC236}">
                <a16:creationId xmlns:a16="http://schemas.microsoft.com/office/drawing/2014/main" id="{B974FCB6-5750-47A1-BB0E-5982968B58D9}"/>
              </a:ext>
            </a:extLst>
          </p:cNvPr>
          <p:cNvSpPr>
            <a:spLocks noGrp="1"/>
          </p:cNvSpPr>
          <p:nvPr>
            <p:ph type="sldNum" sz="quarter" idx="12"/>
          </p:nvPr>
        </p:nvSpPr>
        <p:spPr/>
        <p:txBody>
          <a:bodyPr/>
          <a:lstStyle/>
          <a:p>
            <a:fld id="{6D22F896-40B5-4ADD-8801-0D06FADFA095}" type="slidenum">
              <a:rPr lang="en-US" smtClean="0"/>
              <a:t>10</a:t>
            </a:fld>
            <a:endParaRPr lang="en-US" dirty="0"/>
          </a:p>
        </p:txBody>
      </p:sp>
    </p:spTree>
    <p:extLst>
      <p:ext uri="{BB962C8B-B14F-4D97-AF65-F5344CB8AC3E}">
        <p14:creationId xmlns:p14="http://schemas.microsoft.com/office/powerpoint/2010/main" val="27109030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9C036-914E-4244-B485-A05A62B5F125}"/>
              </a:ext>
            </a:extLst>
          </p:cNvPr>
          <p:cNvSpPr>
            <a:spLocks noGrp="1"/>
          </p:cNvSpPr>
          <p:nvPr>
            <p:ph type="title"/>
          </p:nvPr>
        </p:nvSpPr>
        <p:spPr>
          <a:xfrm>
            <a:off x="685800" y="538620"/>
            <a:ext cx="10820400" cy="951978"/>
          </a:xfrm>
        </p:spPr>
        <p:txBody>
          <a:bodyPr/>
          <a:lstStyle/>
          <a:p>
            <a:pPr algn="l"/>
            <a:r>
              <a:rPr lang="en-GB" b="1" dirty="0"/>
              <a:t>Progression  through narratives</a:t>
            </a:r>
          </a:p>
        </p:txBody>
      </p:sp>
      <p:sp>
        <p:nvSpPr>
          <p:cNvPr id="3" name="Content Placeholder 2">
            <a:extLst>
              <a:ext uri="{FF2B5EF4-FFF2-40B4-BE49-F238E27FC236}">
                <a16:creationId xmlns:a16="http://schemas.microsoft.com/office/drawing/2014/main" id="{A402AD87-F1AA-4F60-9F87-0D14DB3A2F22}"/>
              </a:ext>
            </a:extLst>
          </p:cNvPr>
          <p:cNvSpPr>
            <a:spLocks noGrp="1"/>
          </p:cNvSpPr>
          <p:nvPr>
            <p:ph idx="1"/>
          </p:nvPr>
        </p:nvSpPr>
        <p:spPr>
          <a:xfrm>
            <a:off x="685800" y="1648218"/>
            <a:ext cx="10820400" cy="4765108"/>
          </a:xfrm>
        </p:spPr>
        <p:txBody>
          <a:bodyPr>
            <a:normAutofit fontScale="92500" lnSpcReduction="10000"/>
          </a:bodyPr>
          <a:lstStyle/>
          <a:p>
            <a:pPr lvl="0"/>
            <a:r>
              <a:rPr lang="en-GB" sz="3200" dirty="0"/>
              <a:t>Progression through the age-related narratives is not arbitrary but is based on seven principles - that as pupils get older they should be able to:</a:t>
            </a:r>
          </a:p>
          <a:p>
            <a:pPr lvl="1"/>
            <a:r>
              <a:rPr lang="en-GB" sz="3200" i="1" dirty="0"/>
              <a:t>increase the level of detail in their work</a:t>
            </a:r>
            <a:endParaRPr lang="en-GB" sz="3200" dirty="0"/>
          </a:p>
          <a:p>
            <a:pPr lvl="1"/>
            <a:r>
              <a:rPr lang="en-GB" sz="3200" i="1" dirty="0"/>
              <a:t>move from local to global contexts</a:t>
            </a:r>
            <a:endParaRPr lang="en-GB" sz="3200" dirty="0"/>
          </a:p>
          <a:p>
            <a:pPr lvl="1"/>
            <a:r>
              <a:rPr lang="en-GB" sz="3200" i="1" dirty="0"/>
              <a:t>make increasing links between smaller ideas</a:t>
            </a:r>
            <a:endParaRPr lang="en-GB" sz="3200" dirty="0"/>
          </a:p>
          <a:p>
            <a:pPr lvl="1"/>
            <a:r>
              <a:rPr lang="en-GB" sz="3200" i="1" dirty="0"/>
              <a:t>identify exceptions and contrasts</a:t>
            </a:r>
            <a:endParaRPr lang="en-GB" sz="3200" dirty="0"/>
          </a:p>
          <a:p>
            <a:pPr lvl="1"/>
            <a:r>
              <a:rPr lang="en-GB" sz="3200" i="1" dirty="0"/>
              <a:t>move from simple to complex and controversial ideas</a:t>
            </a:r>
            <a:endParaRPr lang="en-GB" sz="3200" dirty="0"/>
          </a:p>
          <a:p>
            <a:pPr lvl="1"/>
            <a:r>
              <a:rPr lang="en-GB" sz="3200" i="1" dirty="0"/>
              <a:t>understand diversity in increasingly complex settings</a:t>
            </a:r>
            <a:endParaRPr lang="en-GB" sz="3200" dirty="0"/>
          </a:p>
          <a:p>
            <a:pPr lvl="1"/>
            <a:r>
              <a:rPr lang="en-GB" sz="3200" i="1" dirty="0"/>
              <a:t>recognise and handle an increasingly wide range of interpretations.</a:t>
            </a:r>
            <a:endParaRPr lang="en-GB" sz="3200" dirty="0"/>
          </a:p>
          <a:p>
            <a:endParaRPr lang="en-GB" dirty="0"/>
          </a:p>
        </p:txBody>
      </p:sp>
      <p:sp>
        <p:nvSpPr>
          <p:cNvPr id="4" name="Slide Number Placeholder 3">
            <a:extLst>
              <a:ext uri="{FF2B5EF4-FFF2-40B4-BE49-F238E27FC236}">
                <a16:creationId xmlns:a16="http://schemas.microsoft.com/office/drawing/2014/main" id="{054035A3-191F-4620-A2F7-0DDC5E3CA8DA}"/>
              </a:ext>
            </a:extLst>
          </p:cNvPr>
          <p:cNvSpPr>
            <a:spLocks noGrp="1"/>
          </p:cNvSpPr>
          <p:nvPr>
            <p:ph type="sldNum" sz="quarter" idx="12"/>
          </p:nvPr>
        </p:nvSpPr>
        <p:spPr/>
        <p:txBody>
          <a:bodyPr/>
          <a:lstStyle/>
          <a:p>
            <a:fld id="{6D22F896-40B5-4ADD-8801-0D06FADFA095}" type="slidenum">
              <a:rPr lang="en-US" smtClean="0"/>
              <a:t>11</a:t>
            </a:fld>
            <a:endParaRPr lang="en-US" dirty="0"/>
          </a:p>
        </p:txBody>
      </p:sp>
    </p:spTree>
    <p:extLst>
      <p:ext uri="{BB962C8B-B14F-4D97-AF65-F5344CB8AC3E}">
        <p14:creationId xmlns:p14="http://schemas.microsoft.com/office/powerpoint/2010/main" val="22118985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D0841-2799-4DA3-BEB3-6BC5CD63851F}"/>
              </a:ext>
            </a:extLst>
          </p:cNvPr>
          <p:cNvSpPr>
            <a:spLocks noGrp="1"/>
          </p:cNvSpPr>
          <p:nvPr>
            <p:ph type="title"/>
          </p:nvPr>
        </p:nvSpPr>
        <p:spPr>
          <a:xfrm>
            <a:off x="685800" y="764373"/>
            <a:ext cx="10820400" cy="1293028"/>
          </a:xfrm>
        </p:spPr>
        <p:txBody>
          <a:bodyPr/>
          <a:lstStyle/>
          <a:p>
            <a:pPr algn="l"/>
            <a:r>
              <a:rPr lang="en-GB" b="1" dirty="0"/>
              <a:t>What the big ideas project can’t do</a:t>
            </a:r>
          </a:p>
        </p:txBody>
      </p:sp>
      <p:sp>
        <p:nvSpPr>
          <p:cNvPr id="3" name="Content Placeholder 2">
            <a:extLst>
              <a:ext uri="{FF2B5EF4-FFF2-40B4-BE49-F238E27FC236}">
                <a16:creationId xmlns:a16="http://schemas.microsoft.com/office/drawing/2014/main" id="{0D4ED68D-ED1A-4DA1-ABC0-65B5CF885CCE}"/>
              </a:ext>
            </a:extLst>
          </p:cNvPr>
          <p:cNvSpPr>
            <a:spLocks noGrp="1"/>
          </p:cNvSpPr>
          <p:nvPr>
            <p:ph idx="1"/>
          </p:nvPr>
        </p:nvSpPr>
        <p:spPr/>
        <p:txBody>
          <a:bodyPr>
            <a:normAutofit/>
          </a:bodyPr>
          <a:lstStyle/>
          <a:p>
            <a:r>
              <a:rPr lang="en-GB" sz="3600" dirty="0"/>
              <a:t>Complete the detailed knowledge required by the RE curriculum in specific schools. </a:t>
            </a:r>
          </a:p>
          <a:p>
            <a:r>
              <a:rPr lang="en-GB" sz="3600" dirty="0"/>
              <a:t>We do not prescribe </a:t>
            </a:r>
            <a:r>
              <a:rPr lang="en-GB" sz="3600" b="1" dirty="0"/>
              <a:t>how</a:t>
            </a:r>
            <a:r>
              <a:rPr lang="en-GB" sz="3600" dirty="0"/>
              <a:t> a Big Ideas curriculum is to be taught or assessed.</a:t>
            </a:r>
          </a:p>
          <a:p>
            <a:endParaRPr lang="en-GB" dirty="0"/>
          </a:p>
        </p:txBody>
      </p:sp>
      <p:sp>
        <p:nvSpPr>
          <p:cNvPr id="4" name="Slide Number Placeholder 3">
            <a:extLst>
              <a:ext uri="{FF2B5EF4-FFF2-40B4-BE49-F238E27FC236}">
                <a16:creationId xmlns:a16="http://schemas.microsoft.com/office/drawing/2014/main" id="{DEA56FD4-0EBB-4FA3-AA61-E8E740859605}"/>
              </a:ext>
            </a:extLst>
          </p:cNvPr>
          <p:cNvSpPr>
            <a:spLocks noGrp="1"/>
          </p:cNvSpPr>
          <p:nvPr>
            <p:ph type="sldNum" sz="quarter" idx="12"/>
          </p:nvPr>
        </p:nvSpPr>
        <p:spPr/>
        <p:txBody>
          <a:bodyPr/>
          <a:lstStyle/>
          <a:p>
            <a:fld id="{6D22F896-40B5-4ADD-8801-0D06FADFA095}" type="slidenum">
              <a:rPr lang="en-US" smtClean="0"/>
              <a:t>12</a:t>
            </a:fld>
            <a:endParaRPr lang="en-US" dirty="0"/>
          </a:p>
        </p:txBody>
      </p:sp>
    </p:spTree>
    <p:extLst>
      <p:ext uri="{BB962C8B-B14F-4D97-AF65-F5344CB8AC3E}">
        <p14:creationId xmlns:p14="http://schemas.microsoft.com/office/powerpoint/2010/main" val="1958460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81583-9029-4A84-848B-F11CC225858C}"/>
              </a:ext>
            </a:extLst>
          </p:cNvPr>
          <p:cNvSpPr>
            <a:spLocks noGrp="1"/>
          </p:cNvSpPr>
          <p:nvPr>
            <p:ph type="title"/>
          </p:nvPr>
        </p:nvSpPr>
        <p:spPr>
          <a:xfrm>
            <a:off x="538619" y="381000"/>
            <a:ext cx="10967581" cy="896655"/>
          </a:xfrm>
        </p:spPr>
        <p:txBody>
          <a:bodyPr/>
          <a:lstStyle/>
          <a:p>
            <a:pPr algn="l"/>
            <a:r>
              <a:rPr lang="en-GB" b="1" dirty="0"/>
              <a:t>RE LIVE</a:t>
            </a:r>
          </a:p>
        </p:txBody>
      </p:sp>
      <p:sp>
        <p:nvSpPr>
          <p:cNvPr id="3" name="Content Placeholder 2">
            <a:extLst>
              <a:ext uri="{FF2B5EF4-FFF2-40B4-BE49-F238E27FC236}">
                <a16:creationId xmlns:a16="http://schemas.microsoft.com/office/drawing/2014/main" id="{138345D3-8D20-45AF-88A2-3BA7B8626AF2}"/>
              </a:ext>
            </a:extLst>
          </p:cNvPr>
          <p:cNvSpPr>
            <a:spLocks noGrp="1"/>
          </p:cNvSpPr>
          <p:nvPr>
            <p:ph idx="1"/>
          </p:nvPr>
        </p:nvSpPr>
        <p:spPr>
          <a:xfrm>
            <a:off x="685800" y="1277656"/>
            <a:ext cx="10820400" cy="5060514"/>
          </a:xfrm>
        </p:spPr>
        <p:txBody>
          <a:bodyPr>
            <a:normAutofit lnSpcReduction="10000"/>
          </a:bodyPr>
          <a:lstStyle/>
          <a:p>
            <a:r>
              <a:rPr lang="en-GB" sz="2800" dirty="0"/>
              <a:t>Introducing new ideas to pupils through contemporary events</a:t>
            </a:r>
          </a:p>
          <a:p>
            <a:r>
              <a:rPr lang="en-GB" sz="2800" dirty="0"/>
              <a:t>Focus on the lived experience of the many</a:t>
            </a:r>
          </a:p>
          <a:p>
            <a:r>
              <a:rPr lang="en-GB" sz="2800" dirty="0"/>
              <a:t>Religion in the news: examples last week from the Independent</a:t>
            </a:r>
          </a:p>
          <a:p>
            <a:pPr lvl="1">
              <a:buFont typeface="Wingdings" panose="05000000000000000000" pitchFamily="2" charset="2"/>
              <a:buChar char="Ø"/>
            </a:pPr>
            <a:r>
              <a:rPr lang="en-GB" sz="2800" i="1" dirty="0"/>
              <a:t>The openly gay  Rabbi who’s working to change the face of Judaism</a:t>
            </a:r>
          </a:p>
          <a:p>
            <a:pPr lvl="1">
              <a:buFont typeface="Wingdings" panose="05000000000000000000" pitchFamily="2" charset="2"/>
              <a:buChar char="Ø"/>
            </a:pPr>
            <a:r>
              <a:rPr lang="en-GB" sz="2800" i="1" dirty="0"/>
              <a:t>Doing  the Hajj more than once isn’t obligatory, but here’s why I keep going back anyway</a:t>
            </a:r>
          </a:p>
          <a:p>
            <a:pPr lvl="1">
              <a:buFont typeface="Wingdings" panose="05000000000000000000" pitchFamily="2" charset="2"/>
              <a:buChar char="Ø"/>
            </a:pPr>
            <a:r>
              <a:rPr lang="en-GB" sz="2800" i="1" dirty="0"/>
              <a:t>Dutch ‘burqa ban’ collides with reality and  should make governments think again about policing dress</a:t>
            </a:r>
          </a:p>
          <a:p>
            <a:pPr lvl="1">
              <a:buFont typeface="Wingdings" panose="05000000000000000000" pitchFamily="2" charset="2"/>
              <a:buChar char="Ø"/>
            </a:pPr>
            <a:r>
              <a:rPr lang="en-GB" sz="2800" i="1" dirty="0"/>
              <a:t>Eid al-</a:t>
            </a:r>
            <a:r>
              <a:rPr lang="en-GB" sz="2800" i="1" dirty="0" err="1"/>
              <a:t>adha</a:t>
            </a:r>
            <a:r>
              <a:rPr lang="en-GB" sz="2800" i="1" dirty="0"/>
              <a:t> 2019: when is it, how is it celebrated and how to wish someone a happy </a:t>
            </a:r>
            <a:r>
              <a:rPr lang="en-GB" sz="2800" i="1" dirty="0" err="1"/>
              <a:t>eid</a:t>
            </a:r>
            <a:endParaRPr lang="en-GB" sz="2800" i="1" dirty="0"/>
          </a:p>
          <a:p>
            <a:pPr lvl="1"/>
            <a:endParaRPr lang="en-GB" i="1" dirty="0"/>
          </a:p>
          <a:p>
            <a:endParaRPr lang="en-GB" dirty="0"/>
          </a:p>
          <a:p>
            <a:endParaRPr lang="en-GB" dirty="0"/>
          </a:p>
        </p:txBody>
      </p:sp>
      <p:sp>
        <p:nvSpPr>
          <p:cNvPr id="4" name="Slide Number Placeholder 3">
            <a:extLst>
              <a:ext uri="{FF2B5EF4-FFF2-40B4-BE49-F238E27FC236}">
                <a16:creationId xmlns:a16="http://schemas.microsoft.com/office/drawing/2014/main" id="{19C77FCA-4F83-4389-BC12-BD9B67FB0E73}"/>
              </a:ext>
            </a:extLst>
          </p:cNvPr>
          <p:cNvSpPr>
            <a:spLocks noGrp="1"/>
          </p:cNvSpPr>
          <p:nvPr>
            <p:ph type="sldNum" sz="quarter" idx="12"/>
          </p:nvPr>
        </p:nvSpPr>
        <p:spPr/>
        <p:txBody>
          <a:bodyPr/>
          <a:lstStyle/>
          <a:p>
            <a:fld id="{6D22F896-40B5-4ADD-8801-0D06FADFA095}" type="slidenum">
              <a:rPr lang="en-US" smtClean="0"/>
              <a:t>13</a:t>
            </a:fld>
            <a:endParaRPr lang="en-US" dirty="0"/>
          </a:p>
        </p:txBody>
      </p:sp>
    </p:spTree>
    <p:extLst>
      <p:ext uri="{BB962C8B-B14F-4D97-AF65-F5344CB8AC3E}">
        <p14:creationId xmlns:p14="http://schemas.microsoft.com/office/powerpoint/2010/main" val="42855327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197E9E0-DB5F-4FB7-AC97-93B04DC8A5B7}"/>
              </a:ext>
            </a:extLst>
          </p:cNvPr>
          <p:cNvSpPr>
            <a:spLocks noGrp="1"/>
          </p:cNvSpPr>
          <p:nvPr>
            <p:ph type="sldNum" sz="quarter" idx="12"/>
          </p:nvPr>
        </p:nvSpPr>
        <p:spPr/>
        <p:txBody>
          <a:bodyPr/>
          <a:lstStyle/>
          <a:p>
            <a:fld id="{6D22F896-40B5-4ADD-8801-0D06FADFA095}" type="slidenum">
              <a:rPr lang="en-US" smtClean="0"/>
              <a:t>14</a:t>
            </a:fld>
            <a:endParaRPr lang="en-US" dirty="0"/>
          </a:p>
        </p:txBody>
      </p:sp>
      <p:pic>
        <p:nvPicPr>
          <p:cNvPr id="6" name="Picture 5">
            <a:extLst>
              <a:ext uri="{FF2B5EF4-FFF2-40B4-BE49-F238E27FC236}">
                <a16:creationId xmlns:a16="http://schemas.microsoft.com/office/drawing/2014/main" id="{257F189B-7AA2-4103-9AD7-EA483645F833}"/>
              </a:ext>
            </a:extLst>
          </p:cNvPr>
          <p:cNvPicPr>
            <a:picLocks noChangeAspect="1"/>
          </p:cNvPicPr>
          <p:nvPr/>
        </p:nvPicPr>
        <p:blipFill>
          <a:blip r:embed="rId3"/>
          <a:stretch>
            <a:fillRect/>
          </a:stretch>
        </p:blipFill>
        <p:spPr>
          <a:xfrm>
            <a:off x="0" y="-1834360"/>
            <a:ext cx="12192000" cy="8552596"/>
          </a:xfrm>
          <a:prstGeom prst="rect">
            <a:avLst/>
          </a:prstGeom>
        </p:spPr>
      </p:pic>
    </p:spTree>
    <p:extLst>
      <p:ext uri="{BB962C8B-B14F-4D97-AF65-F5344CB8AC3E}">
        <p14:creationId xmlns:p14="http://schemas.microsoft.com/office/powerpoint/2010/main" val="4267760952"/>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TM04033937[[fn=Vapor Trail]]</Template>
  <TotalTime>1041</TotalTime>
  <Words>1802</Words>
  <Application>Microsoft Office PowerPoint</Application>
  <PresentationFormat>Widescreen</PresentationFormat>
  <Paragraphs>245</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Century Gothic</vt:lpstr>
      <vt:lpstr>Times New Roman</vt:lpstr>
      <vt:lpstr>Wingdings</vt:lpstr>
      <vt:lpstr>Vapor Trail</vt:lpstr>
      <vt:lpstr>Putting big idea theory into practice</vt:lpstr>
      <vt:lpstr>THE BIG IDEAS PROJECT</vt:lpstr>
      <vt:lpstr>WHAT ARE BIG IDEAS  (1)?</vt:lpstr>
      <vt:lpstr>WHAT ARE BIG IDEAS (2)?</vt:lpstr>
      <vt:lpstr>BIG IDEAS AND THE KNOWLEDGE DEBATE</vt:lpstr>
      <vt:lpstr>BIG IDEAS AND THE KNOWLEDGE DEBATE  </vt:lpstr>
      <vt:lpstr>BIG IDEAS FOR RE - WHY CAN'T WE CARRY ON AS WE ARE? </vt:lpstr>
      <vt:lpstr>A CHANGE OF FOCUS</vt:lpstr>
      <vt:lpstr>Six big ideas for re </vt:lpstr>
      <vt:lpstr>Format of the big ideas</vt:lpstr>
      <vt:lpstr>Progression  through narratives</vt:lpstr>
      <vt:lpstr>What the big ideas project can’t do</vt:lpstr>
      <vt:lpstr>RE LIVE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Putting big idea theory into practice</dc:title>
  <dc:creator>Barbara</dc:creator>
  <cp:lastModifiedBy>Ed Pawson</cp:lastModifiedBy>
  <cp:revision>102</cp:revision>
  <cp:lastPrinted>2019-10-10T08:39:52Z</cp:lastPrinted>
  <dcterms:created xsi:type="dcterms:W3CDTF">2019-05-15T13:04:31Z</dcterms:created>
  <dcterms:modified xsi:type="dcterms:W3CDTF">2019-10-10T08:43:18Z</dcterms:modified>
</cp:coreProperties>
</file>