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4" r:id="rId3"/>
    <p:sldId id="296" r:id="rId4"/>
    <p:sldId id="297" r:id="rId5"/>
    <p:sldId id="298" r:id="rId6"/>
    <p:sldId id="258" r:id="rId7"/>
    <p:sldId id="299" r:id="rId8"/>
    <p:sldId id="318" r:id="rId9"/>
    <p:sldId id="291" r:id="rId10"/>
    <p:sldId id="293" r:id="rId11"/>
    <p:sldId id="300" r:id="rId12"/>
    <p:sldId id="301" r:id="rId13"/>
    <p:sldId id="302" r:id="rId14"/>
    <p:sldId id="309" r:id="rId15"/>
    <p:sldId id="308" r:id="rId16"/>
    <p:sldId id="310" r:id="rId17"/>
    <p:sldId id="317" r:id="rId18"/>
    <p:sldId id="303" r:id="rId19"/>
    <p:sldId id="304" r:id="rId20"/>
    <p:sldId id="272" r:id="rId21"/>
    <p:sldId id="273" r:id="rId22"/>
    <p:sldId id="277" r:id="rId23"/>
    <p:sldId id="313" r:id="rId24"/>
    <p:sldId id="311" r:id="rId25"/>
    <p:sldId id="314" r:id="rId26"/>
    <p:sldId id="259" r:id="rId27"/>
    <p:sldId id="260" r:id="rId28"/>
    <p:sldId id="262" r:id="rId29"/>
    <p:sldId id="266" r:id="rId30"/>
    <p:sldId id="267" r:id="rId31"/>
    <p:sldId id="268" r:id="rId32"/>
    <p:sldId id="269" r:id="rId33"/>
    <p:sldId id="339" r:id="rId34"/>
    <p:sldId id="338" r:id="rId35"/>
    <p:sldId id="340" r:id="rId36"/>
    <p:sldId id="316" r:id="rId37"/>
    <p:sldId id="333" r:id="rId38"/>
    <p:sldId id="278" r:id="rId39"/>
    <p:sldId id="305" r:id="rId40"/>
    <p:sldId id="281" r:id="rId41"/>
    <p:sldId id="287" r:id="rId42"/>
    <p:sldId id="288" r:id="rId43"/>
    <p:sldId id="289" r:id="rId44"/>
    <p:sldId id="321" r:id="rId45"/>
    <p:sldId id="320" r:id="rId46"/>
    <p:sldId id="292" r:id="rId47"/>
    <p:sldId id="31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735C1E5-BB72-4708-8B0D-DEF98FC2EF1B}">
          <p14:sldIdLst>
            <p14:sldId id="256"/>
            <p14:sldId id="294"/>
            <p14:sldId id="296"/>
            <p14:sldId id="297"/>
            <p14:sldId id="298"/>
            <p14:sldId id="258"/>
          </p14:sldIdLst>
        </p14:section>
        <p14:section name="Untitled Section" id="{B2A806C7-FCCA-4171-9D4F-BCF4FA332005}">
          <p14:sldIdLst>
            <p14:sldId id="299"/>
            <p14:sldId id="318"/>
            <p14:sldId id="291"/>
            <p14:sldId id="293"/>
            <p14:sldId id="300"/>
            <p14:sldId id="301"/>
            <p14:sldId id="302"/>
            <p14:sldId id="309"/>
            <p14:sldId id="308"/>
            <p14:sldId id="310"/>
            <p14:sldId id="317"/>
            <p14:sldId id="303"/>
            <p14:sldId id="304"/>
            <p14:sldId id="272"/>
            <p14:sldId id="273"/>
            <p14:sldId id="277"/>
            <p14:sldId id="313"/>
            <p14:sldId id="311"/>
            <p14:sldId id="314"/>
            <p14:sldId id="259"/>
            <p14:sldId id="260"/>
            <p14:sldId id="262"/>
            <p14:sldId id="266"/>
            <p14:sldId id="267"/>
            <p14:sldId id="268"/>
            <p14:sldId id="269"/>
            <p14:sldId id="339"/>
            <p14:sldId id="338"/>
            <p14:sldId id="340"/>
            <p14:sldId id="316"/>
            <p14:sldId id="333"/>
            <p14:sldId id="278"/>
            <p14:sldId id="305"/>
            <p14:sldId id="281"/>
            <p14:sldId id="287"/>
            <p14:sldId id="288"/>
            <p14:sldId id="289"/>
            <p14:sldId id="321"/>
            <p14:sldId id="320"/>
            <p14:sldId id="292"/>
            <p14:sldId id="31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88" autoAdjust="0"/>
    <p:restoredTop sz="94660"/>
  </p:normalViewPr>
  <p:slideViewPr>
    <p:cSldViewPr snapToGrid="0">
      <p:cViewPr varScale="1">
        <p:scale>
          <a:sx n="115" d="100"/>
          <a:sy n="115" d="100"/>
        </p:scale>
        <p:origin x="54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75C1089-E3C2-4D70-AE23-42E4150CF5AE}"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CEAE90-A85D-4B83-B592-3E52178FC906}" type="slidenum">
              <a:rPr lang="en-GB" smtClean="0"/>
              <a:t>‹#›</a:t>
            </a:fld>
            <a:endParaRPr lang="en-GB"/>
          </a:p>
        </p:txBody>
      </p:sp>
    </p:spTree>
    <p:extLst>
      <p:ext uri="{BB962C8B-B14F-4D97-AF65-F5344CB8AC3E}">
        <p14:creationId xmlns:p14="http://schemas.microsoft.com/office/powerpoint/2010/main" val="2149303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75C1089-E3C2-4D70-AE23-42E4150CF5AE}"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CEAE90-A85D-4B83-B592-3E52178FC906}" type="slidenum">
              <a:rPr lang="en-GB" smtClean="0"/>
              <a:t>‹#›</a:t>
            </a:fld>
            <a:endParaRPr lang="en-GB"/>
          </a:p>
        </p:txBody>
      </p:sp>
    </p:spTree>
    <p:extLst>
      <p:ext uri="{BB962C8B-B14F-4D97-AF65-F5344CB8AC3E}">
        <p14:creationId xmlns:p14="http://schemas.microsoft.com/office/powerpoint/2010/main" val="58268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75C1089-E3C2-4D70-AE23-42E4150CF5AE}"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CEAE90-A85D-4B83-B592-3E52178FC906}" type="slidenum">
              <a:rPr lang="en-GB" smtClean="0"/>
              <a:t>‹#›</a:t>
            </a:fld>
            <a:endParaRPr lang="en-GB"/>
          </a:p>
        </p:txBody>
      </p:sp>
    </p:spTree>
    <p:extLst>
      <p:ext uri="{BB962C8B-B14F-4D97-AF65-F5344CB8AC3E}">
        <p14:creationId xmlns:p14="http://schemas.microsoft.com/office/powerpoint/2010/main" val="1143021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75C1089-E3C2-4D70-AE23-42E4150CF5AE}" type="datetimeFigureOut">
              <a:rPr lang="en-GB" smtClean="0"/>
              <a:t>16/10/2019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CEAE90-A85D-4B83-B592-3E52178FC906}" type="slidenum">
              <a:rPr lang="en-GB" smtClean="0"/>
              <a:t>‹#›</a:t>
            </a:fld>
            <a:endParaRPr lang="en-GB"/>
          </a:p>
        </p:txBody>
      </p:sp>
    </p:spTree>
    <p:extLst>
      <p:ext uri="{BB962C8B-B14F-4D97-AF65-F5344CB8AC3E}">
        <p14:creationId xmlns:p14="http://schemas.microsoft.com/office/powerpoint/2010/main" val="2494094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75C1089-E3C2-4D70-AE23-42E4150CF5AE}" type="datetimeFigureOut">
              <a:rPr lang="en-GB" smtClean="0"/>
              <a:t>16/10/2019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DCEAE90-A85D-4B83-B592-3E52178FC906}" type="slidenum">
              <a:rPr lang="en-GB" smtClean="0"/>
              <a:t>‹#›</a:t>
            </a:fld>
            <a:endParaRPr lang="en-GB"/>
          </a:p>
        </p:txBody>
      </p:sp>
    </p:spTree>
    <p:extLst>
      <p:ext uri="{BB962C8B-B14F-4D97-AF65-F5344CB8AC3E}">
        <p14:creationId xmlns:p14="http://schemas.microsoft.com/office/powerpoint/2010/main" val="2144728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75C1089-E3C2-4D70-AE23-42E4150CF5AE}" type="datetimeFigureOut">
              <a:rPr lang="en-GB" smtClean="0"/>
              <a:t>16/10/2019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DCEAE90-A85D-4B83-B592-3E52178FC906}" type="slidenum">
              <a:rPr lang="en-GB" smtClean="0"/>
              <a:t>‹#›</a:t>
            </a:fld>
            <a:endParaRPr lang="en-GB"/>
          </a:p>
        </p:txBody>
      </p:sp>
    </p:spTree>
    <p:extLst>
      <p:ext uri="{BB962C8B-B14F-4D97-AF65-F5344CB8AC3E}">
        <p14:creationId xmlns:p14="http://schemas.microsoft.com/office/powerpoint/2010/main" val="3232627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5C1089-E3C2-4D70-AE23-42E4150CF5AE}" type="datetimeFigureOut">
              <a:rPr lang="en-GB" smtClean="0"/>
              <a:t>16/10/2019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DCEAE90-A85D-4B83-B592-3E52178FC906}" type="slidenum">
              <a:rPr lang="en-GB" smtClean="0"/>
              <a:t>‹#›</a:t>
            </a:fld>
            <a:endParaRPr lang="en-GB"/>
          </a:p>
        </p:txBody>
      </p:sp>
    </p:spTree>
    <p:extLst>
      <p:ext uri="{BB962C8B-B14F-4D97-AF65-F5344CB8AC3E}">
        <p14:creationId xmlns:p14="http://schemas.microsoft.com/office/powerpoint/2010/main" val="329366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75C1089-E3C2-4D70-AE23-42E4150CF5AE}" type="datetimeFigureOut">
              <a:rPr lang="en-GB" smtClean="0"/>
              <a:t>16/10/2019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CEAE90-A85D-4B83-B592-3E52178FC906}" type="slidenum">
              <a:rPr lang="en-GB" smtClean="0"/>
              <a:t>‹#›</a:t>
            </a:fld>
            <a:endParaRPr lang="en-GB"/>
          </a:p>
        </p:txBody>
      </p:sp>
    </p:spTree>
    <p:extLst>
      <p:ext uri="{BB962C8B-B14F-4D97-AF65-F5344CB8AC3E}">
        <p14:creationId xmlns:p14="http://schemas.microsoft.com/office/powerpoint/2010/main" val="990568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75C1089-E3C2-4D70-AE23-42E4150CF5AE}" type="datetimeFigureOut">
              <a:rPr lang="en-GB" smtClean="0"/>
              <a:t>16/10/2019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CEAE90-A85D-4B83-B592-3E52178FC906}" type="slidenum">
              <a:rPr lang="en-GB" smtClean="0"/>
              <a:t>‹#›</a:t>
            </a:fld>
            <a:endParaRPr lang="en-GB"/>
          </a:p>
        </p:txBody>
      </p:sp>
    </p:spTree>
    <p:extLst>
      <p:ext uri="{BB962C8B-B14F-4D97-AF65-F5344CB8AC3E}">
        <p14:creationId xmlns:p14="http://schemas.microsoft.com/office/powerpoint/2010/main" val="56855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75C1089-E3C2-4D70-AE23-42E4150CF5AE}"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CEAE90-A85D-4B83-B592-3E52178FC906}" type="slidenum">
              <a:rPr lang="en-GB" smtClean="0"/>
              <a:t>‹#›</a:t>
            </a:fld>
            <a:endParaRPr lang="en-GB"/>
          </a:p>
        </p:txBody>
      </p:sp>
    </p:spTree>
    <p:extLst>
      <p:ext uri="{BB962C8B-B14F-4D97-AF65-F5344CB8AC3E}">
        <p14:creationId xmlns:p14="http://schemas.microsoft.com/office/powerpoint/2010/main" val="740324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75C1089-E3C2-4D70-AE23-42E4150CF5AE}" type="datetimeFigureOut">
              <a:rPr lang="en-GB" smtClean="0"/>
              <a:t>16/10/2019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CEAE90-A85D-4B83-B592-3E52178FC906}" type="slidenum">
              <a:rPr lang="en-GB" smtClean="0"/>
              <a:t>‹#›</a:t>
            </a:fld>
            <a:endParaRPr lang="en-GB"/>
          </a:p>
        </p:txBody>
      </p:sp>
    </p:spTree>
    <p:extLst>
      <p:ext uri="{BB962C8B-B14F-4D97-AF65-F5344CB8AC3E}">
        <p14:creationId xmlns:p14="http://schemas.microsoft.com/office/powerpoint/2010/main" val="2170465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5C1089-E3C2-4D70-AE23-42E4150CF5AE}" type="datetimeFigureOut">
              <a:rPr lang="en-GB" smtClean="0"/>
              <a:t>16/10/2019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EAE90-A85D-4B83-B592-3E52178FC906}" type="slidenum">
              <a:rPr lang="en-GB" smtClean="0"/>
              <a:t>‹#›</a:t>
            </a:fld>
            <a:endParaRPr lang="en-GB"/>
          </a:p>
        </p:txBody>
      </p:sp>
    </p:spTree>
    <p:extLst>
      <p:ext uri="{BB962C8B-B14F-4D97-AF65-F5344CB8AC3E}">
        <p14:creationId xmlns:p14="http://schemas.microsoft.com/office/powerpoint/2010/main" val="4136438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pcfcd.co.uk/" TargetMode="External"/><Relationship Id="rId2" Type="http://schemas.openxmlformats.org/officeDocument/2006/relationships/hyperlink" Target="https://dorkemmyn.org.uk/"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Organising a multi-faith RE day</a:t>
            </a:r>
            <a:endParaRPr lang="en-GB" dirty="0"/>
          </a:p>
        </p:txBody>
      </p:sp>
      <p:sp>
        <p:nvSpPr>
          <p:cNvPr id="3" name="Subtitle 2"/>
          <p:cNvSpPr>
            <a:spLocks noGrp="1"/>
          </p:cNvSpPr>
          <p:nvPr>
            <p:ph type="subTitle" idx="1"/>
          </p:nvPr>
        </p:nvSpPr>
        <p:spPr/>
        <p:txBody>
          <a:bodyPr>
            <a:normAutofit/>
          </a:bodyPr>
          <a:lstStyle/>
          <a:p>
            <a:r>
              <a:rPr lang="en-GB" sz="4800" b="1" dirty="0" smtClean="0">
                <a:latin typeface="Bradley Hand ITC" panose="03070402050302030203" pitchFamily="66" charset="0"/>
              </a:rPr>
              <a:t>This teacher’s journey!</a:t>
            </a:r>
            <a:endParaRPr lang="en-GB" sz="4800" b="1" dirty="0">
              <a:latin typeface="Bradley Hand ITC" panose="03070402050302030203" pitchFamily="66" charset="0"/>
            </a:endParaRPr>
          </a:p>
        </p:txBody>
      </p:sp>
    </p:spTree>
    <p:extLst>
      <p:ext uri="{BB962C8B-B14F-4D97-AF65-F5344CB8AC3E}">
        <p14:creationId xmlns:p14="http://schemas.microsoft.com/office/powerpoint/2010/main" val="10240639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 what, when, where, why, how?</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8786009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 what, when, where, </a:t>
            </a:r>
            <a:r>
              <a:rPr lang="en-GB" b="1" dirty="0" smtClean="0"/>
              <a:t>why</a:t>
            </a:r>
            <a:r>
              <a:rPr lang="en-GB" dirty="0" smtClean="0"/>
              <a:t>, how?</a:t>
            </a:r>
            <a:endParaRPr lang="en-GB" dirty="0"/>
          </a:p>
        </p:txBody>
      </p:sp>
      <p:sp>
        <p:nvSpPr>
          <p:cNvPr id="3" name="Content Placeholder 2"/>
          <p:cNvSpPr>
            <a:spLocks noGrp="1"/>
          </p:cNvSpPr>
          <p:nvPr>
            <p:ph idx="1"/>
          </p:nvPr>
        </p:nvSpPr>
        <p:spPr/>
        <p:txBody>
          <a:bodyPr/>
          <a:lstStyle/>
          <a:p>
            <a:r>
              <a:rPr lang="en-GB" dirty="0" smtClean="0"/>
              <a:t>Start with the why--- INTENTION!</a:t>
            </a:r>
            <a:endParaRPr lang="en-GB" dirty="0"/>
          </a:p>
        </p:txBody>
      </p:sp>
      <p:sp>
        <p:nvSpPr>
          <p:cNvPr id="4" name="TextBox 3"/>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Why?</a:t>
            </a:r>
            <a:endParaRPr lang="en-GB" sz="5400" dirty="0">
              <a:latin typeface="Juice ITC" panose="04040403040A02020202" pitchFamily="82" charset="0"/>
            </a:endParaRPr>
          </a:p>
        </p:txBody>
      </p:sp>
    </p:spTree>
    <p:extLst>
      <p:ext uri="{BB962C8B-B14F-4D97-AF65-F5344CB8AC3E}">
        <p14:creationId xmlns:p14="http://schemas.microsoft.com/office/powerpoint/2010/main" val="15708543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4" name="TextBox 3"/>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Why?</a:t>
            </a:r>
            <a:endParaRPr lang="en-GB" sz="5400" dirty="0">
              <a:latin typeface="Juice ITC" panose="04040403040A02020202" pitchFamily="82" charset="0"/>
            </a:endParaRPr>
          </a:p>
        </p:txBody>
      </p:sp>
      <p:sp>
        <p:nvSpPr>
          <p:cNvPr id="5" name="TextBox 4"/>
          <p:cNvSpPr txBox="1"/>
          <p:nvPr/>
        </p:nvSpPr>
        <p:spPr>
          <a:xfrm rot="21228252">
            <a:off x="1360714" y="2808514"/>
            <a:ext cx="2884714" cy="646331"/>
          </a:xfrm>
          <a:prstGeom prst="rect">
            <a:avLst/>
          </a:prstGeom>
          <a:noFill/>
        </p:spPr>
        <p:txBody>
          <a:bodyPr wrap="square" rtlCol="0">
            <a:spAutoFit/>
          </a:bodyPr>
          <a:lstStyle/>
          <a:p>
            <a:r>
              <a:rPr lang="en-GB" sz="3600" dirty="0" smtClean="0"/>
              <a:t>SIAMS</a:t>
            </a:r>
            <a:endParaRPr lang="en-GB" sz="3600" dirty="0"/>
          </a:p>
        </p:txBody>
      </p:sp>
      <p:sp>
        <p:nvSpPr>
          <p:cNvPr id="6" name="TextBox 5"/>
          <p:cNvSpPr txBox="1"/>
          <p:nvPr/>
        </p:nvSpPr>
        <p:spPr>
          <a:xfrm rot="894624">
            <a:off x="8083732" y="2700422"/>
            <a:ext cx="2884714" cy="646331"/>
          </a:xfrm>
          <a:prstGeom prst="rect">
            <a:avLst/>
          </a:prstGeom>
          <a:noFill/>
        </p:spPr>
        <p:txBody>
          <a:bodyPr wrap="square" rtlCol="0">
            <a:spAutoFit/>
          </a:bodyPr>
          <a:lstStyle/>
          <a:p>
            <a:r>
              <a:rPr lang="en-GB" sz="3600" dirty="0" smtClean="0"/>
              <a:t>OFSTED</a:t>
            </a:r>
            <a:endParaRPr lang="en-GB" sz="3600" dirty="0"/>
          </a:p>
        </p:txBody>
      </p:sp>
      <p:sp>
        <p:nvSpPr>
          <p:cNvPr id="7" name="TextBox 6"/>
          <p:cNvSpPr txBox="1"/>
          <p:nvPr/>
        </p:nvSpPr>
        <p:spPr>
          <a:xfrm rot="21228252">
            <a:off x="3505769" y="4948389"/>
            <a:ext cx="3920089" cy="646331"/>
          </a:xfrm>
          <a:prstGeom prst="rect">
            <a:avLst/>
          </a:prstGeom>
          <a:noFill/>
        </p:spPr>
        <p:txBody>
          <a:bodyPr wrap="square" rtlCol="0">
            <a:spAutoFit/>
          </a:bodyPr>
          <a:lstStyle/>
          <a:p>
            <a:r>
              <a:rPr lang="en-GB" sz="3600" dirty="0" smtClean="0"/>
              <a:t>BRITISH VALUES</a:t>
            </a:r>
            <a:endParaRPr lang="en-GB" sz="3600" dirty="0"/>
          </a:p>
        </p:txBody>
      </p:sp>
      <p:sp>
        <p:nvSpPr>
          <p:cNvPr id="8" name="TextBox 7"/>
          <p:cNvSpPr txBox="1"/>
          <p:nvPr/>
        </p:nvSpPr>
        <p:spPr>
          <a:xfrm rot="372343">
            <a:off x="6122453" y="946106"/>
            <a:ext cx="2884714" cy="646331"/>
          </a:xfrm>
          <a:prstGeom prst="rect">
            <a:avLst/>
          </a:prstGeom>
          <a:noFill/>
        </p:spPr>
        <p:txBody>
          <a:bodyPr wrap="square" rtlCol="0">
            <a:spAutoFit/>
          </a:bodyPr>
          <a:lstStyle/>
          <a:p>
            <a:r>
              <a:rPr lang="en-GB" sz="3600" dirty="0" smtClean="0"/>
              <a:t>SMSC</a:t>
            </a:r>
            <a:endParaRPr lang="en-GB" sz="3600" dirty="0"/>
          </a:p>
        </p:txBody>
      </p:sp>
      <p:sp>
        <p:nvSpPr>
          <p:cNvPr id="9" name="TextBox 8"/>
          <p:cNvSpPr txBox="1"/>
          <p:nvPr/>
        </p:nvSpPr>
        <p:spPr>
          <a:xfrm rot="21228252">
            <a:off x="4538122" y="2922404"/>
            <a:ext cx="2884714" cy="646331"/>
          </a:xfrm>
          <a:prstGeom prst="rect">
            <a:avLst/>
          </a:prstGeom>
          <a:noFill/>
        </p:spPr>
        <p:txBody>
          <a:bodyPr wrap="square" rtlCol="0">
            <a:spAutoFit/>
          </a:bodyPr>
          <a:lstStyle/>
          <a:p>
            <a:r>
              <a:rPr lang="en-GB" sz="3600" dirty="0" smtClean="0"/>
              <a:t>PREVENT</a:t>
            </a:r>
            <a:endParaRPr lang="en-GB" sz="3600" dirty="0"/>
          </a:p>
        </p:txBody>
      </p:sp>
    </p:spTree>
    <p:extLst>
      <p:ext uri="{BB962C8B-B14F-4D97-AF65-F5344CB8AC3E}">
        <p14:creationId xmlns:p14="http://schemas.microsoft.com/office/powerpoint/2010/main" val="6002470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66271" y="229857"/>
            <a:ext cx="6917363" cy="6118806"/>
          </a:xfrm>
          <a:prstGeom prst="rect">
            <a:avLst/>
          </a:prstGeom>
        </p:spPr>
      </p:pic>
      <p:sp>
        <p:nvSpPr>
          <p:cNvPr id="5" name="TextBox 4"/>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Why?</a:t>
            </a:r>
            <a:endParaRPr lang="en-GB" sz="5400" dirty="0">
              <a:latin typeface="Juice ITC" panose="04040403040A02020202" pitchFamily="82" charset="0"/>
            </a:endParaRPr>
          </a:p>
        </p:txBody>
      </p:sp>
      <p:pic>
        <p:nvPicPr>
          <p:cNvPr id="6" name="Content Placeholder 6"/>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838200" y="4263436"/>
            <a:ext cx="2098705" cy="2158546"/>
          </a:xfrm>
        </p:spPr>
      </p:pic>
    </p:spTree>
    <p:extLst>
      <p:ext uri="{BB962C8B-B14F-4D97-AF65-F5344CB8AC3E}">
        <p14:creationId xmlns:p14="http://schemas.microsoft.com/office/powerpoint/2010/main" val="42147422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84655"/>
            <a:ext cx="10515600" cy="4351338"/>
          </a:xfrm>
        </p:spPr>
        <p:txBody>
          <a:bodyPr/>
          <a:lstStyle/>
          <a:p>
            <a:pPr marL="0" indent="0" algn="ctr">
              <a:buNone/>
            </a:pPr>
            <a:endParaRPr lang="en-GB" dirty="0"/>
          </a:p>
          <a:p>
            <a:pPr marL="0" indent="0" algn="ctr">
              <a:buNone/>
            </a:pPr>
            <a:r>
              <a:rPr lang="en-GB" sz="3600" b="1" dirty="0" smtClean="0"/>
              <a:t>What is your aim?</a:t>
            </a:r>
          </a:p>
          <a:p>
            <a:pPr marL="0" indent="0" algn="ctr">
              <a:buNone/>
            </a:pPr>
            <a:endParaRPr lang="en-GB" dirty="0"/>
          </a:p>
          <a:p>
            <a:pPr marL="0" indent="0" algn="ctr">
              <a:buNone/>
            </a:pPr>
            <a:r>
              <a:rPr lang="en-GB" dirty="0" smtClean="0"/>
              <a:t>Making connections?</a:t>
            </a:r>
          </a:p>
          <a:p>
            <a:pPr marL="0" indent="0" algn="ctr">
              <a:buNone/>
            </a:pPr>
            <a:r>
              <a:rPr lang="en-GB" dirty="0" smtClean="0"/>
              <a:t>Enhancing current provision?</a:t>
            </a:r>
          </a:p>
          <a:p>
            <a:pPr marL="0" indent="0" algn="ctr">
              <a:buNone/>
            </a:pPr>
            <a:r>
              <a:rPr lang="en-GB" dirty="0" smtClean="0"/>
              <a:t>Changing attitude?</a:t>
            </a:r>
          </a:p>
          <a:p>
            <a:pPr marL="0" indent="0" algn="ctr">
              <a:buNone/>
            </a:pPr>
            <a:r>
              <a:rPr lang="en-GB" dirty="0" smtClean="0"/>
              <a:t>Raising awareness of diversity?</a:t>
            </a:r>
          </a:p>
          <a:p>
            <a:pPr marL="0" indent="0" algn="ctr">
              <a:buNone/>
            </a:pPr>
            <a:endParaRPr lang="en-GB" dirty="0"/>
          </a:p>
        </p:txBody>
      </p:sp>
      <p:sp>
        <p:nvSpPr>
          <p:cNvPr id="4" name="TextBox 3"/>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Why?</a:t>
            </a:r>
            <a:endParaRPr lang="en-GB" sz="5400" dirty="0">
              <a:latin typeface="Juice ITC" panose="04040403040A02020202" pitchFamily="82" charset="0"/>
            </a:endParaRPr>
          </a:p>
        </p:txBody>
      </p:sp>
      <p:pic>
        <p:nvPicPr>
          <p:cNvPr id="5" name="Content Placeholder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200" y="4263436"/>
            <a:ext cx="2098705" cy="2158546"/>
          </a:xfrm>
          <a:prstGeom prst="rect">
            <a:avLst/>
          </a:prstGeom>
        </p:spPr>
      </p:pic>
    </p:spTree>
    <p:extLst>
      <p:ext uri="{BB962C8B-B14F-4D97-AF65-F5344CB8AC3E}">
        <p14:creationId xmlns:p14="http://schemas.microsoft.com/office/powerpoint/2010/main" val="13793809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GB" dirty="0" smtClean="0"/>
          </a:p>
          <a:p>
            <a:pPr marL="0" indent="0">
              <a:buNone/>
            </a:pPr>
            <a:r>
              <a:rPr lang="en-GB" dirty="0" smtClean="0"/>
              <a:t>“RE </a:t>
            </a:r>
            <a:r>
              <a:rPr lang="en-GB" dirty="0"/>
              <a:t>should develop in pupils an aptitude for dialogue so that they can participate positively in our society, with its diverse religions and beliefs</a:t>
            </a:r>
            <a:r>
              <a:rPr lang="en-GB" dirty="0" smtClean="0"/>
              <a:t>.”</a:t>
            </a:r>
          </a:p>
          <a:p>
            <a:endParaRPr lang="en-GB" dirty="0"/>
          </a:p>
          <a:p>
            <a:endParaRPr lang="en-GB" dirty="0" smtClean="0"/>
          </a:p>
          <a:p>
            <a:pPr marL="0" indent="0" algn="r">
              <a:buNone/>
            </a:pPr>
            <a:r>
              <a:rPr lang="en-GB" dirty="0" smtClean="0"/>
              <a:t>P 7  Devon and Torbay Agreed Syllabus”</a:t>
            </a:r>
            <a:endParaRPr lang="en-GB" dirty="0"/>
          </a:p>
        </p:txBody>
      </p:sp>
      <p:sp>
        <p:nvSpPr>
          <p:cNvPr id="4" name="TextBox 3"/>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Why?</a:t>
            </a:r>
            <a:endParaRPr lang="en-GB" sz="5400" dirty="0">
              <a:latin typeface="Juice ITC" panose="04040403040A02020202" pitchFamily="82" charset="0"/>
            </a:endParaRPr>
          </a:p>
        </p:txBody>
      </p:sp>
      <p:pic>
        <p:nvPicPr>
          <p:cNvPr id="5" name="Content Placeholder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8200" y="4263436"/>
            <a:ext cx="2098705" cy="2158546"/>
          </a:xfrm>
          <a:prstGeom prst="rect">
            <a:avLst/>
          </a:prstGeom>
        </p:spPr>
      </p:pic>
    </p:spTree>
    <p:extLst>
      <p:ext uri="{BB962C8B-B14F-4D97-AF65-F5344CB8AC3E}">
        <p14:creationId xmlns:p14="http://schemas.microsoft.com/office/powerpoint/2010/main" val="6574889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Implementation</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7234875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5 schools in rural North Devon</a:t>
            </a:r>
            <a:endParaRPr lang="en-GB" dirty="0"/>
          </a:p>
        </p:txBody>
      </p:sp>
      <p:sp>
        <p:nvSpPr>
          <p:cNvPr id="3" name="Content Placeholder 2"/>
          <p:cNvSpPr>
            <a:spLocks noGrp="1"/>
          </p:cNvSpPr>
          <p:nvPr>
            <p:ph idx="1"/>
          </p:nvPr>
        </p:nvSpPr>
        <p:spPr/>
        <p:txBody>
          <a:bodyPr/>
          <a:lstStyle/>
          <a:p>
            <a:r>
              <a:rPr lang="en-GB" dirty="0" smtClean="0"/>
              <a:t>Pilton Bluecoat</a:t>
            </a:r>
          </a:p>
          <a:p>
            <a:r>
              <a:rPr lang="en-GB" dirty="0" err="1" smtClean="0"/>
              <a:t>Brayford</a:t>
            </a:r>
            <a:endParaRPr lang="en-GB" dirty="0" smtClean="0"/>
          </a:p>
          <a:p>
            <a:r>
              <a:rPr lang="en-GB" dirty="0" err="1" smtClean="0"/>
              <a:t>Umberleigh</a:t>
            </a:r>
            <a:endParaRPr lang="en-GB" dirty="0" smtClean="0"/>
          </a:p>
          <a:p>
            <a:r>
              <a:rPr lang="en-GB" dirty="0" smtClean="0"/>
              <a:t>High </a:t>
            </a:r>
            <a:r>
              <a:rPr lang="en-GB" dirty="0" err="1" smtClean="0"/>
              <a:t>Bickington</a:t>
            </a:r>
            <a:endParaRPr lang="en-GB" dirty="0" smtClean="0"/>
          </a:p>
          <a:p>
            <a:r>
              <a:rPr lang="en-GB" dirty="0" err="1" smtClean="0"/>
              <a:t>Witheridge</a:t>
            </a:r>
            <a:endParaRPr lang="en-GB" dirty="0"/>
          </a:p>
        </p:txBody>
      </p:sp>
      <p:sp>
        <p:nvSpPr>
          <p:cNvPr id="4" name="TextBox 3"/>
          <p:cNvSpPr txBox="1"/>
          <p:nvPr/>
        </p:nvSpPr>
        <p:spPr>
          <a:xfrm>
            <a:off x="6923314" y="4480560"/>
            <a:ext cx="4430486" cy="923330"/>
          </a:xfrm>
          <a:prstGeom prst="rect">
            <a:avLst/>
          </a:prstGeom>
          <a:noFill/>
        </p:spPr>
        <p:txBody>
          <a:bodyPr wrap="square" rtlCol="0">
            <a:spAutoFit/>
          </a:bodyPr>
          <a:lstStyle/>
          <a:p>
            <a:r>
              <a:rPr lang="en-GB" dirty="0" smtClean="0"/>
              <a:t>Opportunities to </a:t>
            </a:r>
            <a:r>
              <a:rPr lang="en-GB" b="1" dirty="0" smtClean="0"/>
              <a:t>encounter</a:t>
            </a:r>
            <a:r>
              <a:rPr lang="en-GB" dirty="0" smtClean="0"/>
              <a:t>, spend time with, meet, befriend people from different backgrounds.</a:t>
            </a:r>
            <a:endParaRPr lang="en-GB" dirty="0"/>
          </a:p>
        </p:txBody>
      </p:sp>
      <p:sp>
        <p:nvSpPr>
          <p:cNvPr id="5" name="TextBox 4"/>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Who?</a:t>
            </a:r>
            <a:endParaRPr lang="en-GB" sz="5400" dirty="0">
              <a:latin typeface="Juice ITC" panose="04040403040A02020202" pitchFamily="82" charset="0"/>
            </a:endParaRPr>
          </a:p>
        </p:txBody>
      </p:sp>
    </p:spTree>
    <p:extLst>
      <p:ext uri="{BB962C8B-B14F-4D97-AF65-F5344CB8AC3E}">
        <p14:creationId xmlns:p14="http://schemas.microsoft.com/office/powerpoint/2010/main" val="25557654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Getting everyone on board</a:t>
            </a:r>
            <a:endParaRPr lang="en-GB" dirty="0"/>
          </a:p>
        </p:txBody>
      </p:sp>
      <p:sp>
        <p:nvSpPr>
          <p:cNvPr id="3" name="Content Placeholder 2"/>
          <p:cNvSpPr>
            <a:spLocks noGrp="1"/>
          </p:cNvSpPr>
          <p:nvPr>
            <p:ph idx="1"/>
          </p:nvPr>
        </p:nvSpPr>
        <p:spPr/>
        <p:txBody>
          <a:bodyPr/>
          <a:lstStyle/>
          <a:p>
            <a:r>
              <a:rPr lang="en-GB" dirty="0" smtClean="0"/>
              <a:t>Contacting schools in MAT</a:t>
            </a:r>
          </a:p>
          <a:p>
            <a:pPr marL="514350" indent="-514350">
              <a:buFont typeface="+mj-lt"/>
              <a:buAutoNum type="arabicPeriod"/>
            </a:pPr>
            <a:r>
              <a:rPr lang="en-GB" dirty="0" smtClean="0"/>
              <a:t>Sharing the cost</a:t>
            </a:r>
          </a:p>
          <a:p>
            <a:pPr marL="514350" indent="-514350">
              <a:buFont typeface="+mj-lt"/>
              <a:buAutoNum type="arabicPeriod"/>
            </a:pPr>
            <a:r>
              <a:rPr lang="en-GB" dirty="0" smtClean="0"/>
              <a:t>Making the most of opportunities to share with colleagues.</a:t>
            </a:r>
          </a:p>
          <a:p>
            <a:pPr marL="514350" indent="-514350">
              <a:buFont typeface="+mj-lt"/>
              <a:buAutoNum type="arabicPeriod"/>
            </a:pPr>
            <a:r>
              <a:rPr lang="en-GB" dirty="0" smtClean="0"/>
              <a:t>In school environment so no opt-out!</a:t>
            </a:r>
            <a:endParaRPr lang="en-GB" dirty="0"/>
          </a:p>
        </p:txBody>
      </p:sp>
      <p:sp>
        <p:nvSpPr>
          <p:cNvPr id="4" name="TextBox 3"/>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Who?</a:t>
            </a:r>
            <a:endParaRPr lang="en-GB" sz="5400" dirty="0">
              <a:latin typeface="Juice ITC" panose="04040403040A02020202" pitchFamily="82" charset="0"/>
            </a:endParaRPr>
          </a:p>
        </p:txBody>
      </p:sp>
    </p:spTree>
    <p:extLst>
      <p:ext uri="{BB962C8B-B14F-4D97-AF65-F5344CB8AC3E}">
        <p14:creationId xmlns:p14="http://schemas.microsoft.com/office/powerpoint/2010/main" val="37173360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Contacts</a:t>
            </a:r>
            <a:endParaRPr lang="en-GB" dirty="0"/>
          </a:p>
        </p:txBody>
      </p:sp>
      <p:sp>
        <p:nvSpPr>
          <p:cNvPr id="3" name="Content Placeholder 2"/>
          <p:cNvSpPr>
            <a:spLocks noGrp="1"/>
          </p:cNvSpPr>
          <p:nvPr>
            <p:ph idx="1"/>
          </p:nvPr>
        </p:nvSpPr>
        <p:spPr/>
        <p:txBody>
          <a:bodyPr/>
          <a:lstStyle/>
          <a:p>
            <a:pPr marL="0" indent="0">
              <a:buNone/>
            </a:pPr>
            <a:r>
              <a:rPr lang="en-GB" dirty="0" smtClean="0"/>
              <a:t>LTLRE website- list of contacts</a:t>
            </a:r>
          </a:p>
          <a:p>
            <a:pPr marL="0" indent="0">
              <a:buNone/>
            </a:pPr>
            <a:r>
              <a:rPr lang="en-GB" dirty="0" smtClean="0"/>
              <a:t>Cultural Champions (Exeter based)</a:t>
            </a:r>
          </a:p>
          <a:p>
            <a:pPr marL="0" indent="0">
              <a:buNone/>
            </a:pPr>
            <a:r>
              <a:rPr lang="en-GB" dirty="0" smtClean="0"/>
              <a:t>Social Media- </a:t>
            </a:r>
            <a:r>
              <a:rPr lang="en-GB" dirty="0" err="1" smtClean="0"/>
              <a:t>eg</a:t>
            </a:r>
            <a:r>
              <a:rPr lang="en-GB" dirty="0" smtClean="0"/>
              <a:t> </a:t>
            </a:r>
            <a:r>
              <a:rPr lang="en-GB" dirty="0" err="1" smtClean="0"/>
              <a:t>Natre</a:t>
            </a:r>
            <a:r>
              <a:rPr lang="en-GB" dirty="0" smtClean="0"/>
              <a:t>, RE Teacher FB pages, #</a:t>
            </a:r>
            <a:r>
              <a:rPr lang="en-GB" dirty="0" err="1" smtClean="0"/>
              <a:t>rechatuk</a:t>
            </a:r>
            <a:endParaRPr lang="en-GB" dirty="0" smtClean="0"/>
          </a:p>
          <a:p>
            <a:pPr marL="0" indent="0">
              <a:buNone/>
            </a:pPr>
            <a:endParaRPr lang="en-GB" dirty="0"/>
          </a:p>
          <a:p>
            <a:pPr marL="0" indent="0">
              <a:buNone/>
            </a:pPr>
            <a:r>
              <a:rPr lang="en-GB" dirty="0" smtClean="0"/>
              <a:t>Other contacts:</a:t>
            </a:r>
          </a:p>
          <a:p>
            <a:pPr marL="0" indent="0">
              <a:buNone/>
            </a:pPr>
            <a:r>
              <a:rPr lang="en-GB" dirty="0">
                <a:hlinkClick r:id="rId2"/>
              </a:rPr>
              <a:t>https://dorkemmyn.org.uk</a:t>
            </a:r>
            <a:r>
              <a:rPr lang="en-GB" dirty="0" smtClean="0">
                <a:hlinkClick r:id="rId2"/>
              </a:rPr>
              <a:t>/</a:t>
            </a:r>
            <a:endParaRPr lang="en-GB" dirty="0" smtClean="0"/>
          </a:p>
          <a:p>
            <a:pPr marL="0" indent="0">
              <a:buNone/>
            </a:pPr>
            <a:r>
              <a:rPr lang="en-GB" dirty="0">
                <a:hlinkClick r:id="rId3"/>
              </a:rPr>
              <a:t>http://www.pcfcd.co.uk</a:t>
            </a:r>
            <a:r>
              <a:rPr lang="en-GB" dirty="0" smtClean="0">
                <a:hlinkClick r:id="rId3"/>
              </a:rPr>
              <a:t>/</a:t>
            </a:r>
            <a:r>
              <a:rPr lang="en-GB" dirty="0" smtClean="0"/>
              <a:t> </a:t>
            </a:r>
            <a:endParaRPr lang="en-GB" dirty="0"/>
          </a:p>
        </p:txBody>
      </p:sp>
      <p:sp>
        <p:nvSpPr>
          <p:cNvPr id="4" name="TextBox 3"/>
          <p:cNvSpPr txBox="1"/>
          <p:nvPr/>
        </p:nvSpPr>
        <p:spPr>
          <a:xfrm>
            <a:off x="9888583"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Who?</a:t>
            </a:r>
            <a:endParaRPr lang="en-GB" sz="5400" dirty="0">
              <a:latin typeface="Juice ITC" panose="04040403040A02020202" pitchFamily="82" charset="0"/>
            </a:endParaRPr>
          </a:p>
        </p:txBody>
      </p:sp>
    </p:spTree>
    <p:extLst>
      <p:ext uri="{BB962C8B-B14F-4D97-AF65-F5344CB8AC3E}">
        <p14:creationId xmlns:p14="http://schemas.microsoft.com/office/powerpoint/2010/main" val="19238670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4" name="TextBox 3"/>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Who?</a:t>
            </a:r>
            <a:endParaRPr lang="en-GB" sz="5400" dirty="0">
              <a:latin typeface="Juice ITC" panose="04040403040A02020202" pitchFamily="82" charset="0"/>
            </a:endParaRPr>
          </a:p>
        </p:txBody>
      </p:sp>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38200" y="365125"/>
            <a:ext cx="2283823" cy="1988767"/>
          </a:xfrm>
          <a:prstGeom prst="rect">
            <a:avLst/>
          </a:prstGeom>
        </p:spPr>
      </p:pic>
      <p:sp>
        <p:nvSpPr>
          <p:cNvPr id="7" name="TextBox 6"/>
          <p:cNvSpPr txBox="1"/>
          <p:nvPr/>
        </p:nvSpPr>
        <p:spPr>
          <a:xfrm>
            <a:off x="838200" y="2353892"/>
            <a:ext cx="2782389" cy="830997"/>
          </a:xfrm>
          <a:prstGeom prst="rect">
            <a:avLst/>
          </a:prstGeom>
          <a:noFill/>
        </p:spPr>
        <p:txBody>
          <a:bodyPr wrap="square" rtlCol="0">
            <a:spAutoFit/>
          </a:bodyPr>
          <a:lstStyle/>
          <a:p>
            <a:pPr algn="ctr"/>
            <a:r>
              <a:rPr lang="en-GB" sz="2400" dirty="0" smtClean="0"/>
              <a:t>Mona</a:t>
            </a:r>
          </a:p>
          <a:p>
            <a:pPr algn="ctr"/>
            <a:r>
              <a:rPr lang="en-GB" sz="2400" dirty="0" smtClean="0"/>
              <a:t>Muslim</a:t>
            </a:r>
            <a:endParaRPr lang="en-GB" sz="2400" dirty="0"/>
          </a:p>
        </p:txBody>
      </p:sp>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300314" y="788722"/>
            <a:ext cx="2455817" cy="2246811"/>
          </a:xfrm>
          <a:prstGeom prst="rect">
            <a:avLst/>
          </a:prstGeom>
        </p:spPr>
      </p:pic>
      <p:sp>
        <p:nvSpPr>
          <p:cNvPr id="9" name="TextBox 8"/>
          <p:cNvSpPr txBox="1"/>
          <p:nvPr/>
        </p:nvSpPr>
        <p:spPr>
          <a:xfrm>
            <a:off x="3042556" y="3035533"/>
            <a:ext cx="2782389" cy="830997"/>
          </a:xfrm>
          <a:prstGeom prst="rect">
            <a:avLst/>
          </a:prstGeom>
          <a:noFill/>
        </p:spPr>
        <p:txBody>
          <a:bodyPr wrap="square" rtlCol="0">
            <a:spAutoFit/>
          </a:bodyPr>
          <a:lstStyle/>
          <a:p>
            <a:pPr algn="ctr"/>
            <a:r>
              <a:rPr lang="en-GB" sz="2400" dirty="0" smtClean="0"/>
              <a:t>Ravi and </a:t>
            </a:r>
            <a:r>
              <a:rPr lang="en-GB" sz="2400" dirty="0" err="1" smtClean="0"/>
              <a:t>Jaashti</a:t>
            </a:r>
            <a:endParaRPr lang="en-GB" sz="2400" dirty="0" smtClean="0"/>
          </a:p>
          <a:p>
            <a:pPr algn="ctr"/>
            <a:r>
              <a:rPr lang="en-GB" sz="2400" dirty="0" smtClean="0"/>
              <a:t>Hindu</a:t>
            </a:r>
            <a:endParaRPr lang="en-GB" sz="2400" dirty="0"/>
          </a:p>
        </p:txBody>
      </p:sp>
      <p:pic>
        <p:nvPicPr>
          <p:cNvPr id="10" name="Picture 9"/>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861530" y="1250246"/>
            <a:ext cx="2361346" cy="2668955"/>
          </a:xfrm>
          <a:prstGeom prst="rect">
            <a:avLst/>
          </a:prstGeom>
        </p:spPr>
      </p:pic>
      <p:sp>
        <p:nvSpPr>
          <p:cNvPr id="11" name="TextBox 10"/>
          <p:cNvSpPr txBox="1"/>
          <p:nvPr/>
        </p:nvSpPr>
        <p:spPr>
          <a:xfrm>
            <a:off x="5534958" y="3872742"/>
            <a:ext cx="2782389" cy="830997"/>
          </a:xfrm>
          <a:prstGeom prst="rect">
            <a:avLst/>
          </a:prstGeom>
          <a:noFill/>
        </p:spPr>
        <p:txBody>
          <a:bodyPr wrap="square" rtlCol="0">
            <a:spAutoFit/>
          </a:bodyPr>
          <a:lstStyle/>
          <a:p>
            <a:pPr algn="ctr"/>
            <a:r>
              <a:rPr lang="en-GB" sz="2400" dirty="0" smtClean="0"/>
              <a:t>Chaz and Sarah</a:t>
            </a:r>
          </a:p>
          <a:p>
            <a:pPr algn="ctr"/>
            <a:r>
              <a:rPr lang="en-GB" sz="2400" dirty="0" smtClean="0"/>
              <a:t>Sikh</a:t>
            </a:r>
            <a:endParaRPr lang="en-GB" sz="2400" dirty="0"/>
          </a:p>
        </p:txBody>
      </p:sp>
      <p:pic>
        <p:nvPicPr>
          <p:cNvPr id="12" name="Picture 11"/>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401167" y="2882709"/>
            <a:ext cx="3092535" cy="1698801"/>
          </a:xfrm>
          <a:prstGeom prst="rect">
            <a:avLst/>
          </a:prstGeom>
        </p:spPr>
      </p:pic>
      <p:sp>
        <p:nvSpPr>
          <p:cNvPr id="13" name="TextBox 12"/>
          <p:cNvSpPr txBox="1"/>
          <p:nvPr/>
        </p:nvSpPr>
        <p:spPr>
          <a:xfrm>
            <a:off x="8556239" y="4581510"/>
            <a:ext cx="2782389" cy="830997"/>
          </a:xfrm>
          <a:prstGeom prst="rect">
            <a:avLst/>
          </a:prstGeom>
          <a:noFill/>
        </p:spPr>
        <p:txBody>
          <a:bodyPr wrap="square" rtlCol="0">
            <a:spAutoFit/>
          </a:bodyPr>
          <a:lstStyle/>
          <a:p>
            <a:pPr algn="ctr"/>
            <a:r>
              <a:rPr lang="en-GB" sz="2400" dirty="0" smtClean="0"/>
              <a:t>Jeremy and Jeanine</a:t>
            </a:r>
          </a:p>
          <a:p>
            <a:pPr algn="ctr"/>
            <a:r>
              <a:rPr lang="en-GB" sz="2400" dirty="0" smtClean="0"/>
              <a:t>Buddhist</a:t>
            </a:r>
            <a:endParaRPr lang="en-GB" sz="2400" dirty="0"/>
          </a:p>
        </p:txBody>
      </p:sp>
    </p:spTree>
    <p:extLst>
      <p:ext uri="{BB962C8B-B14F-4D97-AF65-F5344CB8AC3E}">
        <p14:creationId xmlns:p14="http://schemas.microsoft.com/office/powerpoint/2010/main" val="11708062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Organising the day:</a:t>
            </a:r>
            <a:endParaRPr lang="en-GB" dirty="0"/>
          </a:p>
        </p:txBody>
      </p:sp>
      <p:sp>
        <p:nvSpPr>
          <p:cNvPr id="4" name="TextBox 3"/>
          <p:cNvSpPr txBox="1"/>
          <p:nvPr/>
        </p:nvSpPr>
        <p:spPr>
          <a:xfrm>
            <a:off x="5943600" y="5356278"/>
            <a:ext cx="6248400" cy="923330"/>
          </a:xfrm>
          <a:prstGeom prst="rect">
            <a:avLst/>
          </a:prstGeom>
          <a:noFill/>
        </p:spPr>
        <p:txBody>
          <a:bodyPr wrap="square" rtlCol="0">
            <a:spAutoFit/>
          </a:bodyPr>
          <a:lstStyle/>
          <a:p>
            <a:r>
              <a:rPr lang="en-GB" sz="5400" dirty="0" smtClean="0">
                <a:latin typeface="Juice ITC" panose="04040403040A02020202" pitchFamily="82" charset="0"/>
              </a:rPr>
              <a:t>What/How/where/ </a:t>
            </a:r>
            <a:r>
              <a:rPr lang="en-GB" sz="5400" dirty="0" err="1" smtClean="0">
                <a:latin typeface="Juice ITC" panose="04040403040A02020202" pitchFamily="82" charset="0"/>
              </a:rPr>
              <a:t>arrrgggh</a:t>
            </a:r>
            <a:r>
              <a:rPr lang="en-GB" sz="5400" dirty="0" smtClean="0">
                <a:latin typeface="Juice ITC" panose="04040403040A02020202" pitchFamily="82" charset="0"/>
              </a:rPr>
              <a:t>?</a:t>
            </a:r>
            <a:endParaRPr lang="en-GB" sz="5400" dirty="0">
              <a:latin typeface="Juice ITC" panose="04040403040A02020202" pitchFamily="82" charset="0"/>
            </a:endParaRP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42243" y="1475467"/>
            <a:ext cx="6966006" cy="3553225"/>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8200" y="2025921"/>
            <a:ext cx="3219768" cy="4414068"/>
          </a:xfrm>
          <a:prstGeom prst="rect">
            <a:avLst/>
          </a:prstGeom>
        </p:spPr>
      </p:pic>
    </p:spTree>
    <p:extLst>
      <p:ext uri="{BB962C8B-B14F-4D97-AF65-F5344CB8AC3E}">
        <p14:creationId xmlns:p14="http://schemas.microsoft.com/office/powerpoint/2010/main" val="3646614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Before the day</a:t>
            </a:r>
            <a:endParaRPr lang="en-GB" dirty="0"/>
          </a:p>
        </p:txBody>
      </p:sp>
      <p:sp>
        <p:nvSpPr>
          <p:cNvPr id="3" name="Content Placeholder 2"/>
          <p:cNvSpPr>
            <a:spLocks noGrp="1"/>
          </p:cNvSpPr>
          <p:nvPr>
            <p:ph idx="1"/>
          </p:nvPr>
        </p:nvSpPr>
        <p:spPr/>
        <p:txBody>
          <a:bodyPr/>
          <a:lstStyle/>
          <a:p>
            <a:r>
              <a:rPr lang="en-GB" dirty="0" smtClean="0"/>
              <a:t>Speaking to the visitors-</a:t>
            </a:r>
          </a:p>
          <a:p>
            <a:r>
              <a:rPr lang="en-GB" dirty="0" smtClean="0"/>
              <a:t>What is your intention for the day? </a:t>
            </a:r>
            <a:r>
              <a:rPr lang="en-GB" dirty="0" err="1" smtClean="0"/>
              <a:t>Eg</a:t>
            </a:r>
            <a:r>
              <a:rPr lang="en-GB" dirty="0" smtClean="0"/>
              <a:t> key theme,</a:t>
            </a:r>
          </a:p>
          <a:p>
            <a:r>
              <a:rPr lang="en-GB" dirty="0" smtClean="0"/>
              <a:t>Are they used to speaking to the age group?</a:t>
            </a:r>
          </a:p>
          <a:p>
            <a:r>
              <a:rPr lang="en-GB" dirty="0" smtClean="0"/>
              <a:t>Any sensitive issue they need to be aware of?</a:t>
            </a:r>
          </a:p>
          <a:p>
            <a:r>
              <a:rPr lang="en-GB" dirty="0" smtClean="0"/>
              <a:t>What sort of space do they need?</a:t>
            </a:r>
          </a:p>
          <a:p>
            <a:r>
              <a:rPr lang="en-GB" dirty="0" smtClean="0"/>
              <a:t>What sort of workshop do they offer?</a:t>
            </a:r>
            <a:endParaRPr lang="en-GB" dirty="0"/>
          </a:p>
        </p:txBody>
      </p:sp>
      <p:sp>
        <p:nvSpPr>
          <p:cNvPr id="4" name="TextBox 3"/>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How?</a:t>
            </a:r>
            <a:endParaRPr lang="en-GB" sz="5400" dirty="0">
              <a:latin typeface="Juice ITC" panose="04040403040A02020202" pitchFamily="82" charset="0"/>
            </a:endParaRPr>
          </a:p>
        </p:txBody>
      </p:sp>
    </p:spTree>
    <p:extLst>
      <p:ext uri="{BB962C8B-B14F-4D97-AF65-F5344CB8AC3E}">
        <p14:creationId xmlns:p14="http://schemas.microsoft.com/office/powerpoint/2010/main" val="21396091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Offering lunch- ensuring that kitchen staff are able to offer appropriate food (Chose to have a vegetarian day)</a:t>
            </a:r>
          </a:p>
          <a:p>
            <a:r>
              <a:rPr lang="en-GB" dirty="0" smtClean="0"/>
              <a:t>Getting to the school;</a:t>
            </a:r>
          </a:p>
          <a:p>
            <a:pPr marL="514350" indent="-514350">
              <a:buFont typeface="+mj-lt"/>
              <a:buAutoNum type="arabicPeriod"/>
            </a:pPr>
            <a:r>
              <a:rPr lang="en-GB" dirty="0" smtClean="0"/>
              <a:t>How far were they travelling? Car or train? </a:t>
            </a:r>
          </a:p>
          <a:p>
            <a:pPr marL="514350" indent="-514350">
              <a:buFont typeface="+mj-lt"/>
              <a:buAutoNum type="arabicPeriod"/>
            </a:pPr>
            <a:r>
              <a:rPr lang="en-GB" dirty="0" smtClean="0"/>
              <a:t>Travel expenses</a:t>
            </a:r>
          </a:p>
          <a:p>
            <a:r>
              <a:rPr lang="en-GB" dirty="0" smtClean="0"/>
              <a:t>Would they need any thing- laptop, artefacts (Mona)</a:t>
            </a:r>
            <a:endParaRPr lang="en-GB" dirty="0"/>
          </a:p>
        </p:txBody>
      </p:sp>
      <p:sp>
        <p:nvSpPr>
          <p:cNvPr id="4" name="TextBox 3"/>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How?</a:t>
            </a:r>
            <a:endParaRPr lang="en-GB" sz="5400" dirty="0">
              <a:latin typeface="Juice ITC" panose="04040403040A02020202" pitchFamily="82" charset="0"/>
            </a:endParaRPr>
          </a:p>
        </p:txBody>
      </p:sp>
    </p:spTree>
    <p:extLst>
      <p:ext uri="{BB962C8B-B14F-4D97-AF65-F5344CB8AC3E}">
        <p14:creationId xmlns:p14="http://schemas.microsoft.com/office/powerpoint/2010/main" val="29220960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On the day</a:t>
            </a:r>
            <a:endParaRPr lang="en-GB" dirty="0"/>
          </a:p>
        </p:txBody>
      </p:sp>
      <p:sp>
        <p:nvSpPr>
          <p:cNvPr id="3" name="Content Placeholder 2"/>
          <p:cNvSpPr>
            <a:spLocks noGrp="1"/>
          </p:cNvSpPr>
          <p:nvPr>
            <p:ph idx="1"/>
          </p:nvPr>
        </p:nvSpPr>
        <p:spPr/>
        <p:txBody>
          <a:bodyPr/>
          <a:lstStyle/>
          <a:p>
            <a:r>
              <a:rPr lang="en-GB" dirty="0" smtClean="0"/>
              <a:t>Delegate the welcome- how can you get the children involved?</a:t>
            </a:r>
          </a:p>
          <a:p>
            <a:endParaRPr lang="en-GB" dirty="0"/>
          </a:p>
          <a:p>
            <a:r>
              <a:rPr lang="en-GB" dirty="0" smtClean="0"/>
              <a:t>Ethos Ambassadors- welcoming and showing visitors to the classrooms, taking them to the lunch hall.</a:t>
            </a:r>
          </a:p>
          <a:p>
            <a:r>
              <a:rPr lang="en-GB" dirty="0" smtClean="0"/>
              <a:t>Encourage staff to be welcoming- they need to part of the package too!</a:t>
            </a:r>
          </a:p>
          <a:p>
            <a:r>
              <a:rPr lang="en-GB" dirty="0" smtClean="0"/>
              <a:t>Lunchtime: </a:t>
            </a:r>
            <a:r>
              <a:rPr lang="en-GB" dirty="0"/>
              <a:t>staff, children and visitors </a:t>
            </a:r>
            <a:r>
              <a:rPr lang="en-GB" dirty="0" smtClean="0"/>
              <a:t>eating </a:t>
            </a:r>
            <a:r>
              <a:rPr lang="en-GB" dirty="0"/>
              <a:t>together where possible.</a:t>
            </a:r>
          </a:p>
        </p:txBody>
      </p:sp>
      <p:sp>
        <p:nvSpPr>
          <p:cNvPr id="4" name="TextBox 3"/>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How?</a:t>
            </a:r>
            <a:endParaRPr lang="en-GB" sz="5400" dirty="0">
              <a:latin typeface="Juice ITC" panose="04040403040A02020202" pitchFamily="82" charset="0"/>
            </a:endParaRPr>
          </a:p>
        </p:txBody>
      </p:sp>
    </p:spTree>
    <p:extLst>
      <p:ext uri="{BB962C8B-B14F-4D97-AF65-F5344CB8AC3E}">
        <p14:creationId xmlns:p14="http://schemas.microsoft.com/office/powerpoint/2010/main" val="40457812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Affording it…..</a:t>
            </a:r>
            <a:endParaRPr lang="en-GB" dirty="0"/>
          </a:p>
        </p:txBody>
      </p:sp>
      <p:sp>
        <p:nvSpPr>
          <p:cNvPr id="3" name="Content Placeholder 2"/>
          <p:cNvSpPr>
            <a:spLocks noGrp="1"/>
          </p:cNvSpPr>
          <p:nvPr>
            <p:ph idx="1"/>
          </p:nvPr>
        </p:nvSpPr>
        <p:spPr/>
        <p:txBody>
          <a:bodyPr/>
          <a:lstStyle/>
          <a:p>
            <a:pPr marL="0" indent="0">
              <a:buNone/>
            </a:pPr>
            <a:r>
              <a:rPr lang="en-GB" dirty="0" smtClean="0"/>
              <a:t>Sharing cost among schools.</a:t>
            </a:r>
          </a:p>
          <a:p>
            <a:pPr marL="0" indent="0">
              <a:buNone/>
            </a:pPr>
            <a:r>
              <a:rPr lang="en-GB" dirty="0" smtClean="0"/>
              <a:t>Asking for small donations from families</a:t>
            </a:r>
          </a:p>
          <a:p>
            <a:pPr marL="0" indent="0">
              <a:buNone/>
            </a:pPr>
            <a:r>
              <a:rPr lang="en-GB" dirty="0" smtClean="0"/>
              <a:t>Pupil Premium funding </a:t>
            </a:r>
            <a:r>
              <a:rPr lang="en-GB" sz="2000" dirty="0" smtClean="0"/>
              <a:t>(Why not… often, the most vulnerable children are at a greater risk of hearing and acting on negative stereotype….)</a:t>
            </a:r>
          </a:p>
          <a:p>
            <a:pPr marL="0" indent="0">
              <a:buNone/>
            </a:pPr>
            <a:r>
              <a:rPr lang="en-GB" dirty="0" smtClean="0"/>
              <a:t>PTFA</a:t>
            </a:r>
          </a:p>
          <a:p>
            <a:pPr marL="0" indent="0">
              <a:buNone/>
            </a:pPr>
            <a:r>
              <a:rPr lang="en-GB" dirty="0" smtClean="0"/>
              <a:t>Not all the visitors charged.</a:t>
            </a:r>
            <a:endParaRPr lang="en-GB" dirty="0"/>
          </a:p>
        </p:txBody>
      </p:sp>
      <p:sp>
        <p:nvSpPr>
          <p:cNvPr id="4" name="TextBox 3"/>
          <p:cNvSpPr txBox="1"/>
          <p:nvPr/>
        </p:nvSpPr>
        <p:spPr>
          <a:xfrm>
            <a:off x="9875520" y="5355772"/>
            <a:ext cx="1907177" cy="923330"/>
          </a:xfrm>
          <a:prstGeom prst="rect">
            <a:avLst/>
          </a:prstGeom>
          <a:noFill/>
        </p:spPr>
        <p:txBody>
          <a:bodyPr wrap="square" rtlCol="0">
            <a:spAutoFit/>
          </a:bodyPr>
          <a:lstStyle/>
          <a:p>
            <a:r>
              <a:rPr lang="en-GB" sz="5400" dirty="0" smtClean="0">
                <a:latin typeface="Juice ITC" panose="04040403040A02020202" pitchFamily="82" charset="0"/>
              </a:rPr>
              <a:t>How?</a:t>
            </a:r>
            <a:endParaRPr lang="en-GB" sz="5400" dirty="0">
              <a:latin typeface="Juice ITC" panose="04040403040A02020202" pitchFamily="82" charset="0"/>
            </a:endParaRPr>
          </a:p>
        </p:txBody>
      </p:sp>
    </p:spTree>
    <p:extLst>
      <p:ext uri="{BB962C8B-B14F-4D97-AF65-F5344CB8AC3E}">
        <p14:creationId xmlns:p14="http://schemas.microsoft.com/office/powerpoint/2010/main" val="26594144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When?</a:t>
            </a:r>
            <a:endParaRPr lang="en-GB" sz="5400" dirty="0">
              <a:latin typeface="Juice ITC" panose="04040403040A02020202" pitchFamily="82" charset="0"/>
            </a:endParaRPr>
          </a:p>
        </p:txBody>
      </p:sp>
      <p:pic>
        <p:nvPicPr>
          <p:cNvPr id="5" name="Picture 4"/>
          <p:cNvPicPr>
            <a:picLocks noChangeAspect="1"/>
          </p:cNvPicPr>
          <p:nvPr/>
        </p:nvPicPr>
        <p:blipFill>
          <a:blip r:embed="rId2"/>
          <a:stretch>
            <a:fillRect/>
          </a:stretch>
        </p:blipFill>
        <p:spPr>
          <a:xfrm>
            <a:off x="838200" y="365125"/>
            <a:ext cx="5521230" cy="5900914"/>
          </a:xfrm>
          <a:prstGeom prst="rect">
            <a:avLst/>
          </a:prstGeom>
        </p:spPr>
      </p:pic>
      <p:sp>
        <p:nvSpPr>
          <p:cNvPr id="6" name="TextBox 5"/>
          <p:cNvSpPr txBox="1"/>
          <p:nvPr/>
        </p:nvSpPr>
        <p:spPr>
          <a:xfrm>
            <a:off x="6048102" y="2853917"/>
            <a:ext cx="5608320" cy="923330"/>
          </a:xfrm>
          <a:prstGeom prst="rect">
            <a:avLst/>
          </a:prstGeom>
          <a:noFill/>
        </p:spPr>
        <p:txBody>
          <a:bodyPr wrap="square" rtlCol="0">
            <a:spAutoFit/>
          </a:bodyPr>
          <a:lstStyle/>
          <a:p>
            <a:r>
              <a:rPr lang="en-GB" sz="5400" dirty="0" smtClean="0">
                <a:latin typeface="Bradley Hand ITC" panose="03070402050302030203" pitchFamily="66" charset="0"/>
              </a:rPr>
              <a:t>November 15 2018</a:t>
            </a:r>
            <a:endParaRPr lang="en-GB" sz="5400" dirty="0">
              <a:latin typeface="Bradley Hand ITC" panose="03070402050302030203" pitchFamily="66" charset="0"/>
            </a:endParaRPr>
          </a:p>
        </p:txBody>
      </p:sp>
      <p:pic>
        <p:nvPicPr>
          <p:cNvPr id="7" name="Content Placeholder 6"/>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576944" y="4964698"/>
            <a:ext cx="1265264" cy="1301341"/>
          </a:xfrm>
        </p:spPr>
      </p:pic>
    </p:spTree>
    <p:extLst>
      <p:ext uri="{BB962C8B-B14F-4D97-AF65-F5344CB8AC3E}">
        <p14:creationId xmlns:p14="http://schemas.microsoft.com/office/powerpoint/2010/main" val="39200403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peace</a:t>
            </a:r>
            <a:endParaRPr lang="en-GB" dirty="0"/>
          </a:p>
        </p:txBody>
      </p:sp>
      <p:pic>
        <p:nvPicPr>
          <p:cNvPr id="7" name="Content Placeholder 6"/>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38200" y="4263436"/>
            <a:ext cx="2098705" cy="2158546"/>
          </a:xfrm>
        </p:spPr>
      </p:pic>
      <p:sp>
        <p:nvSpPr>
          <p:cNvPr id="5" name="TextBox 4"/>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What?</a:t>
            </a:r>
            <a:endParaRPr lang="en-GB" sz="5400" dirty="0">
              <a:latin typeface="Juice ITC" panose="04040403040A02020202" pitchFamily="82" charset="0"/>
            </a:endParaRPr>
          </a:p>
        </p:txBody>
      </p:sp>
      <p:pic>
        <p:nvPicPr>
          <p:cNvPr id="6" name="Picture 5"/>
          <p:cNvPicPr>
            <a:picLocks noChangeAspect="1"/>
          </p:cNvPicPr>
          <p:nvPr/>
        </p:nvPicPr>
        <p:blipFill>
          <a:blip r:embed="rId3"/>
          <a:stretch>
            <a:fillRect/>
          </a:stretch>
        </p:blipFill>
        <p:spPr>
          <a:xfrm>
            <a:off x="4722185" y="2099945"/>
            <a:ext cx="2486372" cy="2238687"/>
          </a:xfrm>
          <a:prstGeom prst="rect">
            <a:avLst/>
          </a:prstGeom>
        </p:spPr>
      </p:pic>
    </p:spTree>
    <p:extLst>
      <p:ext uri="{BB962C8B-B14F-4D97-AF65-F5344CB8AC3E}">
        <p14:creationId xmlns:p14="http://schemas.microsoft.com/office/powerpoint/2010/main" val="30894916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Mona- talking about her love story</a:t>
            </a:r>
            <a:endParaRPr lang="en-GB" dirty="0"/>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183121" y="1825625"/>
            <a:ext cx="5825758" cy="4351338"/>
          </a:xfrm>
        </p:spPr>
      </p:pic>
      <p:sp>
        <p:nvSpPr>
          <p:cNvPr id="5" name="TextBox 4"/>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What?</a:t>
            </a:r>
            <a:endParaRPr lang="en-GB" sz="5400" dirty="0">
              <a:latin typeface="Juice ITC" panose="04040403040A02020202" pitchFamily="82" charset="0"/>
            </a:endParaRPr>
          </a:p>
        </p:txBody>
      </p:sp>
    </p:spTree>
    <p:extLst>
      <p:ext uri="{BB962C8B-B14F-4D97-AF65-F5344CB8AC3E}">
        <p14:creationId xmlns:p14="http://schemas.microsoft.com/office/powerpoint/2010/main" val="31634693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183121" y="1825625"/>
            <a:ext cx="5825758" cy="4351338"/>
          </a:xfrm>
        </p:spPr>
      </p:pic>
      <p:sp>
        <p:nvSpPr>
          <p:cNvPr id="5" name="TextBox 4"/>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What?</a:t>
            </a:r>
            <a:endParaRPr lang="en-GB" sz="5400" dirty="0">
              <a:latin typeface="Juice ITC" panose="04040403040A02020202" pitchFamily="82" charset="0"/>
            </a:endParaRPr>
          </a:p>
        </p:txBody>
      </p:sp>
    </p:spTree>
    <p:extLst>
      <p:ext uri="{BB962C8B-B14F-4D97-AF65-F5344CB8AC3E}">
        <p14:creationId xmlns:p14="http://schemas.microsoft.com/office/powerpoint/2010/main" val="7429561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7949" y="365125"/>
            <a:ext cx="5855626" cy="1325563"/>
          </a:xfrm>
        </p:spPr>
        <p:txBody>
          <a:bodyPr/>
          <a:lstStyle/>
          <a:p>
            <a:r>
              <a:rPr lang="en-GB" dirty="0" smtClean="0"/>
              <a:t>Ravi and </a:t>
            </a:r>
            <a:r>
              <a:rPr lang="en-GB" dirty="0" err="1" smtClean="0"/>
              <a:t>Jaashti</a:t>
            </a:r>
            <a:r>
              <a:rPr lang="en-GB" dirty="0" smtClean="0"/>
              <a:t>- Hindu faith and culture</a:t>
            </a:r>
            <a:endParaRPr lang="en-GB" dirty="0"/>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15095" y="365125"/>
            <a:ext cx="4409602" cy="5903766"/>
          </a:xfrm>
        </p:spPr>
      </p:pic>
      <p:sp>
        <p:nvSpPr>
          <p:cNvPr id="5" name="TextBox 4"/>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What?</a:t>
            </a:r>
            <a:endParaRPr lang="en-GB" sz="5400" dirty="0">
              <a:latin typeface="Juice ITC" panose="04040403040A02020202" pitchFamily="82" charset="0"/>
            </a:endParaRPr>
          </a:p>
        </p:txBody>
      </p:sp>
    </p:spTree>
    <p:extLst>
      <p:ext uri="{BB962C8B-B14F-4D97-AF65-F5344CB8AC3E}">
        <p14:creationId xmlns:p14="http://schemas.microsoft.com/office/powerpoint/2010/main" val="23921822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Chaz and Sarah- Life as a Sikh in the UK</a:t>
            </a:r>
            <a:endParaRPr lang="en-GB" dirty="0"/>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929640" y="1946366"/>
            <a:ext cx="4595949" cy="3432777"/>
          </a:xfr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99985" y="1946366"/>
            <a:ext cx="4182712" cy="3396343"/>
          </a:xfrm>
          <a:prstGeom prst="rect">
            <a:avLst/>
          </a:prstGeom>
        </p:spPr>
      </p:pic>
      <p:sp>
        <p:nvSpPr>
          <p:cNvPr id="6" name="TextBox 5"/>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What?</a:t>
            </a:r>
            <a:endParaRPr lang="en-GB" sz="5400" dirty="0">
              <a:latin typeface="Juice ITC" panose="04040403040A02020202" pitchFamily="82" charset="0"/>
            </a:endParaRPr>
          </a:p>
        </p:txBody>
      </p:sp>
    </p:spTree>
    <p:extLst>
      <p:ext uri="{BB962C8B-B14F-4D97-AF65-F5344CB8AC3E}">
        <p14:creationId xmlns:p14="http://schemas.microsoft.com/office/powerpoint/2010/main" val="7645861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1896" y="365125"/>
            <a:ext cx="5971903" cy="5831842"/>
          </a:xfrm>
        </p:spPr>
        <p:txBody>
          <a:bodyPr>
            <a:normAutofit/>
          </a:bodyPr>
          <a:lstStyle/>
          <a:p>
            <a:r>
              <a:rPr lang="en-GB" sz="2000" dirty="0">
                <a:latin typeface="Bradley Hand ITC" panose="03070402050302030203" pitchFamily="66" charset="0"/>
              </a:rPr>
              <a:t>Putting it on:</a:t>
            </a:r>
            <a:br>
              <a:rPr lang="en-GB" sz="2000" dirty="0">
                <a:latin typeface="Bradley Hand ITC" panose="03070402050302030203" pitchFamily="66" charset="0"/>
              </a:rPr>
            </a:br>
            <a:r>
              <a:rPr lang="en-GB" sz="2000" dirty="0">
                <a:latin typeface="Bradley Hand ITC" panose="03070402050302030203" pitchFamily="66" charset="0"/>
              </a:rPr>
              <a:t>I felt slightly nervous, yet happy.  People </a:t>
            </a:r>
            <a:r>
              <a:rPr lang="en-GB" sz="2000" dirty="0" smtClean="0">
                <a:latin typeface="Bradley Hand ITC" panose="03070402050302030203" pitchFamily="66" charset="0"/>
              </a:rPr>
              <a:t>said </a:t>
            </a:r>
            <a:r>
              <a:rPr lang="en-GB" sz="2000" dirty="0">
                <a:latin typeface="Bradley Hand ITC" panose="03070402050302030203" pitchFamily="66" charset="0"/>
              </a:rPr>
              <a:t>it suited me and that made me happier still</a:t>
            </a:r>
            <a:r>
              <a:rPr lang="en-GB" sz="2000" dirty="0" smtClean="0">
                <a:latin typeface="Bradley Hand ITC" panose="03070402050302030203" pitchFamily="66" charset="0"/>
              </a:rPr>
              <a:t>.</a:t>
            </a:r>
            <a:br>
              <a:rPr lang="en-GB" sz="2000" dirty="0" smtClean="0">
                <a:latin typeface="Bradley Hand ITC" panose="03070402050302030203" pitchFamily="66" charset="0"/>
              </a:rPr>
            </a:br>
            <a:r>
              <a:rPr lang="en-GB" sz="2000" dirty="0">
                <a:latin typeface="Bradley Hand ITC" panose="03070402050302030203" pitchFamily="66" charset="0"/>
              </a:rPr>
              <a:t/>
            </a:r>
            <a:br>
              <a:rPr lang="en-GB" sz="2000" dirty="0">
                <a:latin typeface="Bradley Hand ITC" panose="03070402050302030203" pitchFamily="66" charset="0"/>
              </a:rPr>
            </a:br>
            <a:r>
              <a:rPr lang="en-GB" sz="2000" dirty="0">
                <a:latin typeface="Bradley Hand ITC" panose="03070402050302030203" pitchFamily="66" charset="0"/>
              </a:rPr>
              <a:t>Break:</a:t>
            </a:r>
            <a:br>
              <a:rPr lang="en-GB" sz="2000" dirty="0">
                <a:latin typeface="Bradley Hand ITC" panose="03070402050302030203" pitchFamily="66" charset="0"/>
              </a:rPr>
            </a:br>
            <a:r>
              <a:rPr lang="en-GB" sz="2000" dirty="0">
                <a:latin typeface="Bradley Hand ITC" panose="03070402050302030203" pitchFamily="66" charset="0"/>
              </a:rPr>
              <a:t>I felt embarrassed as people questioned me and laughed. After a bit some stopped giggling meaning I felt better.  It felt warm yet itchy.</a:t>
            </a:r>
            <a:br>
              <a:rPr lang="en-GB" sz="2000" dirty="0">
                <a:latin typeface="Bradley Hand ITC" panose="03070402050302030203" pitchFamily="66" charset="0"/>
              </a:rPr>
            </a:br>
            <a:r>
              <a:rPr lang="en-GB" sz="2000" dirty="0" smtClean="0">
                <a:latin typeface="Bradley Hand ITC" panose="03070402050302030203" pitchFamily="66" charset="0"/>
              </a:rPr>
              <a:t/>
            </a:r>
            <a:br>
              <a:rPr lang="en-GB" sz="2000" dirty="0" smtClean="0">
                <a:latin typeface="Bradley Hand ITC" panose="03070402050302030203" pitchFamily="66" charset="0"/>
              </a:rPr>
            </a:br>
            <a:r>
              <a:rPr lang="en-GB" sz="2000" dirty="0" smtClean="0">
                <a:latin typeface="Bradley Hand ITC" panose="03070402050302030203" pitchFamily="66" charset="0"/>
              </a:rPr>
              <a:t>After</a:t>
            </a:r>
            <a:r>
              <a:rPr lang="en-GB" sz="2000" dirty="0">
                <a:latin typeface="Bradley Hand ITC" panose="03070402050302030203" pitchFamily="66" charset="0"/>
              </a:rPr>
              <a:t>:</a:t>
            </a:r>
            <a:br>
              <a:rPr lang="en-GB" sz="2000" dirty="0">
                <a:latin typeface="Bradley Hand ITC" panose="03070402050302030203" pitchFamily="66" charset="0"/>
              </a:rPr>
            </a:br>
            <a:r>
              <a:rPr lang="en-GB" sz="2000" dirty="0" smtClean="0">
                <a:latin typeface="Bradley Hand ITC" panose="03070402050302030203" pitchFamily="66" charset="0"/>
              </a:rPr>
              <a:t>It </a:t>
            </a:r>
            <a:r>
              <a:rPr lang="en-GB" sz="2000" dirty="0">
                <a:latin typeface="Bradley Hand ITC" panose="03070402050302030203" pitchFamily="66" charset="0"/>
              </a:rPr>
              <a:t>feels a privilege and honour to wear a turban.  I could wear this every day maybe but I may get bullied. At lunch a lot of adults and kids asked about what it was like and how it felt.  I went to </a:t>
            </a:r>
            <a:r>
              <a:rPr lang="en-GB" sz="2000" dirty="0" err="1">
                <a:latin typeface="Bradley Hand ITC" panose="03070402050302030203" pitchFamily="66" charset="0"/>
              </a:rPr>
              <a:t>Pathfield</a:t>
            </a:r>
            <a:r>
              <a:rPr lang="en-GB" sz="2000" dirty="0">
                <a:latin typeface="Bradley Hand ITC" panose="03070402050302030203" pitchFamily="66" charset="0"/>
              </a:rPr>
              <a:t> Buddies and Mum saw me in the turban.  My day had been amazing as we have learnt about Sikh and other religions.  As I said, it has been a privilege and honour even if it was hot. Thank you (Chaz) for this unique experience.</a:t>
            </a:r>
            <a:r>
              <a:rPr lang="en-GB" sz="2000" dirty="0"/>
              <a:t/>
            </a:r>
            <a:br>
              <a:rPr lang="en-GB" sz="2000" dirty="0"/>
            </a:br>
            <a:endParaRPr lang="en-GB" sz="2000" dirty="0"/>
          </a:p>
        </p:txBody>
      </p:sp>
      <p:sp>
        <p:nvSpPr>
          <p:cNvPr id="3" name="Content Placeholder 2"/>
          <p:cNvSpPr>
            <a:spLocks noGrp="1"/>
          </p:cNvSpPr>
          <p:nvPr>
            <p:ph idx="1"/>
          </p:nvPr>
        </p:nvSpPr>
        <p:spPr>
          <a:xfrm>
            <a:off x="838200" y="1825625"/>
            <a:ext cx="4095307" cy="4351338"/>
          </a:xfrm>
        </p:spPr>
        <p:txBody>
          <a:bodyPr/>
          <a:lstStyle/>
          <a:p>
            <a:r>
              <a:rPr lang="en-GB" dirty="0" smtClean="0"/>
              <a:t>One child wore turban all day and wrote about his experience.</a:t>
            </a:r>
            <a:endParaRPr lang="en-GB" dirty="0"/>
          </a:p>
        </p:txBody>
      </p:sp>
    </p:spTree>
    <p:extLst>
      <p:ext uri="{BB962C8B-B14F-4D97-AF65-F5344CB8AC3E}">
        <p14:creationId xmlns:p14="http://schemas.microsoft.com/office/powerpoint/2010/main" val="11342565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905235"/>
            <a:ext cx="6058989" cy="1360804"/>
          </a:xfrm>
        </p:spPr>
        <p:txBody>
          <a:bodyPr/>
          <a:lstStyle/>
          <a:p>
            <a:r>
              <a:rPr lang="en-GB" dirty="0" smtClean="0"/>
              <a:t>Jeremy and Jeannine- life as a Buddhist</a:t>
            </a:r>
            <a:endParaRPr lang="en-GB" dirty="0"/>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38200" y="365125"/>
            <a:ext cx="6058989" cy="4544242"/>
          </a:xfrm>
        </p:spPr>
      </p:pic>
      <p:sp>
        <p:nvSpPr>
          <p:cNvPr id="5" name="TextBox 4"/>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What?</a:t>
            </a:r>
            <a:endParaRPr lang="en-GB" sz="5400" dirty="0">
              <a:latin typeface="Juice ITC" panose="04040403040A02020202" pitchFamily="82" charset="0"/>
            </a:endParaRPr>
          </a:p>
        </p:txBody>
      </p:sp>
    </p:spTree>
    <p:extLst>
      <p:ext uri="{BB962C8B-B14F-4D97-AF65-F5344CB8AC3E}">
        <p14:creationId xmlns:p14="http://schemas.microsoft.com/office/powerpoint/2010/main" val="10431699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Making the most of the day</a:t>
            </a:r>
            <a:endParaRPr lang="en-GB" dirty="0"/>
          </a:p>
        </p:txBody>
      </p:sp>
      <p:sp>
        <p:nvSpPr>
          <p:cNvPr id="3" name="TextBox 2"/>
          <p:cNvSpPr txBox="1"/>
          <p:nvPr/>
        </p:nvSpPr>
        <p:spPr>
          <a:xfrm>
            <a:off x="8040189" y="1690688"/>
            <a:ext cx="3670662" cy="2031325"/>
          </a:xfrm>
          <a:prstGeom prst="rect">
            <a:avLst/>
          </a:prstGeom>
          <a:noFill/>
        </p:spPr>
        <p:txBody>
          <a:bodyPr wrap="square" rtlCol="0">
            <a:spAutoFit/>
          </a:bodyPr>
          <a:lstStyle/>
          <a:p>
            <a:r>
              <a:rPr lang="en-GB" dirty="0" smtClean="0"/>
              <a:t>This is </a:t>
            </a:r>
            <a:r>
              <a:rPr lang="en-GB" dirty="0" err="1" smtClean="0"/>
              <a:t>Yawtown</a:t>
            </a:r>
            <a:r>
              <a:rPr lang="en-GB" dirty="0" smtClean="0"/>
              <a:t>. </a:t>
            </a:r>
          </a:p>
          <a:p>
            <a:r>
              <a:rPr lang="en-GB" dirty="0" smtClean="0"/>
              <a:t>What do you notice? </a:t>
            </a:r>
          </a:p>
          <a:p>
            <a:r>
              <a:rPr lang="en-GB" dirty="0" smtClean="0"/>
              <a:t>What do you recognise? </a:t>
            </a:r>
          </a:p>
          <a:p>
            <a:r>
              <a:rPr lang="en-GB" dirty="0" smtClean="0"/>
              <a:t>Is anything unfamiliar? </a:t>
            </a:r>
          </a:p>
          <a:p>
            <a:r>
              <a:rPr lang="en-GB" dirty="0" smtClean="0"/>
              <a:t>What questions do you have?</a:t>
            </a:r>
          </a:p>
          <a:p>
            <a:endParaRPr lang="en-GB" dirty="0"/>
          </a:p>
          <a:p>
            <a:r>
              <a:rPr lang="en-GB" dirty="0" smtClean="0"/>
              <a:t>Make notes around the outside</a:t>
            </a:r>
            <a:endParaRPr lang="en-GB"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3558649" y="2761830"/>
            <a:ext cx="2014854" cy="2805095"/>
          </a:xfrm>
          <a:prstGeom prst="rect">
            <a:avLst/>
          </a:prstGeom>
        </p:spPr>
      </p:pic>
      <p:sp>
        <p:nvSpPr>
          <p:cNvPr id="6" name="TextBox 5"/>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What?</a:t>
            </a:r>
            <a:endParaRPr lang="en-GB" sz="5400" dirty="0">
              <a:latin typeface="Juice ITC" panose="04040403040A02020202" pitchFamily="82" charset="0"/>
            </a:endParaRPr>
          </a:p>
        </p:txBody>
      </p:sp>
      <p:sp>
        <p:nvSpPr>
          <p:cNvPr id="7" name="Rectangle 6"/>
          <p:cNvSpPr/>
          <p:nvPr/>
        </p:nvSpPr>
        <p:spPr>
          <a:xfrm>
            <a:off x="1594884" y="2062716"/>
            <a:ext cx="6166883" cy="420332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8335926" y="4359349"/>
            <a:ext cx="2493182" cy="646331"/>
          </a:xfrm>
          <a:prstGeom prst="rect">
            <a:avLst/>
          </a:prstGeom>
          <a:noFill/>
        </p:spPr>
        <p:txBody>
          <a:bodyPr wrap="square" rtlCol="0">
            <a:spAutoFit/>
          </a:bodyPr>
          <a:lstStyle/>
          <a:p>
            <a:r>
              <a:rPr lang="en-GB" dirty="0" smtClean="0"/>
              <a:t>Resources from </a:t>
            </a:r>
            <a:r>
              <a:rPr lang="en-GB" dirty="0" err="1" smtClean="0"/>
              <a:t>REToday</a:t>
            </a:r>
            <a:r>
              <a:rPr lang="en-GB" dirty="0" smtClean="0"/>
              <a:t> services</a:t>
            </a:r>
            <a:endParaRPr lang="en-GB" dirty="0"/>
          </a:p>
        </p:txBody>
      </p:sp>
    </p:spTree>
    <p:extLst>
      <p:ext uri="{BB962C8B-B14F-4D97-AF65-F5344CB8AC3E}">
        <p14:creationId xmlns:p14="http://schemas.microsoft.com/office/powerpoint/2010/main" val="514888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194" y="500063"/>
            <a:ext cx="10515600" cy="1325563"/>
          </a:xfrm>
        </p:spPr>
        <p:txBody>
          <a:bodyPr/>
          <a:lstStyle/>
          <a:p>
            <a:pPr algn="ctr"/>
            <a:r>
              <a:rPr lang="en-GB" dirty="0" err="1" smtClean="0"/>
              <a:t>Yawtown</a:t>
            </a:r>
            <a:r>
              <a:rPr lang="en-GB" dirty="0" smtClean="0"/>
              <a:t>- </a:t>
            </a:r>
            <a:r>
              <a:rPr lang="en-GB" dirty="0" err="1" smtClean="0"/>
              <a:t>REToday</a:t>
            </a:r>
            <a:r>
              <a:rPr lang="en-GB" dirty="0" smtClean="0"/>
              <a:t> Services</a:t>
            </a: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4058457" y="1169600"/>
            <a:ext cx="3345299" cy="4657351"/>
          </a:xfrm>
          <a:prstGeom prst="rect">
            <a:avLst/>
          </a:prstGeom>
        </p:spPr>
      </p:pic>
      <p:sp>
        <p:nvSpPr>
          <p:cNvPr id="5" name="Title 1"/>
          <p:cNvSpPr txBox="1">
            <a:spLocks/>
          </p:cNvSpPr>
          <p:nvPr/>
        </p:nvSpPr>
        <p:spPr>
          <a:xfrm>
            <a:off x="833846" y="5163563"/>
            <a:ext cx="10515600" cy="1325563"/>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smtClean="0"/>
              <a:t>The people of </a:t>
            </a:r>
            <a:r>
              <a:rPr lang="en-GB" dirty="0" err="1" smtClean="0"/>
              <a:t>Yawtown</a:t>
            </a:r>
            <a:r>
              <a:rPr lang="en-GB" dirty="0" smtClean="0"/>
              <a:t> would really love a place where they can all come together.  Can you design a garden for the town that promotes peace and collaboration but also celebrates their diversity?</a:t>
            </a:r>
            <a:endParaRPr lang="en-GB" dirty="0"/>
          </a:p>
        </p:txBody>
      </p:sp>
    </p:spTree>
    <p:extLst>
      <p:ext uri="{BB962C8B-B14F-4D97-AF65-F5344CB8AC3E}">
        <p14:creationId xmlns:p14="http://schemas.microsoft.com/office/powerpoint/2010/main" val="652370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Researching garden</a:t>
            </a:r>
            <a:endParaRPr lang="en-GB" dirty="0"/>
          </a:p>
        </p:txBody>
      </p:sp>
      <p:sp>
        <p:nvSpPr>
          <p:cNvPr id="3" name="Content Placeholder 2"/>
          <p:cNvSpPr>
            <a:spLocks noGrp="1"/>
          </p:cNvSpPr>
          <p:nvPr>
            <p:ph idx="1"/>
          </p:nvPr>
        </p:nvSpPr>
        <p:spPr/>
        <p:txBody>
          <a:bodyPr/>
          <a:lstStyle/>
          <a:p>
            <a:r>
              <a:rPr lang="en-GB" dirty="0" smtClean="0"/>
              <a:t>Children looked at a variety of garden designs to pick out features they could use, that might provide a tranquil setting (Giving opportunity to explore the different meanings of the word “peace”)</a:t>
            </a:r>
          </a:p>
          <a:p>
            <a:r>
              <a:rPr lang="en-GB" dirty="0" smtClean="0"/>
              <a:t>They also researched peace symbols and were given some scriptures from Christianity, Islam and Hinduism about peace to incorporate into their garden designs.</a:t>
            </a:r>
            <a:endParaRPr lang="en-GB" dirty="0"/>
          </a:p>
        </p:txBody>
      </p:sp>
      <p:sp>
        <p:nvSpPr>
          <p:cNvPr id="6" name="TextBox 5"/>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What?</a:t>
            </a:r>
            <a:endParaRPr lang="en-GB" sz="5400" dirty="0">
              <a:latin typeface="Juice ITC" panose="04040403040A02020202" pitchFamily="82" charset="0"/>
            </a:endParaRPr>
          </a:p>
        </p:txBody>
      </p:sp>
    </p:spTree>
    <p:extLst>
      <p:ext uri="{BB962C8B-B14F-4D97-AF65-F5344CB8AC3E}">
        <p14:creationId xmlns:p14="http://schemas.microsoft.com/office/powerpoint/2010/main" val="13536198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10084" y="365125"/>
            <a:ext cx="2443716" cy="1325563"/>
          </a:xfrm>
        </p:spPr>
        <p:txBody>
          <a:bodyPr/>
          <a:lstStyle/>
          <a:p>
            <a:r>
              <a:rPr lang="en-GB" dirty="0" smtClean="0"/>
              <a:t>Some examples</a:t>
            </a:r>
            <a:endParaRPr lang="en-GB" dirty="0"/>
          </a:p>
        </p:txBody>
      </p:sp>
      <p:pic>
        <p:nvPicPr>
          <p:cNvPr id="4" name="Picture 3"/>
          <p:cNvPicPr>
            <a:picLocks noChangeAspect="1"/>
          </p:cNvPicPr>
          <p:nvPr/>
        </p:nvPicPr>
        <p:blipFill>
          <a:blip r:embed="rId2"/>
          <a:stretch>
            <a:fillRect/>
          </a:stretch>
        </p:blipFill>
        <p:spPr>
          <a:xfrm rot="10800000">
            <a:off x="838200" y="394126"/>
            <a:ext cx="7902388" cy="5871913"/>
          </a:xfrm>
          <a:prstGeom prst="rect">
            <a:avLst/>
          </a:prstGeom>
        </p:spPr>
      </p:pic>
      <p:sp>
        <p:nvSpPr>
          <p:cNvPr id="5" name="TextBox 4"/>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What?</a:t>
            </a:r>
            <a:endParaRPr lang="en-GB" sz="5400" dirty="0">
              <a:latin typeface="Juice ITC" panose="04040403040A02020202" pitchFamily="82" charset="0"/>
            </a:endParaRPr>
          </a:p>
        </p:txBody>
      </p:sp>
    </p:spTree>
    <p:extLst>
      <p:ext uri="{BB962C8B-B14F-4D97-AF65-F5344CB8AC3E}">
        <p14:creationId xmlns:p14="http://schemas.microsoft.com/office/powerpoint/2010/main" val="23772681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a:blip r:embed="rId2"/>
          <a:stretch>
            <a:fillRect/>
          </a:stretch>
        </p:blipFill>
        <p:spPr>
          <a:xfrm rot="16200000">
            <a:off x="2138203" y="-649823"/>
            <a:ext cx="5937061" cy="7966956"/>
          </a:xfrm>
          <a:prstGeom prst="rect">
            <a:avLst/>
          </a:prstGeom>
        </p:spPr>
      </p:pic>
      <p:sp>
        <p:nvSpPr>
          <p:cNvPr id="5" name="TextBox 4"/>
          <p:cNvSpPr txBox="1"/>
          <p:nvPr/>
        </p:nvSpPr>
        <p:spPr>
          <a:xfrm>
            <a:off x="9875520" y="5368835"/>
            <a:ext cx="1907177" cy="923330"/>
          </a:xfrm>
          <a:prstGeom prst="rect">
            <a:avLst/>
          </a:prstGeom>
          <a:noFill/>
        </p:spPr>
        <p:txBody>
          <a:bodyPr wrap="square" rtlCol="0">
            <a:spAutoFit/>
          </a:bodyPr>
          <a:lstStyle/>
          <a:p>
            <a:r>
              <a:rPr lang="en-GB" sz="5400" dirty="0" smtClean="0">
                <a:latin typeface="Juice ITC" panose="04040403040A02020202" pitchFamily="82" charset="0"/>
              </a:rPr>
              <a:t>What?</a:t>
            </a:r>
            <a:endParaRPr lang="en-GB" sz="5400" dirty="0">
              <a:latin typeface="Juice ITC" panose="04040403040A02020202" pitchFamily="82" charset="0"/>
            </a:endParaRPr>
          </a:p>
        </p:txBody>
      </p:sp>
    </p:spTree>
    <p:extLst>
      <p:ext uri="{BB962C8B-B14F-4D97-AF65-F5344CB8AC3E}">
        <p14:creationId xmlns:p14="http://schemas.microsoft.com/office/powerpoint/2010/main" val="23561374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r="7541"/>
          <a:stretch/>
        </p:blipFill>
        <p:spPr>
          <a:xfrm>
            <a:off x="914610" y="433139"/>
            <a:ext cx="7654624" cy="6141495"/>
          </a:xfrm>
          <a:prstGeom prst="rect">
            <a:avLst/>
          </a:prstGeom>
        </p:spPr>
      </p:pic>
      <p:sp>
        <p:nvSpPr>
          <p:cNvPr id="3" name="TextBox 2"/>
          <p:cNvSpPr txBox="1"/>
          <p:nvPr/>
        </p:nvSpPr>
        <p:spPr>
          <a:xfrm>
            <a:off x="9274629" y="365124"/>
            <a:ext cx="2079171" cy="1200329"/>
          </a:xfrm>
          <a:prstGeom prst="rect">
            <a:avLst/>
          </a:prstGeom>
          <a:noFill/>
        </p:spPr>
        <p:txBody>
          <a:bodyPr wrap="square" rtlCol="0">
            <a:spAutoFit/>
          </a:bodyPr>
          <a:lstStyle/>
          <a:p>
            <a:r>
              <a:rPr lang="en-GB" dirty="0" smtClean="0"/>
              <a:t>Incorporating scripture from different faith traditions</a:t>
            </a:r>
            <a:endParaRPr lang="en-GB" dirty="0"/>
          </a:p>
        </p:txBody>
      </p:sp>
      <p:pic>
        <p:nvPicPr>
          <p:cNvPr id="5" name="Picture 4"/>
          <p:cNvPicPr>
            <a:picLocks noChangeAspect="1"/>
          </p:cNvPicPr>
          <p:nvPr/>
        </p:nvPicPr>
        <p:blipFill>
          <a:blip r:embed="rId3"/>
          <a:stretch>
            <a:fillRect/>
          </a:stretch>
        </p:blipFill>
        <p:spPr>
          <a:xfrm rot="10800000">
            <a:off x="8848823" y="1753305"/>
            <a:ext cx="2773261" cy="4815931"/>
          </a:xfrm>
          <a:prstGeom prst="rect">
            <a:avLst/>
          </a:prstGeom>
        </p:spPr>
      </p:pic>
    </p:spTree>
    <p:extLst>
      <p:ext uri="{BB962C8B-B14F-4D97-AF65-F5344CB8AC3E}">
        <p14:creationId xmlns:p14="http://schemas.microsoft.com/office/powerpoint/2010/main" val="28715916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838200" y="365125"/>
            <a:ext cx="7861663" cy="5899678"/>
          </a:xfrm>
          <a:prstGeom prst="rect">
            <a:avLst/>
          </a:prstGeom>
        </p:spPr>
      </p:pic>
      <p:sp>
        <p:nvSpPr>
          <p:cNvPr id="5" name="TextBox 4"/>
          <p:cNvSpPr txBox="1"/>
          <p:nvPr/>
        </p:nvSpPr>
        <p:spPr>
          <a:xfrm>
            <a:off x="9875520" y="5342709"/>
            <a:ext cx="1907177" cy="923330"/>
          </a:xfrm>
          <a:prstGeom prst="rect">
            <a:avLst/>
          </a:prstGeom>
          <a:noFill/>
        </p:spPr>
        <p:txBody>
          <a:bodyPr wrap="square" rtlCol="0">
            <a:spAutoFit/>
          </a:bodyPr>
          <a:lstStyle/>
          <a:p>
            <a:r>
              <a:rPr lang="en-GB" sz="5400" dirty="0" smtClean="0">
                <a:latin typeface="Juice ITC" panose="04040403040A02020202" pitchFamily="82" charset="0"/>
              </a:rPr>
              <a:t>What?</a:t>
            </a:r>
            <a:endParaRPr lang="en-GB" sz="5400" dirty="0">
              <a:latin typeface="Juice ITC" panose="04040403040A02020202" pitchFamily="82" charset="0"/>
            </a:endParaRPr>
          </a:p>
        </p:txBody>
      </p:sp>
    </p:spTree>
    <p:extLst>
      <p:ext uri="{BB962C8B-B14F-4D97-AF65-F5344CB8AC3E}">
        <p14:creationId xmlns:p14="http://schemas.microsoft.com/office/powerpoint/2010/main" val="27731106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16885"/>
            <a:ext cx="10515600" cy="1325563"/>
          </a:xfrm>
        </p:spPr>
        <p:txBody>
          <a:bodyPr>
            <a:normAutofit fontScale="90000"/>
          </a:bodyPr>
          <a:lstStyle/>
          <a:p>
            <a:pPr lvl="0"/>
            <a:r>
              <a:rPr lang="en-GB" sz="3600" dirty="0" smtClean="0"/>
              <a:t>Other LKS2 ideas</a:t>
            </a:r>
            <a:br>
              <a:rPr lang="en-GB" sz="3600" dirty="0" smtClean="0"/>
            </a:br>
            <a:r>
              <a:rPr lang="en-GB" sz="3600" dirty="0" err="1" smtClean="0"/>
              <a:t>Yawtown</a:t>
            </a:r>
            <a:r>
              <a:rPr lang="en-GB" sz="3600" dirty="0" smtClean="0"/>
              <a:t> </a:t>
            </a:r>
            <a:r>
              <a:rPr lang="en-GB" sz="3600" dirty="0"/>
              <a:t>picture- can they identify religious symbols, building, events?</a:t>
            </a:r>
            <a:br>
              <a:rPr lang="en-GB" sz="3600" dirty="0"/>
            </a:br>
            <a:r>
              <a:rPr lang="en-GB" sz="3600" dirty="0"/>
              <a:t>Drama: situations where they might encounter racism or prejudice- what can they do to get rid of it?  Take photos and add speech bubbles, or write a script. (Possibly to act out at end of day if there are any suitable)</a:t>
            </a:r>
            <a:br>
              <a:rPr lang="en-GB" sz="3600" dirty="0"/>
            </a:br>
            <a:r>
              <a:rPr lang="en-GB" sz="3600" dirty="0"/>
              <a:t>Some can create piece of art work that would be the front cover of a book of poems about peace between people- with reference to today’s learning and thinking. (OR ALTERNATIVELY their own version of the </a:t>
            </a:r>
            <a:r>
              <a:rPr lang="en-GB" sz="3600" dirty="0" err="1"/>
              <a:t>Yawtown</a:t>
            </a:r>
            <a:r>
              <a:rPr lang="en-GB" sz="3600" dirty="0"/>
              <a:t> picture)</a:t>
            </a:r>
            <a:r>
              <a:rPr lang="en-GB" dirty="0"/>
              <a:t/>
            </a:r>
            <a:br>
              <a:rPr lang="en-GB" dirty="0"/>
            </a:br>
            <a:endParaRPr lang="en-GB" dirty="0"/>
          </a:p>
        </p:txBody>
      </p:sp>
    </p:spTree>
    <p:extLst>
      <p:ext uri="{BB962C8B-B14F-4D97-AF65-F5344CB8AC3E}">
        <p14:creationId xmlns:p14="http://schemas.microsoft.com/office/powerpoint/2010/main" val="4177717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6690" y="365125"/>
            <a:ext cx="3477110" cy="1325563"/>
          </a:xfrm>
        </p:spPr>
        <p:txBody>
          <a:bodyPr/>
          <a:lstStyle/>
          <a:p>
            <a:r>
              <a:rPr lang="en-GB" dirty="0" smtClean="0"/>
              <a:t>Ideas for UKS2</a:t>
            </a: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64363" y="1690688"/>
            <a:ext cx="3360926" cy="4627246"/>
          </a:xfrm>
          <a:prstGeom prst="rect">
            <a:avLst/>
          </a:prstGeom>
        </p:spPr>
      </p:pic>
      <p:pic>
        <p:nvPicPr>
          <p:cNvPr id="5" name="Picture 4"/>
          <p:cNvPicPr>
            <a:picLocks noChangeAspect="1"/>
          </p:cNvPicPr>
          <p:nvPr/>
        </p:nvPicPr>
        <p:blipFill>
          <a:blip r:embed="rId3"/>
          <a:stretch>
            <a:fillRect/>
          </a:stretch>
        </p:blipFill>
        <p:spPr>
          <a:xfrm>
            <a:off x="8025289" y="1594799"/>
            <a:ext cx="3477110" cy="4582164"/>
          </a:xfrm>
          <a:prstGeom prst="rect">
            <a:avLst/>
          </a:prstGeom>
        </p:spPr>
      </p:pic>
      <p:sp>
        <p:nvSpPr>
          <p:cNvPr id="6" name="Rectangle 5"/>
          <p:cNvSpPr/>
          <p:nvPr/>
        </p:nvSpPr>
        <p:spPr>
          <a:xfrm>
            <a:off x="541001" y="793923"/>
            <a:ext cx="3974762" cy="5639493"/>
          </a:xfrm>
          <a:prstGeom prst="rect">
            <a:avLst/>
          </a:prstGeom>
        </p:spPr>
        <p:txBody>
          <a:bodyPr wrap="square">
            <a:spAutoFit/>
          </a:bodyPr>
          <a:lstStyle/>
          <a:p>
            <a:pPr>
              <a:lnSpc>
                <a:spcPct val="115000"/>
              </a:lnSpc>
              <a:spcAft>
                <a:spcPts val="1000"/>
              </a:spcAft>
            </a:pPr>
            <a:r>
              <a:rPr lang="en-GB" b="1" dirty="0">
                <a:latin typeface="HelloCake"/>
                <a:ea typeface="Calibri" panose="020F0502020204030204" pitchFamily="34" charset="0"/>
                <a:cs typeface="Times New Roman" panose="02020603050405020304" pitchFamily="18" charset="0"/>
              </a:rPr>
              <a:t>Main activities:</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GB" dirty="0">
                <a:latin typeface="HelloCake"/>
                <a:ea typeface="Calibri" panose="020F0502020204030204" pitchFamily="34" charset="0"/>
                <a:cs typeface="Times New Roman" panose="02020603050405020304" pitchFamily="18" charset="0"/>
              </a:rPr>
              <a:t>Values thinking skills game.</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en-GB" dirty="0">
                <a:latin typeface="HelloCake"/>
                <a:ea typeface="Calibri" panose="020F0502020204030204" pitchFamily="34" charset="0"/>
                <a:cs typeface="Times New Roman" panose="02020603050405020304" pitchFamily="18" charset="0"/>
              </a:rPr>
              <a:t>Design an event that celebrates the diversity of religions and worldviews found in Devon. What do they need to know? How might they incorporate people of no faith?   What activities might bring people together in a spirit of peace?</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r>
              <a:rPr lang="en-GB" dirty="0">
                <a:latin typeface="HelloCake"/>
                <a:ea typeface="Calibri" panose="020F0502020204030204" pitchFamily="34" charset="0"/>
                <a:cs typeface="Times New Roman" panose="02020603050405020304" pitchFamily="18" charset="0"/>
              </a:rPr>
              <a:t>Write a reflection (not prayer) to be used at the end of the day to get us thinking about peace, each other’s value</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r>
              <a:rPr lang="en-GB" dirty="0">
                <a:latin typeface="HelloCake"/>
                <a:ea typeface="Calibri" panose="020F0502020204030204" pitchFamily="34" charset="0"/>
                <a:cs typeface="Times New Roman" panose="02020603050405020304" pitchFamily="18" charset="0"/>
              </a:rPr>
              <a:t>Create a piece of art work that sums up our shared </a:t>
            </a:r>
            <a:r>
              <a:rPr lang="en-GB" dirty="0" smtClean="0">
                <a:latin typeface="HelloCake"/>
                <a:ea typeface="Calibri" panose="020F0502020204030204" pitchFamily="34" charset="0"/>
                <a:cs typeface="Times New Roman" panose="02020603050405020304" pitchFamily="18" charset="0"/>
              </a:rPr>
              <a:t>humanity</a:t>
            </a:r>
          </a:p>
          <a:p>
            <a:r>
              <a:rPr lang="en-GB" dirty="0" smtClean="0">
                <a:latin typeface="HelloCake"/>
                <a:cs typeface="Times New Roman" panose="02020603050405020304" pitchFamily="18" charset="0"/>
              </a:rPr>
              <a:t>Resource from </a:t>
            </a:r>
            <a:r>
              <a:rPr lang="en-GB" dirty="0" err="1" smtClean="0">
                <a:latin typeface="HelloCake"/>
                <a:cs typeface="Times New Roman" panose="02020603050405020304" pitchFamily="18" charset="0"/>
              </a:rPr>
              <a:t>REtoday</a:t>
            </a:r>
            <a:r>
              <a:rPr lang="en-GB" dirty="0" smtClean="0">
                <a:latin typeface="HelloCake"/>
                <a:cs typeface="Times New Roman" panose="02020603050405020304" pitchFamily="18" charset="0"/>
              </a:rPr>
              <a:t> Services</a:t>
            </a:r>
            <a:endParaRPr lang="en-GB" dirty="0"/>
          </a:p>
        </p:txBody>
      </p:sp>
    </p:spTree>
    <p:extLst>
      <p:ext uri="{BB962C8B-B14F-4D97-AF65-F5344CB8AC3E}">
        <p14:creationId xmlns:p14="http://schemas.microsoft.com/office/powerpoint/2010/main" val="37983711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Ideas for UKS2</a:t>
            </a:r>
            <a:endParaRPr lang="en-GB" dirty="0"/>
          </a:p>
        </p:txBody>
      </p:sp>
      <p:sp>
        <p:nvSpPr>
          <p:cNvPr id="3" name="Content Placeholder 2"/>
          <p:cNvSpPr>
            <a:spLocks noGrp="1"/>
          </p:cNvSpPr>
          <p:nvPr>
            <p:ph idx="1"/>
          </p:nvPr>
        </p:nvSpPr>
        <p:spPr/>
        <p:txBody>
          <a:bodyPr/>
          <a:lstStyle/>
          <a:p>
            <a:pPr lvl="0"/>
            <a:r>
              <a:rPr lang="en-GB" dirty="0"/>
              <a:t>Design a wing of the peace museum in Bradford to raise awareness about religious discrimination and look for ways to fight it and work towards better relationships (can link to recent attacks on Synagogues in Exeter and America)</a:t>
            </a:r>
          </a:p>
          <a:p>
            <a:endParaRPr lang="en-GB" dirty="0"/>
          </a:p>
        </p:txBody>
      </p:sp>
    </p:spTree>
    <p:extLst>
      <p:ext uri="{BB962C8B-B14F-4D97-AF65-F5344CB8AC3E}">
        <p14:creationId xmlns:p14="http://schemas.microsoft.com/office/powerpoint/2010/main" val="23967708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Opportunities for Gifted and Talented…</a:t>
            </a: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71774" y="1557091"/>
            <a:ext cx="3224210" cy="4132995"/>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98847" y="1423496"/>
            <a:ext cx="3772927" cy="4400187"/>
          </a:xfrm>
          <a:prstGeom prst="rect">
            <a:avLst/>
          </a:prstGeom>
        </p:spPr>
      </p:pic>
      <p:sp>
        <p:nvSpPr>
          <p:cNvPr id="6" name="TextBox 5"/>
          <p:cNvSpPr txBox="1"/>
          <p:nvPr/>
        </p:nvSpPr>
        <p:spPr>
          <a:xfrm>
            <a:off x="10123714" y="5715298"/>
            <a:ext cx="1907177" cy="923330"/>
          </a:xfrm>
          <a:prstGeom prst="rect">
            <a:avLst/>
          </a:prstGeom>
          <a:noFill/>
        </p:spPr>
        <p:txBody>
          <a:bodyPr wrap="square" rtlCol="0">
            <a:spAutoFit/>
          </a:bodyPr>
          <a:lstStyle/>
          <a:p>
            <a:r>
              <a:rPr lang="en-GB" sz="5400" dirty="0" smtClean="0">
                <a:latin typeface="Juice ITC" panose="04040403040A02020202" pitchFamily="82" charset="0"/>
              </a:rPr>
              <a:t>What?</a:t>
            </a:r>
            <a:endParaRPr lang="en-GB" sz="5400" dirty="0">
              <a:latin typeface="Juice ITC" panose="04040403040A02020202" pitchFamily="82" charset="0"/>
            </a:endParaRPr>
          </a:p>
        </p:txBody>
      </p:sp>
      <p:sp>
        <p:nvSpPr>
          <p:cNvPr id="7" name="Rectangle 6"/>
          <p:cNvSpPr/>
          <p:nvPr/>
        </p:nvSpPr>
        <p:spPr>
          <a:xfrm>
            <a:off x="838199" y="1423496"/>
            <a:ext cx="3185161" cy="4936736"/>
          </a:xfrm>
          <a:prstGeom prst="rect">
            <a:avLst/>
          </a:prstGeom>
        </p:spPr>
        <p:txBody>
          <a:bodyPr wrap="square">
            <a:spAutoFit/>
          </a:bodyPr>
          <a:lstStyle/>
          <a:p>
            <a:pPr>
              <a:lnSpc>
                <a:spcPct val="115000"/>
              </a:lnSpc>
              <a:spcAft>
                <a:spcPts val="1000"/>
              </a:spcAft>
            </a:pPr>
            <a:r>
              <a:rPr lang="en-GB" b="1" dirty="0">
                <a:latin typeface="HelloCake"/>
                <a:ea typeface="Calibri" panose="020F0502020204030204" pitchFamily="34" charset="0"/>
                <a:cs typeface="Times New Roman" panose="02020603050405020304" pitchFamily="18" charset="0"/>
              </a:rPr>
              <a:t>News/ filming team with adult:</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latin typeface="HelloCake"/>
                <a:ea typeface="Calibri" panose="020F0502020204030204" pitchFamily="34" charset="0"/>
                <a:cs typeface="Times New Roman" panose="02020603050405020304" pitchFamily="18" charset="0"/>
              </a:rPr>
              <a:t>Record the events of the day, interview pupils, adults and guests (when and where appropriate </a:t>
            </a:r>
            <a:r>
              <a:rPr lang="en-GB" dirty="0" err="1">
                <a:latin typeface="HelloCake"/>
                <a:ea typeface="Calibri" panose="020F0502020204030204" pitchFamily="34" charset="0"/>
                <a:cs typeface="Times New Roman" panose="02020603050405020304" pitchFamily="18" charset="0"/>
              </a:rPr>
              <a:t>eg</a:t>
            </a:r>
            <a:r>
              <a:rPr lang="en-GB" dirty="0">
                <a:latin typeface="HelloCake"/>
                <a:ea typeface="Calibri" panose="020F0502020204030204" pitchFamily="34" charset="0"/>
                <a:cs typeface="Times New Roman" panose="02020603050405020304" pitchFamily="18" charset="0"/>
              </a:rPr>
              <a:t> lunch time, break time)</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latin typeface="HelloCake"/>
                <a:ea typeface="Calibri" panose="020F0502020204030204" pitchFamily="34" charset="0"/>
                <a:cs typeface="Times New Roman" panose="02020603050405020304" pitchFamily="18" charset="0"/>
              </a:rPr>
              <a:t>Put together a montage of photos and footage from the day to share on website.</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dirty="0">
                <a:latin typeface="HelloCake"/>
                <a:ea typeface="Calibri" panose="020F0502020204030204" pitchFamily="34" charset="0"/>
                <a:cs typeface="Times New Roman" panose="02020603050405020304" pitchFamily="18" charset="0"/>
              </a:rPr>
              <a:t>Write a news report for the North Devon Journal and school website (check who can’t be photographed).</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52842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6" name="Content Placeholder 5"/>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838200" y="365125"/>
            <a:ext cx="4831080" cy="6223672"/>
          </a:xfrm>
        </p:spPr>
      </p:pic>
    </p:spTree>
    <p:extLst>
      <p:ext uri="{BB962C8B-B14F-4D97-AF65-F5344CB8AC3E}">
        <p14:creationId xmlns:p14="http://schemas.microsoft.com/office/powerpoint/2010/main" val="22549073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End of the day</a:t>
            </a:r>
            <a:endParaRPr lang="en-GB" dirty="0"/>
          </a:p>
        </p:txBody>
      </p:sp>
      <p:sp>
        <p:nvSpPr>
          <p:cNvPr id="5" name="Title 1"/>
          <p:cNvSpPr txBox="1">
            <a:spLocks/>
          </p:cNvSpPr>
          <p:nvPr/>
        </p:nvSpPr>
        <p:spPr>
          <a:xfrm>
            <a:off x="1121229" y="1690688"/>
            <a:ext cx="222286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smtClean="0"/>
              <a:t>Sharing drama</a:t>
            </a:r>
            <a:endParaRPr lang="en-GB" dirty="0"/>
          </a:p>
        </p:txBody>
      </p:sp>
      <p:sp>
        <p:nvSpPr>
          <p:cNvPr id="6" name="Title 1"/>
          <p:cNvSpPr txBox="1">
            <a:spLocks/>
          </p:cNvSpPr>
          <p:nvPr/>
        </p:nvSpPr>
        <p:spPr>
          <a:xfrm>
            <a:off x="5446757" y="3224511"/>
            <a:ext cx="222286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smtClean="0"/>
              <a:t>Sharing poetry</a:t>
            </a:r>
            <a:endParaRPr lang="en-GB" dirty="0"/>
          </a:p>
        </p:txBody>
      </p:sp>
      <p:sp>
        <p:nvSpPr>
          <p:cNvPr id="7" name="Title 1"/>
          <p:cNvSpPr txBox="1">
            <a:spLocks/>
          </p:cNvSpPr>
          <p:nvPr/>
        </p:nvSpPr>
        <p:spPr>
          <a:xfrm>
            <a:off x="7986824" y="4550074"/>
            <a:ext cx="28890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smtClean="0"/>
              <a:t>Sharing experience</a:t>
            </a:r>
            <a:endParaRPr lang="en-GB" dirty="0"/>
          </a:p>
        </p:txBody>
      </p:sp>
    </p:spTree>
    <p:extLst>
      <p:ext uri="{BB962C8B-B14F-4D97-AF65-F5344CB8AC3E}">
        <p14:creationId xmlns:p14="http://schemas.microsoft.com/office/powerpoint/2010/main" val="24589547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9823" y="392044"/>
            <a:ext cx="10515600" cy="1325563"/>
          </a:xfrm>
        </p:spPr>
        <p:txBody>
          <a:bodyPr/>
          <a:lstStyle/>
          <a:p>
            <a:r>
              <a:rPr lang="en-GB" dirty="0" smtClean="0"/>
              <a:t>I commit to peace by….</a:t>
            </a:r>
            <a:endParaRPr lang="en-GB" dirty="0"/>
          </a:p>
        </p:txBody>
      </p:sp>
      <p:pic>
        <p:nvPicPr>
          <p:cNvPr id="4" name="Picture 3"/>
          <p:cNvPicPr/>
          <p:nvPr/>
        </p:nvPicPr>
        <p:blipFill rotWithShape="1">
          <a:blip r:embed="rId2" cstate="email">
            <a:extLst>
              <a:ext uri="{28A0092B-C50C-407E-A947-70E740481C1C}">
                <a14:useLocalDpi xmlns:a14="http://schemas.microsoft.com/office/drawing/2010/main"/>
              </a:ext>
            </a:extLst>
          </a:blip>
          <a:srcRect b="13113"/>
          <a:stretch/>
        </p:blipFill>
        <p:spPr bwMode="auto">
          <a:xfrm>
            <a:off x="1406728" y="2066081"/>
            <a:ext cx="1458097" cy="562339"/>
          </a:xfrm>
          <a:prstGeom prst="rect">
            <a:avLst/>
          </a:prstGeom>
          <a:ln>
            <a:noFill/>
          </a:ln>
          <a:extLst>
            <a:ext uri="{53640926-AAD7-44D8-BBD7-CCE9431645EC}">
              <a14:shadowObscured xmlns:a14="http://schemas.microsoft.com/office/drawing/2010/main"/>
            </a:ext>
          </a:extLst>
        </p:spPr>
      </p:pic>
      <p:sp>
        <p:nvSpPr>
          <p:cNvPr id="5" name="Flowchart: Alternate Process 4"/>
          <p:cNvSpPr/>
          <p:nvPr/>
        </p:nvSpPr>
        <p:spPr>
          <a:xfrm>
            <a:off x="1541417" y="2619420"/>
            <a:ext cx="1188720" cy="1397726"/>
          </a:xfrm>
          <a:prstGeom prst="flowChartAlternate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lowchart: Alternate Process 5"/>
          <p:cNvSpPr/>
          <p:nvPr/>
        </p:nvSpPr>
        <p:spPr>
          <a:xfrm>
            <a:off x="3079733" y="4254061"/>
            <a:ext cx="1188720" cy="1397726"/>
          </a:xfrm>
          <a:prstGeom prst="flowChartAlternate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p:nvPr/>
        </p:nvPicPr>
        <p:blipFill rotWithShape="1">
          <a:blip r:embed="rId2" cstate="email">
            <a:extLst>
              <a:ext uri="{28A0092B-C50C-407E-A947-70E740481C1C}">
                <a14:useLocalDpi xmlns:a14="http://schemas.microsoft.com/office/drawing/2010/main"/>
              </a:ext>
            </a:extLst>
          </a:blip>
          <a:srcRect b="13113"/>
          <a:stretch/>
        </p:blipFill>
        <p:spPr bwMode="auto">
          <a:xfrm>
            <a:off x="2847508" y="3685276"/>
            <a:ext cx="1458097" cy="562339"/>
          </a:xfrm>
          <a:prstGeom prst="rect">
            <a:avLst/>
          </a:prstGeom>
          <a:ln>
            <a:noFill/>
          </a:ln>
          <a:extLst>
            <a:ext uri="{53640926-AAD7-44D8-BBD7-CCE9431645EC}">
              <a14:shadowObscured xmlns:a14="http://schemas.microsoft.com/office/drawing/2010/main"/>
            </a:ext>
          </a:extLst>
        </p:spPr>
      </p:pic>
      <p:sp>
        <p:nvSpPr>
          <p:cNvPr id="8" name="Flowchart: Alternate Process 7"/>
          <p:cNvSpPr/>
          <p:nvPr/>
        </p:nvSpPr>
        <p:spPr>
          <a:xfrm>
            <a:off x="5147839" y="4705125"/>
            <a:ext cx="1188720" cy="1397726"/>
          </a:xfrm>
          <a:prstGeom prst="flowChartAlternate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p:nvPr/>
        </p:nvPicPr>
        <p:blipFill rotWithShape="1">
          <a:blip r:embed="rId2" cstate="email">
            <a:extLst>
              <a:ext uri="{28A0092B-C50C-407E-A947-70E740481C1C}">
                <a14:useLocalDpi xmlns:a14="http://schemas.microsoft.com/office/drawing/2010/main"/>
              </a:ext>
            </a:extLst>
          </a:blip>
          <a:srcRect b="13113"/>
          <a:stretch/>
        </p:blipFill>
        <p:spPr bwMode="auto">
          <a:xfrm>
            <a:off x="4985209" y="4153205"/>
            <a:ext cx="1458097" cy="562339"/>
          </a:xfrm>
          <a:prstGeom prst="rect">
            <a:avLst/>
          </a:prstGeom>
          <a:ln>
            <a:noFill/>
          </a:ln>
          <a:extLst>
            <a:ext uri="{53640926-AAD7-44D8-BBD7-CCE9431645EC}">
              <a14:shadowObscured xmlns:a14="http://schemas.microsoft.com/office/drawing/2010/main"/>
            </a:ext>
          </a:extLst>
        </p:spPr>
      </p:pic>
      <p:sp>
        <p:nvSpPr>
          <p:cNvPr id="10" name="Flowchart: Alternate Process 9"/>
          <p:cNvSpPr/>
          <p:nvPr/>
        </p:nvSpPr>
        <p:spPr>
          <a:xfrm>
            <a:off x="7160062" y="4372260"/>
            <a:ext cx="1188720" cy="1397726"/>
          </a:xfrm>
          <a:prstGeom prst="flowChartAlternate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p:nvPr/>
        </p:nvPicPr>
        <p:blipFill rotWithShape="1">
          <a:blip r:embed="rId2" cstate="email">
            <a:extLst>
              <a:ext uri="{28A0092B-C50C-407E-A947-70E740481C1C}">
                <a14:useLocalDpi xmlns:a14="http://schemas.microsoft.com/office/drawing/2010/main"/>
              </a:ext>
            </a:extLst>
          </a:blip>
          <a:srcRect b="13113"/>
          <a:stretch/>
        </p:blipFill>
        <p:spPr bwMode="auto">
          <a:xfrm>
            <a:off x="6968204" y="3788225"/>
            <a:ext cx="1458097" cy="562339"/>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2" cstate="email">
            <a:extLst>
              <a:ext uri="{28A0092B-C50C-407E-A947-70E740481C1C}">
                <a14:useLocalDpi xmlns:a14="http://schemas.microsoft.com/office/drawing/2010/main"/>
              </a:ext>
            </a:extLst>
          </a:blip>
          <a:srcRect b="13113"/>
          <a:stretch/>
        </p:blipFill>
        <p:spPr bwMode="auto">
          <a:xfrm>
            <a:off x="8739398" y="1943221"/>
            <a:ext cx="1458097" cy="562339"/>
          </a:xfrm>
          <a:prstGeom prst="rect">
            <a:avLst/>
          </a:prstGeom>
          <a:ln>
            <a:noFill/>
          </a:ln>
          <a:extLst>
            <a:ext uri="{53640926-AAD7-44D8-BBD7-CCE9431645EC}">
              <a14:shadowObscured xmlns:a14="http://schemas.microsoft.com/office/drawing/2010/main"/>
            </a:ext>
          </a:extLst>
        </p:spPr>
      </p:pic>
      <p:sp>
        <p:nvSpPr>
          <p:cNvPr id="13" name="Flowchart: Alternate Process 12"/>
          <p:cNvSpPr/>
          <p:nvPr/>
        </p:nvSpPr>
        <p:spPr>
          <a:xfrm>
            <a:off x="9008775" y="2521850"/>
            <a:ext cx="1188720" cy="1397726"/>
          </a:xfrm>
          <a:prstGeom prst="flowChartAlternate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p:cNvPicPr/>
          <p:nvPr/>
        </p:nvPicPr>
        <p:blipFill rotWithShape="1">
          <a:blip r:embed="rId2" cstate="email">
            <a:extLst>
              <a:ext uri="{28A0092B-C50C-407E-A947-70E740481C1C}">
                <a14:useLocalDpi xmlns:a14="http://schemas.microsoft.com/office/drawing/2010/main"/>
              </a:ext>
            </a:extLst>
          </a:blip>
          <a:srcRect b="13113"/>
          <a:stretch/>
        </p:blipFill>
        <p:spPr bwMode="auto">
          <a:xfrm>
            <a:off x="6727886" y="43570"/>
            <a:ext cx="1458097" cy="562339"/>
          </a:xfrm>
          <a:prstGeom prst="rect">
            <a:avLst/>
          </a:prstGeom>
          <a:ln>
            <a:noFill/>
          </a:ln>
          <a:extLst>
            <a:ext uri="{53640926-AAD7-44D8-BBD7-CCE9431645EC}">
              <a14:shadowObscured xmlns:a14="http://schemas.microsoft.com/office/drawing/2010/main"/>
            </a:ext>
          </a:extLst>
        </p:spPr>
      </p:pic>
      <p:sp>
        <p:nvSpPr>
          <p:cNvPr id="15" name="Flowchart: Alternate Process 14"/>
          <p:cNvSpPr/>
          <p:nvPr/>
        </p:nvSpPr>
        <p:spPr>
          <a:xfrm>
            <a:off x="6997263" y="604852"/>
            <a:ext cx="1188720" cy="1397726"/>
          </a:xfrm>
          <a:prstGeom prst="flowChartAlternateProces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7160062" y="2055110"/>
            <a:ext cx="1556538" cy="646331"/>
          </a:xfrm>
          <a:prstGeom prst="rect">
            <a:avLst/>
          </a:prstGeom>
          <a:noFill/>
        </p:spPr>
        <p:txBody>
          <a:bodyPr wrap="square" rtlCol="0">
            <a:spAutoFit/>
          </a:bodyPr>
          <a:lstStyle/>
          <a:p>
            <a:r>
              <a:rPr lang="en-GB" dirty="0" smtClean="0"/>
              <a:t>Ethos ambassadors</a:t>
            </a:r>
            <a:endParaRPr lang="en-GB" dirty="0"/>
          </a:p>
        </p:txBody>
      </p:sp>
      <p:sp>
        <p:nvSpPr>
          <p:cNvPr id="17" name="TextBox 16"/>
          <p:cNvSpPr txBox="1"/>
          <p:nvPr/>
        </p:nvSpPr>
        <p:spPr>
          <a:xfrm>
            <a:off x="1731372" y="4069395"/>
            <a:ext cx="1556538" cy="369332"/>
          </a:xfrm>
          <a:prstGeom prst="rect">
            <a:avLst/>
          </a:prstGeom>
          <a:noFill/>
        </p:spPr>
        <p:txBody>
          <a:bodyPr wrap="square" rtlCol="0">
            <a:spAutoFit/>
          </a:bodyPr>
          <a:lstStyle/>
          <a:p>
            <a:r>
              <a:rPr lang="en-GB" dirty="0" smtClean="0"/>
              <a:t>Visitor</a:t>
            </a:r>
            <a:endParaRPr lang="en-GB" dirty="0"/>
          </a:p>
        </p:txBody>
      </p:sp>
      <p:sp>
        <p:nvSpPr>
          <p:cNvPr id="18" name="TextBox 17"/>
          <p:cNvSpPr txBox="1"/>
          <p:nvPr/>
        </p:nvSpPr>
        <p:spPr>
          <a:xfrm>
            <a:off x="3152870" y="5706294"/>
            <a:ext cx="1556538" cy="646331"/>
          </a:xfrm>
          <a:prstGeom prst="rect">
            <a:avLst/>
          </a:prstGeom>
          <a:noFill/>
        </p:spPr>
        <p:txBody>
          <a:bodyPr wrap="square" rtlCol="0">
            <a:spAutoFit/>
          </a:bodyPr>
          <a:lstStyle/>
          <a:p>
            <a:r>
              <a:rPr lang="en-GB" dirty="0" smtClean="0"/>
              <a:t>Ethos ambassadors</a:t>
            </a:r>
            <a:endParaRPr lang="en-GB" dirty="0"/>
          </a:p>
        </p:txBody>
      </p:sp>
      <p:sp>
        <p:nvSpPr>
          <p:cNvPr id="19" name="TextBox 18"/>
          <p:cNvSpPr txBox="1"/>
          <p:nvPr/>
        </p:nvSpPr>
        <p:spPr>
          <a:xfrm>
            <a:off x="7407714" y="5769986"/>
            <a:ext cx="1556538" cy="646331"/>
          </a:xfrm>
          <a:prstGeom prst="rect">
            <a:avLst/>
          </a:prstGeom>
          <a:noFill/>
        </p:spPr>
        <p:txBody>
          <a:bodyPr wrap="square" rtlCol="0">
            <a:spAutoFit/>
          </a:bodyPr>
          <a:lstStyle/>
          <a:p>
            <a:r>
              <a:rPr lang="en-GB" dirty="0" smtClean="0"/>
              <a:t>Ethos ambassadors</a:t>
            </a:r>
            <a:endParaRPr lang="en-GB" dirty="0"/>
          </a:p>
        </p:txBody>
      </p:sp>
      <p:sp>
        <p:nvSpPr>
          <p:cNvPr id="20" name="TextBox 19"/>
          <p:cNvSpPr txBox="1"/>
          <p:nvPr/>
        </p:nvSpPr>
        <p:spPr>
          <a:xfrm>
            <a:off x="5389503" y="6121545"/>
            <a:ext cx="1556538" cy="369332"/>
          </a:xfrm>
          <a:prstGeom prst="rect">
            <a:avLst/>
          </a:prstGeom>
          <a:noFill/>
        </p:spPr>
        <p:txBody>
          <a:bodyPr wrap="square" rtlCol="0">
            <a:spAutoFit/>
          </a:bodyPr>
          <a:lstStyle/>
          <a:p>
            <a:r>
              <a:rPr lang="en-GB" dirty="0" smtClean="0"/>
              <a:t>Visitor</a:t>
            </a:r>
            <a:endParaRPr lang="en-GB" dirty="0"/>
          </a:p>
        </p:txBody>
      </p:sp>
      <p:sp>
        <p:nvSpPr>
          <p:cNvPr id="21" name="TextBox 20"/>
          <p:cNvSpPr txBox="1"/>
          <p:nvPr/>
        </p:nvSpPr>
        <p:spPr>
          <a:xfrm>
            <a:off x="9249804" y="3982242"/>
            <a:ext cx="1556538" cy="369332"/>
          </a:xfrm>
          <a:prstGeom prst="rect">
            <a:avLst/>
          </a:prstGeom>
          <a:noFill/>
        </p:spPr>
        <p:txBody>
          <a:bodyPr wrap="square" rtlCol="0">
            <a:spAutoFit/>
          </a:bodyPr>
          <a:lstStyle/>
          <a:p>
            <a:r>
              <a:rPr lang="en-GB" dirty="0" smtClean="0"/>
              <a:t>Visitor</a:t>
            </a:r>
            <a:endParaRPr lang="en-GB" dirty="0"/>
          </a:p>
        </p:txBody>
      </p:sp>
      <p:sp>
        <p:nvSpPr>
          <p:cNvPr id="22" name="Title 1"/>
          <p:cNvSpPr txBox="1">
            <a:spLocks/>
          </p:cNvSpPr>
          <p:nvPr/>
        </p:nvSpPr>
        <p:spPr>
          <a:xfrm>
            <a:off x="9120012" y="4995963"/>
            <a:ext cx="28890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smtClean="0"/>
              <a:t>Sharing the light</a:t>
            </a:r>
            <a:endParaRPr lang="en-GB" dirty="0"/>
          </a:p>
        </p:txBody>
      </p:sp>
    </p:spTree>
    <p:extLst>
      <p:ext uri="{BB962C8B-B14F-4D97-AF65-F5344CB8AC3E}">
        <p14:creationId xmlns:p14="http://schemas.microsoft.com/office/powerpoint/2010/main" val="39512484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IMPACT</a:t>
            </a:r>
            <a:endParaRPr lang="en-GB" dirty="0"/>
          </a:p>
        </p:txBody>
      </p:sp>
      <p:sp>
        <p:nvSpPr>
          <p:cNvPr id="3" name="Content Placeholder 2"/>
          <p:cNvSpPr>
            <a:spLocks noGrp="1"/>
          </p:cNvSpPr>
          <p:nvPr>
            <p:ph idx="1"/>
          </p:nvPr>
        </p:nvSpPr>
        <p:spPr>
          <a:xfrm>
            <a:off x="838200" y="1825625"/>
            <a:ext cx="2926976" cy="487269"/>
          </a:xfrm>
        </p:spPr>
        <p:txBody>
          <a:bodyPr>
            <a:normAutofit/>
          </a:bodyPr>
          <a:lstStyle/>
          <a:p>
            <a:endParaRPr lang="en-GB" dirty="0"/>
          </a:p>
        </p:txBody>
      </p:sp>
      <p:sp>
        <p:nvSpPr>
          <p:cNvPr id="4" name="Rectangle 3"/>
          <p:cNvSpPr/>
          <p:nvPr/>
        </p:nvSpPr>
        <p:spPr>
          <a:xfrm>
            <a:off x="5439025" y="3244334"/>
            <a:ext cx="2441630" cy="646331"/>
          </a:xfrm>
          <a:prstGeom prst="rect">
            <a:avLst/>
          </a:prstGeom>
        </p:spPr>
        <p:txBody>
          <a:bodyPr wrap="none">
            <a:spAutoFit/>
          </a:bodyPr>
          <a:lstStyle/>
          <a:p>
            <a:r>
              <a:rPr lang="en-GB" sz="3600" dirty="0"/>
              <a:t>Follow up….</a:t>
            </a:r>
          </a:p>
        </p:txBody>
      </p:sp>
    </p:spTree>
    <p:extLst>
      <p:ext uri="{BB962C8B-B14F-4D97-AF65-F5344CB8AC3E}">
        <p14:creationId xmlns:p14="http://schemas.microsoft.com/office/powerpoint/2010/main" val="36814280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38200" y="365125"/>
            <a:ext cx="8279674" cy="6184199"/>
          </a:xfrm>
        </p:spPr>
      </p:pic>
    </p:spTree>
    <p:extLst>
      <p:ext uri="{BB962C8B-B14F-4D97-AF65-F5344CB8AC3E}">
        <p14:creationId xmlns:p14="http://schemas.microsoft.com/office/powerpoint/2010/main" val="21687704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337702" y="365125"/>
            <a:ext cx="7671827" cy="5730190"/>
          </a:xfrm>
        </p:spPr>
      </p:pic>
    </p:spTree>
    <p:extLst>
      <p:ext uri="{BB962C8B-B14F-4D97-AF65-F5344CB8AC3E}">
        <p14:creationId xmlns:p14="http://schemas.microsoft.com/office/powerpoint/2010/main" val="24486209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085380" y="365124"/>
            <a:ext cx="7951044" cy="5938743"/>
          </a:xfrm>
        </p:spPr>
      </p:pic>
    </p:spTree>
    <p:extLst>
      <p:ext uri="{BB962C8B-B14F-4D97-AF65-F5344CB8AC3E}">
        <p14:creationId xmlns:p14="http://schemas.microsoft.com/office/powerpoint/2010/main" val="27508947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568224" y="365125"/>
            <a:ext cx="7941536" cy="5956151"/>
          </a:xfrm>
        </p:spPr>
      </p:pic>
    </p:spTree>
    <p:extLst>
      <p:ext uri="{BB962C8B-B14F-4D97-AF65-F5344CB8AC3E}">
        <p14:creationId xmlns:p14="http://schemas.microsoft.com/office/powerpoint/2010/main" val="40614562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Impact on…</a:t>
            </a:r>
            <a:endParaRPr lang="en-GB" dirty="0"/>
          </a:p>
        </p:txBody>
      </p:sp>
      <p:sp>
        <p:nvSpPr>
          <p:cNvPr id="3" name="Content Placeholder 2"/>
          <p:cNvSpPr>
            <a:spLocks noGrp="1"/>
          </p:cNvSpPr>
          <p:nvPr>
            <p:ph idx="1"/>
          </p:nvPr>
        </p:nvSpPr>
        <p:spPr/>
        <p:txBody>
          <a:bodyPr/>
          <a:lstStyle/>
          <a:p>
            <a:r>
              <a:rPr lang="en-GB" dirty="0" smtClean="0"/>
              <a:t>Learning</a:t>
            </a:r>
          </a:p>
          <a:p>
            <a:r>
              <a:rPr lang="en-GB" dirty="0" smtClean="0"/>
              <a:t>Attitudes: from “them and us” to “just like us”  </a:t>
            </a:r>
          </a:p>
          <a:p>
            <a:r>
              <a:rPr lang="en-GB" dirty="0" smtClean="0"/>
              <a:t>Attitudes to RE- can something like this make a difference to the way RE is perceived?</a:t>
            </a:r>
          </a:p>
          <a:p>
            <a:r>
              <a:rPr lang="en-GB" dirty="0" smtClean="0"/>
              <a:t>Children’s engagement with ideas, cultures, people….</a:t>
            </a:r>
          </a:p>
          <a:p>
            <a:r>
              <a:rPr lang="en-GB" dirty="0" smtClean="0"/>
              <a:t>Lasting memories and future encounters?</a:t>
            </a:r>
            <a:endParaRPr lang="en-GB" dirty="0"/>
          </a:p>
        </p:txBody>
      </p:sp>
    </p:spTree>
    <p:extLst>
      <p:ext uri="{BB962C8B-B14F-4D97-AF65-F5344CB8AC3E}">
        <p14:creationId xmlns:p14="http://schemas.microsoft.com/office/powerpoint/2010/main" val="38813075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lesson for Mrs Tewkesbury:</a:t>
            </a:r>
            <a:endParaRPr lang="en-GB" dirty="0"/>
          </a:p>
        </p:txBody>
      </p:sp>
      <p:sp>
        <p:nvSpPr>
          <p:cNvPr id="3" name="Content Placeholder 2"/>
          <p:cNvSpPr>
            <a:spLocks noGrp="1"/>
          </p:cNvSpPr>
          <p:nvPr>
            <p:ph idx="1"/>
          </p:nvPr>
        </p:nvSpPr>
        <p:spPr/>
        <p:txBody>
          <a:bodyPr/>
          <a:lstStyle/>
          <a:p>
            <a:endParaRPr lang="en-GB" dirty="0" smtClean="0"/>
          </a:p>
          <a:p>
            <a:endParaRPr lang="en-GB" dirty="0"/>
          </a:p>
          <a:p>
            <a:endParaRPr lang="en-GB" dirty="0" smtClean="0"/>
          </a:p>
          <a:p>
            <a:pPr algn="ctr"/>
            <a:r>
              <a:rPr lang="en-GB" dirty="0" smtClean="0"/>
              <a:t>DELEGATE! Get others involved</a:t>
            </a:r>
            <a:endParaRPr lang="en-GB" dirty="0"/>
          </a:p>
        </p:txBody>
      </p:sp>
    </p:spTree>
    <p:extLst>
      <p:ext uri="{BB962C8B-B14F-4D97-AF65-F5344CB8AC3E}">
        <p14:creationId xmlns:p14="http://schemas.microsoft.com/office/powerpoint/2010/main" val="34177856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tips from RE Today:</a:t>
            </a:r>
            <a:endParaRPr lang="en-GB" dirty="0"/>
          </a:p>
        </p:txBody>
      </p:sp>
      <p:sp>
        <p:nvSpPr>
          <p:cNvPr id="3" name="Content Placeholder 2"/>
          <p:cNvSpPr>
            <a:spLocks noGrp="1"/>
          </p:cNvSpPr>
          <p:nvPr>
            <p:ph idx="1"/>
          </p:nvPr>
        </p:nvSpPr>
        <p:spPr/>
        <p:txBody>
          <a:bodyPr>
            <a:normAutofit fontScale="77500" lnSpcReduction="20000"/>
          </a:bodyPr>
          <a:lstStyle/>
          <a:p>
            <a:r>
              <a:rPr lang="en-GB" dirty="0"/>
              <a:t>A few pointers in addition might include: </a:t>
            </a:r>
            <a:endParaRPr lang="en-GB" dirty="0" smtClean="0"/>
          </a:p>
          <a:p>
            <a:r>
              <a:rPr lang="en-GB" dirty="0" smtClean="0"/>
              <a:t>• </a:t>
            </a:r>
            <a:r>
              <a:rPr lang="en-GB" dirty="0"/>
              <a:t>Be clear about the aims of the event, linking it in particular to the requirements of your RE syllabus. This will include identifying the religions you will include in the day. </a:t>
            </a:r>
            <a:r>
              <a:rPr lang="en-GB" dirty="0" smtClean="0"/>
              <a:t> </a:t>
            </a:r>
          </a:p>
          <a:p>
            <a:r>
              <a:rPr lang="en-GB" dirty="0" smtClean="0"/>
              <a:t>• </a:t>
            </a:r>
            <a:r>
              <a:rPr lang="en-GB" dirty="0"/>
              <a:t>Draw upon the faith communities local to the school – your SACRE will be an important resource and may be a potential source of funding, and parents of some of your pupils will want to help too </a:t>
            </a:r>
            <a:endParaRPr lang="en-GB" dirty="0" smtClean="0"/>
          </a:p>
          <a:p>
            <a:r>
              <a:rPr lang="en-GB" dirty="0" smtClean="0"/>
              <a:t>• </a:t>
            </a:r>
            <a:r>
              <a:rPr lang="en-GB" dirty="0"/>
              <a:t>Give yourself plenty of time to organise the event – choose a project leader who has some experience of organising events with large numbers of children and ensure your workshop leaders are experienced and effective in working with children. </a:t>
            </a:r>
            <a:endParaRPr lang="en-GB" dirty="0" smtClean="0"/>
          </a:p>
          <a:p>
            <a:r>
              <a:rPr lang="en-GB" dirty="0" smtClean="0"/>
              <a:t>• </a:t>
            </a:r>
            <a:r>
              <a:rPr lang="en-GB" dirty="0"/>
              <a:t>Identify a venue large enough to take the numbers involved and make early contact with the other schools you hope will support and attend the event </a:t>
            </a:r>
            <a:endParaRPr lang="en-GB" dirty="0" smtClean="0"/>
          </a:p>
          <a:p>
            <a:r>
              <a:rPr lang="en-GB" dirty="0" smtClean="0"/>
              <a:t>• </a:t>
            </a:r>
            <a:r>
              <a:rPr lang="en-GB" dirty="0"/>
              <a:t>Don’t forget to ask children and adults involved for their feedback – and make sure that you report widely on the success of the conference! Parents, SACRE, Local Authority, the press.</a:t>
            </a:r>
          </a:p>
        </p:txBody>
      </p:sp>
    </p:spTree>
    <p:extLst>
      <p:ext uri="{BB962C8B-B14F-4D97-AF65-F5344CB8AC3E}">
        <p14:creationId xmlns:p14="http://schemas.microsoft.com/office/powerpoint/2010/main" val="1385732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475</TotalTime>
  <Words>1174</Words>
  <Application>Microsoft Office PowerPoint</Application>
  <PresentationFormat>Widescreen</PresentationFormat>
  <Paragraphs>174</Paragraphs>
  <Slides>47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Arial</vt:lpstr>
      <vt:lpstr>Bradley Hand ITC</vt:lpstr>
      <vt:lpstr>Calibri</vt:lpstr>
      <vt:lpstr>Calibri Light</vt:lpstr>
      <vt:lpstr>HelloCake</vt:lpstr>
      <vt:lpstr>Juice ITC</vt:lpstr>
      <vt:lpstr>Times New Roman</vt:lpstr>
      <vt:lpstr>Office Theme</vt:lpstr>
      <vt:lpstr>Organising a multi-faith RE day</vt:lpstr>
      <vt:lpstr>Who, what, when, where, why, how?</vt:lpstr>
      <vt:lpstr>Who, what, when, where, why, how?</vt:lpstr>
      <vt:lpstr>PowerPoint Presentation</vt:lpstr>
      <vt:lpstr>PowerPoint Presentation</vt:lpstr>
      <vt:lpstr>PowerPoint Presentation</vt:lpstr>
      <vt:lpstr>PowerPoint Presentation</vt:lpstr>
      <vt:lpstr>Implementation</vt:lpstr>
      <vt:lpstr>5 schools in rural North Devon</vt:lpstr>
      <vt:lpstr>Getting everyone on board</vt:lpstr>
      <vt:lpstr>Contacts</vt:lpstr>
      <vt:lpstr>PowerPoint Presentation</vt:lpstr>
      <vt:lpstr>Organising the day:</vt:lpstr>
      <vt:lpstr>Before the day</vt:lpstr>
      <vt:lpstr>PowerPoint Presentation</vt:lpstr>
      <vt:lpstr>On the day</vt:lpstr>
      <vt:lpstr>Affording it…..</vt:lpstr>
      <vt:lpstr>PowerPoint Presentation</vt:lpstr>
      <vt:lpstr>peace</vt:lpstr>
      <vt:lpstr>Mona- talking about her love story</vt:lpstr>
      <vt:lpstr>PowerPoint Presentation</vt:lpstr>
      <vt:lpstr>Ravi and Jaashti- Hindu faith and culture</vt:lpstr>
      <vt:lpstr>Chaz and Sarah- Life as a Sikh in the UK</vt:lpstr>
      <vt:lpstr>Putting it on: I felt slightly nervous, yet happy.  People said it suited me and that made me happier still.  Break: I felt embarrassed as people questioned me and laughed. After a bit some stopped giggling meaning I felt better.  It felt warm yet itchy.  After: It feels a privilege and honour to wear a turban.  I could wear this every day maybe but I may get bullied. At lunch a lot of adults and kids asked about what it was like and how it felt.  I went to Pathfield Buddies and Mum saw me in the turban.  My day had been amazing as we have learnt about Sikh and other religions.  As I said, it has been a privilege and honour even if it was hot. Thank you (Chaz) for this unique experience. </vt:lpstr>
      <vt:lpstr>Jeremy and Jeannine- life as a Buddhist</vt:lpstr>
      <vt:lpstr>Making the most of the day</vt:lpstr>
      <vt:lpstr>Yawtown- REToday Services</vt:lpstr>
      <vt:lpstr>Researching garden</vt:lpstr>
      <vt:lpstr>Some examples</vt:lpstr>
      <vt:lpstr>PowerPoint Presentation</vt:lpstr>
      <vt:lpstr>PowerPoint Presentation</vt:lpstr>
      <vt:lpstr>PowerPoint Presentation</vt:lpstr>
      <vt:lpstr>Other LKS2 ideas Yawtown picture- can they identify religious symbols, building, events? Drama: situations where they might encounter racism or prejudice- what can they do to get rid of it?  Take photos and add speech bubbles, or write a script. (Possibly to act out at end of day if there are any suitable) Some can create piece of art work that would be the front cover of a book of poems about peace between people- with reference to today’s learning and thinking. (OR ALTERNATIVELY their own version of the Yawtown picture) </vt:lpstr>
      <vt:lpstr>Ideas for UKS2</vt:lpstr>
      <vt:lpstr>Ideas for UKS2</vt:lpstr>
      <vt:lpstr>Opportunities for Gifted and Talented…</vt:lpstr>
      <vt:lpstr>PowerPoint Presentation</vt:lpstr>
      <vt:lpstr>End of the day</vt:lpstr>
      <vt:lpstr>I commit to peace by….</vt:lpstr>
      <vt:lpstr>IMPACT</vt:lpstr>
      <vt:lpstr>PowerPoint Presentation</vt:lpstr>
      <vt:lpstr>PowerPoint Presentation</vt:lpstr>
      <vt:lpstr>PowerPoint Presentation</vt:lpstr>
      <vt:lpstr>PowerPoint Presentation</vt:lpstr>
      <vt:lpstr>Impact on…</vt:lpstr>
      <vt:lpstr>Key lesson for Mrs Tewkesbury:</vt:lpstr>
      <vt:lpstr>Some tips from RE Today: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Organising a multi-faith RE</dc:title>
  <dc:creator>Gillian Tewkesbury</dc:creator>
  <cp:lastModifiedBy>Ed Pawson</cp:lastModifiedBy>
  <cp:revision>46</cp:revision>
  <dcterms:created xsi:type="dcterms:W3CDTF">2019-10-09T18:22:21Z</dcterms:created>
  <dcterms:modified xsi:type="dcterms:W3CDTF">2019-10-16T08:12:39Z</dcterms:modified>
</cp:coreProperties>
</file>