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64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64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81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043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84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4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46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24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77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03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B5427-2DE4-499F-A074-DA33EE834B35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36B3C-9025-4CA4-9EE0-F7010C5B28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4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hyperlink" Target="https://www.google.co.uk/url?sa=i&amp;url=https://www.istockphoto.com/illustrations/good-news&amp;psig=AOvVaw3NpPMig7GDsqucvNK315gl&amp;ust=1588098374070000&amp;source=images&amp;cd=vfe&amp;ved=0CAIQjRxqFwoTCID5g4-diekCFQAAAAAdAAAAABA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3982" y="116632"/>
            <a:ext cx="7772400" cy="576064"/>
          </a:xfrm>
        </p:spPr>
        <p:txBody>
          <a:bodyPr>
            <a:normAutofit/>
          </a:bodyPr>
          <a:lstStyle/>
          <a:p>
            <a:r>
              <a:rPr lang="en-GB" sz="2000" b="1" u="sng" dirty="0" smtClean="0">
                <a:latin typeface="Century Gothic" panose="020B0502020202020204" pitchFamily="34" charset="0"/>
              </a:rPr>
              <a:t>Gospel: What Kind of World Did Jesus Want? (Year 3)</a:t>
            </a:r>
            <a:endParaRPr lang="en-GB" sz="2000" b="1" u="sng" dirty="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4119" y="2899811"/>
            <a:ext cx="4195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anose="020B0502020202020204" pitchFamily="34" charset="0"/>
              </a:rPr>
              <a:t>Disciples</a:t>
            </a:r>
            <a:r>
              <a:rPr lang="en-GB" sz="1600" dirty="0" smtClean="0">
                <a:latin typeface="Century Gothic" panose="020B0502020202020204" pitchFamily="34" charset="0"/>
              </a:rPr>
              <a:t>: First 12 followers of Jesus.</a:t>
            </a:r>
          </a:p>
          <a:p>
            <a:r>
              <a:rPr lang="en-GB" sz="1600" dirty="0" smtClean="0">
                <a:latin typeface="Century Gothic" panose="020B0502020202020204" pitchFamily="34" charset="0"/>
              </a:rPr>
              <a:t>Peter and Andrew, </a:t>
            </a:r>
            <a:r>
              <a:rPr lang="en-GB" sz="1600" dirty="0">
                <a:latin typeface="Century Gothic" panose="020B0502020202020204" pitchFamily="34" charset="0"/>
              </a:rPr>
              <a:t>James and John.</a:t>
            </a:r>
          </a:p>
          <a:p>
            <a:r>
              <a:rPr lang="en-GB" sz="1600" dirty="0" smtClean="0">
                <a:latin typeface="Century Gothic" panose="020B0502020202020204" pitchFamily="34" charset="0"/>
              </a:rPr>
              <a:t>– fishermen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844" y="1215921"/>
            <a:ext cx="52002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anose="020B0502020202020204" pitchFamily="34" charset="0"/>
              </a:rPr>
              <a:t>Good news </a:t>
            </a:r>
            <a:r>
              <a:rPr lang="en-GB" sz="1600" dirty="0" smtClean="0">
                <a:latin typeface="Century Gothic" panose="020B0502020202020204" pitchFamily="34" charset="0"/>
              </a:rPr>
              <a:t> </a:t>
            </a:r>
          </a:p>
          <a:p>
            <a:endParaRPr lang="en-GB" sz="1600" dirty="0" smtClean="0">
              <a:latin typeface="Century Gothic" panose="020B0502020202020204" pitchFamily="34" charset="0"/>
            </a:endParaRPr>
          </a:p>
          <a:p>
            <a:r>
              <a:rPr lang="en-GB" sz="1600" b="1" dirty="0" smtClean="0">
                <a:latin typeface="Century Gothic" panose="020B0502020202020204" pitchFamily="34" charset="0"/>
              </a:rPr>
              <a:t>Bible</a:t>
            </a:r>
          </a:p>
          <a:p>
            <a:r>
              <a:rPr lang="en-GB" sz="1600" b="1" dirty="0" smtClean="0">
                <a:latin typeface="Century Gothic" panose="020B0502020202020204" pitchFamily="34" charset="0"/>
              </a:rPr>
              <a:t>New Testament</a:t>
            </a:r>
          </a:p>
          <a:p>
            <a:r>
              <a:rPr lang="en-GB" sz="1600" b="1" dirty="0" smtClean="0">
                <a:latin typeface="Century Gothic" panose="020B0502020202020204" pitchFamily="34" charset="0"/>
              </a:rPr>
              <a:t>Gospel</a:t>
            </a:r>
            <a:r>
              <a:rPr lang="en-GB" sz="1600" dirty="0" smtClean="0">
                <a:latin typeface="Century Gothic" panose="020B0502020202020204" pitchFamily="34" charset="0"/>
              </a:rPr>
              <a:t>  - The story / biography of the </a:t>
            </a:r>
            <a:r>
              <a:rPr lang="en-GB" sz="1600" b="1" dirty="0" smtClean="0">
                <a:latin typeface="Century Gothic" panose="020B0502020202020204" pitchFamily="34" charset="0"/>
              </a:rPr>
              <a:t>life of Jesus</a:t>
            </a:r>
          </a:p>
          <a:p>
            <a:r>
              <a:rPr lang="en-GB" sz="1600" dirty="0" smtClean="0">
                <a:latin typeface="Century Gothic" panose="020B0502020202020204" pitchFamily="34" charset="0"/>
              </a:rPr>
              <a:t>Books written by </a:t>
            </a:r>
            <a:r>
              <a:rPr lang="en-GB" sz="1600" b="1" dirty="0" smtClean="0">
                <a:latin typeface="Century Gothic" panose="020B0502020202020204" pitchFamily="34" charset="0"/>
              </a:rPr>
              <a:t>Matthew, Mark, Luke, John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 smtClean="0">
                <a:latin typeface="Century Gothic" panose="020B0502020202020204" pitchFamily="34" charset="0"/>
              </a:rPr>
              <a:t> 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6101" y="784254"/>
            <a:ext cx="6798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anose="020B0502020202020204" pitchFamily="34" charset="0"/>
              </a:rPr>
              <a:t>Gospel: </a:t>
            </a:r>
            <a:r>
              <a:rPr lang="en-GB" sz="1600" dirty="0" smtClean="0">
                <a:latin typeface="Century Gothic" panose="020B0502020202020204" pitchFamily="34" charset="0"/>
              </a:rPr>
              <a:t>Good news, What is the good news Jesus </a:t>
            </a:r>
            <a:r>
              <a:rPr lang="en-GB" sz="1600" dirty="0" smtClean="0">
                <a:latin typeface="Century Gothic" panose="020B0502020202020204" pitchFamily="34" charset="0"/>
              </a:rPr>
              <a:t>brings?  </a:t>
            </a:r>
            <a:endParaRPr lang="en-GB" sz="1600" dirty="0">
              <a:latin typeface="Century Gothic" panose="020B0502020202020204" pitchFamily="34" charset="0"/>
            </a:endParaRPr>
          </a:p>
        </p:txBody>
      </p:sp>
      <p:pic>
        <p:nvPicPr>
          <p:cNvPr id="1030" name="Picture 6" descr="Good News Illustrations, Royalty-Free Vector Graphics &amp; Clip Art ..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197" y="671956"/>
            <a:ext cx="1722267" cy="103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e the source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577" y="1122808"/>
            <a:ext cx="974770" cy="99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ee the source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57" y="3730808"/>
            <a:ext cx="920491" cy="85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28454" y="1998342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anose="020B0502020202020204" pitchFamily="34" charset="0"/>
              </a:rPr>
              <a:t>Church – </a:t>
            </a:r>
            <a:r>
              <a:rPr lang="en-GB" sz="1600" dirty="0" smtClean="0">
                <a:latin typeface="Century Gothic" panose="020B0502020202020204" pitchFamily="34" charset="0"/>
              </a:rPr>
              <a:t>building</a:t>
            </a:r>
          </a:p>
          <a:p>
            <a:endParaRPr lang="en-GB" sz="1600" b="1" dirty="0" smtClean="0">
              <a:latin typeface="Century Gothic" panose="020B0502020202020204" pitchFamily="34" charset="0"/>
            </a:endParaRPr>
          </a:p>
          <a:p>
            <a:endParaRPr lang="en-GB" sz="1600" b="1" dirty="0" smtClean="0">
              <a:latin typeface="Century Gothic" panose="020B0502020202020204" pitchFamily="34" charset="0"/>
            </a:endParaRPr>
          </a:p>
          <a:p>
            <a:r>
              <a:rPr lang="en-GB" sz="1600" b="1" dirty="0" smtClean="0">
                <a:latin typeface="Century Gothic" panose="020B0502020202020204" pitchFamily="34" charset="0"/>
              </a:rPr>
              <a:t>Church – Christians –</a:t>
            </a:r>
          </a:p>
          <a:p>
            <a:r>
              <a:rPr lang="en-GB" sz="1600" dirty="0" smtClean="0">
                <a:latin typeface="Century Gothic" panose="020B0502020202020204" pitchFamily="34" charset="0"/>
              </a:rPr>
              <a:t>People  who follow Jesus’ teaching </a:t>
            </a:r>
            <a:endParaRPr lang="en-GB" sz="1600" dirty="0">
              <a:latin typeface="Century Gothic" panose="020B0502020202020204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812230" y="3068960"/>
            <a:ext cx="201622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See the source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669" y="1442637"/>
            <a:ext cx="1340535" cy="13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ee the source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634" y="2819969"/>
            <a:ext cx="824646" cy="113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438518" y="4428355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Vicar / minister</a:t>
            </a:r>
            <a:endParaRPr lang="en-GB" b="1" dirty="0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27" y="4018248"/>
            <a:ext cx="629382" cy="86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1735241" y="3708242"/>
            <a:ext cx="5560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i="1" dirty="0">
                <a:latin typeface="Century Gothic" panose="020B0502020202020204" pitchFamily="34" charset="0"/>
              </a:rPr>
              <a:t>Matthew 4:19 </a:t>
            </a:r>
            <a:endParaRPr lang="en-GB" sz="1600" i="1" dirty="0" smtClean="0">
              <a:latin typeface="Century Gothic" panose="020B0502020202020204" pitchFamily="34" charset="0"/>
            </a:endParaRPr>
          </a:p>
          <a:p>
            <a:r>
              <a:rPr lang="en-GB" sz="1600" i="1" dirty="0" smtClean="0">
                <a:latin typeface="Century Gothic" panose="020B0502020202020204" pitchFamily="34" charset="0"/>
              </a:rPr>
              <a:t>Jesus </a:t>
            </a:r>
            <a:r>
              <a:rPr lang="en-GB" sz="1600" i="1" dirty="0">
                <a:latin typeface="Century Gothic" panose="020B0502020202020204" pitchFamily="34" charset="0"/>
              </a:rPr>
              <a:t>said to them, </a:t>
            </a:r>
            <a:r>
              <a:rPr lang="en-GB" sz="1600" b="1" i="1" dirty="0">
                <a:latin typeface="Century Gothic" panose="020B0502020202020204" pitchFamily="34" charset="0"/>
              </a:rPr>
              <a:t>“Come with me, and I will teach you to catch people.”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119" y="4633242"/>
            <a:ext cx="430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entury Gothic" panose="020B0502020202020204" pitchFamily="34" charset="0"/>
              </a:rPr>
              <a:t>Sacrifice</a:t>
            </a:r>
            <a:r>
              <a:rPr lang="en-GB" sz="1600" dirty="0" smtClean="0">
                <a:latin typeface="Century Gothic" panose="020B0502020202020204" pitchFamily="34" charset="0"/>
              </a:rPr>
              <a:t> – Give up something valuable for the sake of something else.</a:t>
            </a:r>
            <a:endParaRPr lang="en-GB" sz="1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412" y="5252323"/>
            <a:ext cx="8784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entury Gothic" panose="020B0502020202020204" pitchFamily="34" charset="0"/>
              </a:rPr>
              <a:t>‘</a:t>
            </a:r>
            <a:r>
              <a:rPr lang="en-GB" sz="1600" dirty="0">
                <a:latin typeface="Century Gothic" panose="020B0502020202020204" pitchFamily="34" charset="0"/>
              </a:rPr>
              <a:t>Love the Lord your God with all your heart, soul and mind</a:t>
            </a:r>
            <a:r>
              <a:rPr lang="en-GB" sz="1600" dirty="0" smtClean="0">
                <a:latin typeface="Century Gothic" panose="020B0502020202020204" pitchFamily="34" charset="0"/>
              </a:rPr>
              <a:t>.’</a:t>
            </a:r>
            <a:r>
              <a:rPr lang="en-GB" sz="1600" baseline="30000" dirty="0">
                <a:latin typeface="Century Gothic" panose="020B0502020202020204" pitchFamily="34" charset="0"/>
              </a:rPr>
              <a:t> </a:t>
            </a:r>
            <a:r>
              <a:rPr lang="en-GB" sz="1600" b="1" baseline="30000" dirty="0" smtClean="0">
                <a:latin typeface="Century Gothic" panose="020B0502020202020204" pitchFamily="34" charset="0"/>
              </a:rPr>
              <a:t>38</a:t>
            </a:r>
            <a:r>
              <a:rPr lang="en-GB" sz="1600" dirty="0" smtClean="0">
                <a:latin typeface="Century Gothic" panose="020B0502020202020204" pitchFamily="34" charset="0"/>
              </a:rPr>
              <a:t>This </a:t>
            </a:r>
            <a:r>
              <a:rPr lang="en-GB" sz="1600" dirty="0">
                <a:latin typeface="Century Gothic" panose="020B0502020202020204" pitchFamily="34" charset="0"/>
              </a:rPr>
              <a:t>is the first and most important command. </a:t>
            </a:r>
            <a:r>
              <a:rPr lang="en-GB" sz="1600" b="1" baseline="30000" dirty="0">
                <a:latin typeface="Century Gothic" panose="020B0502020202020204" pitchFamily="34" charset="0"/>
              </a:rPr>
              <a:t>39 </a:t>
            </a:r>
            <a:r>
              <a:rPr lang="en-GB" sz="1600" dirty="0">
                <a:latin typeface="Century Gothic" panose="020B0502020202020204" pitchFamily="34" charset="0"/>
              </a:rPr>
              <a:t>And the second command is like the first: ‘Love your </a:t>
            </a:r>
            <a:r>
              <a:rPr lang="en-GB" sz="1600" dirty="0" smtClean="0">
                <a:latin typeface="Century Gothic" panose="020B0502020202020204" pitchFamily="34" charset="0"/>
              </a:rPr>
              <a:t>neighbour </a:t>
            </a:r>
            <a:r>
              <a:rPr lang="en-GB" sz="1600" dirty="0">
                <a:latin typeface="Century Gothic" panose="020B0502020202020204" pitchFamily="34" charset="0"/>
              </a:rPr>
              <a:t>as you love yourself</a:t>
            </a:r>
            <a:r>
              <a:rPr lang="en-GB" sz="1600" dirty="0" smtClean="0">
                <a:latin typeface="Century Gothic" panose="020B0502020202020204" pitchFamily="34" charset="0"/>
              </a:rPr>
              <a:t>.’ Matthew 22 vs 37 to 39.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 smtClean="0">
                <a:latin typeface="Century Gothic" panose="020B0502020202020204" pitchFamily="34" charset="0"/>
              </a:rPr>
              <a:t>Love		</a:t>
            </a:r>
            <a:r>
              <a:rPr lang="en-GB" sz="1600" dirty="0">
                <a:latin typeface="Century Gothic" panose="020B0502020202020204" pitchFamily="34" charset="0"/>
              </a:rPr>
              <a:t>	</a:t>
            </a:r>
            <a:r>
              <a:rPr lang="en-GB" sz="1600" dirty="0" smtClean="0">
                <a:latin typeface="Century Gothic" panose="020B0502020202020204" pitchFamily="34" charset="0"/>
              </a:rPr>
              <a:t>Forgiveness		Social Justice </a:t>
            </a:r>
            <a:endParaRPr lang="en-GB" sz="16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2" y="6093296"/>
            <a:ext cx="588670" cy="60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117" y="5914042"/>
            <a:ext cx="817987" cy="84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483" y="5817503"/>
            <a:ext cx="840398" cy="84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689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147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Gospel: What Kind of World Did Jesus Want? (Year 3)</vt:lpstr>
    </vt:vector>
  </TitlesOfParts>
  <Company>St John the Baptist Church of England Primary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Incarnation / God: What is the trinity?</dc:title>
  <dc:creator>rachel.buckby</dc:creator>
  <cp:lastModifiedBy>rachel.buckby</cp:lastModifiedBy>
  <cp:revision>16</cp:revision>
  <dcterms:created xsi:type="dcterms:W3CDTF">2019-10-23T17:30:40Z</dcterms:created>
  <dcterms:modified xsi:type="dcterms:W3CDTF">2020-05-05T15:20:53Z</dcterms:modified>
</cp:coreProperties>
</file>