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Amatic SC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19517E0-11EB-495C-916A-2AE6A2E61831}">
  <a:tblStyle styleId="{619517E0-11EB-495C-916A-2AE6A2E6183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AmaticS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jpg"/><Relationship Id="rId6" Type="http://schemas.openxmlformats.org/officeDocument/2006/relationships/image" Target="../media/image3.jp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188700"/>
          </a:xfrm>
          <a:prstGeom prst="roundRect">
            <a:avLst>
              <a:gd fmla="val 16667" name="adj"/>
            </a:avLst>
          </a:prstGeom>
          <a:solidFill>
            <a:srgbClr val="FF00FF"/>
          </a:solidFill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matic SC"/>
                <a:ea typeface="Amatic SC"/>
                <a:cs typeface="Amatic SC"/>
                <a:sym typeface="Amatic SC"/>
              </a:rPr>
              <a:t>ISLAM</a:t>
            </a:r>
            <a:endParaRPr sz="1900"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42450" y="277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{619517E0-11EB-495C-916A-2AE6A2E61831}</a:tableStyleId>
              </a:tblPr>
              <a:tblGrid>
                <a:gridCol w="1160425"/>
                <a:gridCol w="1881925"/>
              </a:tblGrid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Key Vocabulary</a:t>
                      </a:r>
                      <a:endParaRPr sz="2000"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Tahwid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The absolute oneness of </a:t>
                      </a: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ALLAH </a:t>
                      </a: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(God)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Ibadah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Worship and any action that is performed with the intention of obeying</a:t>
                      </a: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Allah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Sajjāda</a:t>
                      </a:r>
                      <a:endParaRPr sz="1600"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Prayer mat 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Mosque</a:t>
                      </a:r>
                      <a:endParaRPr>
                        <a:solidFill>
                          <a:srgbClr val="00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Place of worship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</a:tr>
            </a:tbl>
          </a:graphicData>
        </a:graphic>
      </p:graphicFrame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4450" y="277775"/>
            <a:ext cx="1071300" cy="9293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7" name="Google Shape;57;p13"/>
          <p:cNvGraphicFramePr/>
          <p:nvPr/>
        </p:nvGraphicFramePr>
        <p:xfrm>
          <a:off x="5828375" y="277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{619517E0-11EB-495C-916A-2AE6A2E61831}</a:tableStyleId>
              </a:tblPr>
              <a:tblGrid>
                <a:gridCol w="1231250"/>
                <a:gridCol w="1996750"/>
              </a:tblGrid>
              <a:tr h="3894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Key Beliefs</a:t>
                      </a:r>
                      <a:endParaRPr sz="20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 hMerge="1"/>
              </a:tr>
              <a:tr h="316450">
                <a:tc gridSpan="2" row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Muslims believe there is only one God (Allah). They believe Allah is the only ruler of the universe. Islam means submission and obedience to Allah.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Muslims believe that the prophet </a:t>
                      </a: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MOHAMMAD</a:t>
                      </a: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is the Messenger of ALLAH and that the </a:t>
                      </a:r>
                      <a:r>
                        <a:rPr lang="en">
                          <a:solidFill>
                            <a:srgbClr val="00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qur’an</a:t>
                      </a:r>
                      <a:r>
                        <a:rPr lang="en">
                          <a:solidFill>
                            <a:srgbClr val="FFFFFF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 is Allah’s message.</a:t>
                      </a:r>
                      <a:endParaRPr>
                        <a:solidFill>
                          <a:srgbClr val="FFFFFF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 rowSpan="4" hMerge="1"/>
              </a:tr>
              <a:tr h="316450">
                <a:tc gridSpan="2" vMerge="1"/>
                <a:tc hMerge="1" vMerge="1"/>
              </a:tr>
              <a:tr h="304300">
                <a:tc gridSpan="2" vMerge="1"/>
                <a:tc hMerge="1" vMerge="1"/>
              </a:tr>
              <a:tr h="316450">
                <a:tc gridSpan="2" vMerge="1"/>
                <a:tc hMerge="1" vMerge="1"/>
              </a:tr>
            </a:tbl>
          </a:graphicData>
        </a:graphic>
      </p:graphicFrame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4275" y="1865025"/>
            <a:ext cx="4188000" cy="3419502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2960275" y="3213275"/>
            <a:ext cx="6942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SHAHADAH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96050" y="3213275"/>
            <a:ext cx="6609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SALAH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4598525" y="3241700"/>
            <a:ext cx="6609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ZAKAT</a:t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5287300" y="3241700"/>
            <a:ext cx="6609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SAWM</a:t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089775" y="3241700"/>
            <a:ext cx="6609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HAJJ</a:t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122250" y="3060375"/>
            <a:ext cx="2541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00FF"/>
                </a:solidFill>
                <a:latin typeface="Amatic SC"/>
                <a:ea typeface="Amatic SC"/>
                <a:cs typeface="Amatic SC"/>
                <a:sym typeface="Amatic SC"/>
              </a:rPr>
              <a:t>Ramadan</a:t>
            </a:r>
            <a:endParaRPr>
              <a:solidFill>
                <a:srgbClr val="FF00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rgbClr val="231F20"/>
                </a:solidFill>
                <a:latin typeface="Amatic SC"/>
                <a:ea typeface="Amatic SC"/>
                <a:cs typeface="Amatic SC"/>
                <a:sym typeface="Amatic SC"/>
              </a:rPr>
              <a:t>During the month of Ramadan, Muslims won't eat or drink during the hours of daylight. This is called </a:t>
            </a:r>
            <a:r>
              <a:rPr b="1" lang="en" sz="1350">
                <a:solidFill>
                  <a:srgbClr val="231F20"/>
                </a:solidFill>
                <a:latin typeface="Amatic SC"/>
                <a:ea typeface="Amatic SC"/>
                <a:cs typeface="Amatic SC"/>
                <a:sym typeface="Amatic SC"/>
              </a:rPr>
              <a:t>fasting</a:t>
            </a:r>
            <a:r>
              <a:rPr lang="en" sz="1350">
                <a:solidFill>
                  <a:srgbClr val="231F20"/>
                </a:solidFill>
                <a:latin typeface="Amatic SC"/>
                <a:ea typeface="Amatic SC"/>
                <a:cs typeface="Amatic SC"/>
                <a:sym typeface="Amatic SC"/>
              </a:rPr>
              <a:t>.Ramadan remembers the month the </a:t>
            </a:r>
            <a:r>
              <a:rPr b="1" lang="en" sz="1350">
                <a:solidFill>
                  <a:srgbClr val="231F20"/>
                </a:solidFill>
                <a:latin typeface="Amatic SC"/>
                <a:ea typeface="Amatic SC"/>
                <a:cs typeface="Amatic SC"/>
                <a:sym typeface="Amatic SC"/>
              </a:rPr>
              <a:t>Qur'an</a:t>
            </a:r>
            <a:r>
              <a:rPr lang="en" sz="1350">
                <a:solidFill>
                  <a:srgbClr val="231F20"/>
                </a:solidFill>
                <a:latin typeface="Amatic SC"/>
                <a:ea typeface="Amatic SC"/>
                <a:cs typeface="Amatic SC"/>
                <a:sym typeface="Amatic SC"/>
              </a:rPr>
              <a:t> was first revealed to the Prophet Muhammad. The actual night that the Qur'an was revealed is a night known as </a:t>
            </a:r>
            <a:r>
              <a:rPr b="1" lang="en" sz="1350">
                <a:solidFill>
                  <a:srgbClr val="231F20"/>
                </a:solidFill>
                <a:latin typeface="Amatic SC"/>
                <a:ea typeface="Amatic SC"/>
                <a:cs typeface="Amatic SC"/>
                <a:sym typeface="Amatic SC"/>
              </a:rPr>
              <a:t>Lailut ul-Qadr</a:t>
            </a:r>
            <a:r>
              <a:rPr lang="en" sz="1350">
                <a:solidFill>
                  <a:srgbClr val="231F20"/>
                </a:solidFill>
                <a:latin typeface="Amatic SC"/>
                <a:ea typeface="Amatic SC"/>
                <a:cs typeface="Amatic SC"/>
                <a:sym typeface="Amatic SC"/>
              </a:rPr>
              <a:t> ('The Night of Power').</a:t>
            </a:r>
            <a:endParaRPr sz="1350">
              <a:solidFill>
                <a:srgbClr val="231F2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132075" y="1207125"/>
            <a:ext cx="2636700" cy="17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  <a:latin typeface="Amatic SC"/>
                <a:ea typeface="Amatic SC"/>
                <a:cs typeface="Amatic SC"/>
                <a:sym typeface="Amatic SC"/>
              </a:rPr>
              <a:t>Mohammad</a:t>
            </a:r>
            <a:r>
              <a:rPr lang="en">
                <a:latin typeface="Amatic SC"/>
                <a:ea typeface="Amatic SC"/>
                <a:cs typeface="Amatic SC"/>
                <a:sym typeface="Amatic SC"/>
              </a:rPr>
              <a:t> is so highly respected by Muslims that they say ‘Peace be upon him’ (PBUH) after his name is spoken. 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993000" y="2178875"/>
            <a:ext cx="1826700" cy="9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The</a:t>
            </a:r>
            <a:r>
              <a:rPr lang="en">
                <a:solidFill>
                  <a:srgbClr val="4A86E8"/>
                </a:solidFill>
                <a:latin typeface="Amatic SC"/>
                <a:ea typeface="Amatic SC"/>
                <a:cs typeface="Amatic SC"/>
                <a:sym typeface="Amatic SC"/>
              </a:rPr>
              <a:t> Qur’an</a:t>
            </a:r>
            <a:r>
              <a:rPr lang="en">
                <a:latin typeface="Amatic SC"/>
                <a:ea typeface="Amatic SC"/>
                <a:cs typeface="Amatic SC"/>
                <a:sym typeface="Amatic SC"/>
              </a:rPr>
              <a:t> is the holy book of ISLAM. Muslims believe that the words of the qur’an are the words of Allah. 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0724" y="2937338"/>
            <a:ext cx="1151376" cy="767574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/>
          <p:nvPr/>
        </p:nvSpPr>
        <p:spPr>
          <a:xfrm>
            <a:off x="8039075" y="3842925"/>
            <a:ext cx="1017300" cy="1085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Muslims believe that Allah is too special to be drawn.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89074" y="3798076"/>
            <a:ext cx="783199" cy="1175101"/>
          </a:xfrm>
          <a:prstGeom prst="rect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42200" y="3950775"/>
            <a:ext cx="622151" cy="609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