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Lst>
  <p:sldSz cy="5143500" cx="9144000"/>
  <p:notesSz cx="6858000" cy="9144000"/>
  <p:embeddedFontLst>
    <p:embeddedFont>
      <p:font typeface="Amatic SC"/>
      <p:regular r:id="rId8"/>
      <p:bold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924C49-DE28-45C0-BFB8-1FED82322B63}">
  <a:tblStyle styleId="{56924C49-DE28-45C0-BFB8-1FED82322B6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font" Target="fonts/AmaticSC-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AmaticSC-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jpg"/><Relationship Id="rId6" Type="http://schemas.openxmlformats.org/officeDocument/2006/relationships/image" Target="../media/image3.jpg"/><Relationship Id="rId7"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3" name="Shape 53"/>
        <p:cNvGrpSpPr/>
        <p:nvPr/>
      </p:nvGrpSpPr>
      <p:grpSpPr>
        <a:xfrm>
          <a:off x="0" y="0"/>
          <a:ext cx="0" cy="0"/>
          <a:chOff x="0" y="0"/>
          <a:chExt cx="0" cy="0"/>
        </a:xfrm>
      </p:grpSpPr>
      <p:sp>
        <p:nvSpPr>
          <p:cNvPr id="54" name="Google Shape;54;p13"/>
          <p:cNvSpPr/>
          <p:nvPr/>
        </p:nvSpPr>
        <p:spPr>
          <a:xfrm>
            <a:off x="0" y="0"/>
            <a:ext cx="9144000" cy="188700"/>
          </a:xfrm>
          <a:prstGeom prst="roundRect">
            <a:avLst>
              <a:gd fmla="val 16667" name="adj"/>
            </a:avLst>
          </a:prstGeom>
          <a:solidFill>
            <a:srgbClr val="FF00FF"/>
          </a:solidFill>
          <a:ln cap="flat" cmpd="sng" w="952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900">
                <a:latin typeface="Amatic SC"/>
                <a:ea typeface="Amatic SC"/>
                <a:cs typeface="Amatic SC"/>
                <a:sym typeface="Amatic SC"/>
              </a:rPr>
              <a:t>ISLAM</a:t>
            </a:r>
            <a:endParaRPr sz="1900">
              <a:latin typeface="Amatic SC"/>
              <a:ea typeface="Amatic SC"/>
              <a:cs typeface="Amatic SC"/>
              <a:sym typeface="Amatic SC"/>
            </a:endParaRPr>
          </a:p>
        </p:txBody>
      </p:sp>
      <p:graphicFrame>
        <p:nvGraphicFramePr>
          <p:cNvPr id="55" name="Google Shape;55;p13"/>
          <p:cNvGraphicFramePr/>
          <p:nvPr/>
        </p:nvGraphicFramePr>
        <p:xfrm>
          <a:off x="42450" y="277775"/>
          <a:ext cx="3000000" cy="3000000"/>
        </p:xfrm>
        <a:graphic>
          <a:graphicData uri="http://schemas.openxmlformats.org/drawingml/2006/table">
            <a:tbl>
              <a:tblPr>
                <a:noFill/>
                <a:tableStyleId>{56924C49-DE28-45C0-BFB8-1FED82322B63}</a:tableStyleId>
              </a:tblPr>
              <a:tblGrid>
                <a:gridCol w="1160425"/>
                <a:gridCol w="1881925"/>
              </a:tblGrid>
              <a:tr h="396200">
                <a:tc gridSpan="2">
                  <a:txBody>
                    <a:bodyPr/>
                    <a:lstStyle/>
                    <a:p>
                      <a:pPr indent="0" lvl="0" marL="0" rtl="0" algn="ctr">
                        <a:spcBef>
                          <a:spcPts val="0"/>
                        </a:spcBef>
                        <a:spcAft>
                          <a:spcPts val="0"/>
                        </a:spcAft>
                        <a:buNone/>
                      </a:pPr>
                      <a:r>
                        <a:rPr lang="en" sz="2000">
                          <a:solidFill>
                            <a:srgbClr val="FFFFFF"/>
                          </a:solidFill>
                          <a:latin typeface="Amatic SC"/>
                          <a:ea typeface="Amatic SC"/>
                          <a:cs typeface="Amatic SC"/>
                          <a:sym typeface="Amatic SC"/>
                        </a:rPr>
                        <a:t>Key Vocabulary</a:t>
                      </a:r>
                      <a:endParaRPr sz="2000">
                        <a:solidFill>
                          <a:srgbClr val="FF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c hMerge="1"/>
              </a:tr>
              <a:tr h="381000">
                <a:tc>
                  <a:txBody>
                    <a:bodyPr/>
                    <a:lstStyle/>
                    <a:p>
                      <a:pPr indent="0" lvl="0" marL="0" rtl="0" algn="l">
                        <a:spcBef>
                          <a:spcPts val="0"/>
                        </a:spcBef>
                        <a:spcAft>
                          <a:spcPts val="0"/>
                        </a:spcAft>
                        <a:buNone/>
                      </a:pPr>
                      <a:r>
                        <a:rPr lang="en">
                          <a:solidFill>
                            <a:srgbClr val="00FFFF"/>
                          </a:solidFill>
                          <a:latin typeface="Amatic SC"/>
                          <a:ea typeface="Amatic SC"/>
                          <a:cs typeface="Amatic SC"/>
                          <a:sym typeface="Amatic SC"/>
                        </a:rPr>
                        <a:t>Tahwid</a:t>
                      </a:r>
                      <a:endParaRPr>
                        <a:solidFill>
                          <a:srgbClr val="00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c>
                  <a:txBody>
                    <a:bodyPr/>
                    <a:lstStyle/>
                    <a:p>
                      <a:pPr indent="0" lvl="0" marL="0" rtl="0" algn="l">
                        <a:spcBef>
                          <a:spcPts val="0"/>
                        </a:spcBef>
                        <a:spcAft>
                          <a:spcPts val="0"/>
                        </a:spcAft>
                        <a:buNone/>
                      </a:pPr>
                      <a:r>
                        <a:rPr lang="en">
                          <a:solidFill>
                            <a:srgbClr val="FFFFFF"/>
                          </a:solidFill>
                          <a:latin typeface="Amatic SC"/>
                          <a:ea typeface="Amatic SC"/>
                          <a:cs typeface="Amatic SC"/>
                          <a:sym typeface="Amatic SC"/>
                        </a:rPr>
                        <a:t>The absolute oneness of </a:t>
                      </a:r>
                      <a:r>
                        <a:rPr lang="en">
                          <a:solidFill>
                            <a:srgbClr val="00FFFF"/>
                          </a:solidFill>
                          <a:latin typeface="Amatic SC"/>
                          <a:ea typeface="Amatic SC"/>
                          <a:cs typeface="Amatic SC"/>
                          <a:sym typeface="Amatic SC"/>
                        </a:rPr>
                        <a:t>ALLAH </a:t>
                      </a:r>
                      <a:r>
                        <a:rPr lang="en">
                          <a:solidFill>
                            <a:srgbClr val="FFFFFF"/>
                          </a:solidFill>
                          <a:latin typeface="Amatic SC"/>
                          <a:ea typeface="Amatic SC"/>
                          <a:cs typeface="Amatic SC"/>
                          <a:sym typeface="Amatic SC"/>
                        </a:rPr>
                        <a:t>(God)</a:t>
                      </a:r>
                      <a:endParaRPr>
                        <a:solidFill>
                          <a:srgbClr val="FF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r>
              <a:tr h="381000">
                <a:tc>
                  <a:txBody>
                    <a:bodyPr/>
                    <a:lstStyle/>
                    <a:p>
                      <a:pPr indent="0" lvl="0" marL="0" rtl="0" algn="l">
                        <a:spcBef>
                          <a:spcPts val="0"/>
                        </a:spcBef>
                        <a:spcAft>
                          <a:spcPts val="0"/>
                        </a:spcAft>
                        <a:buNone/>
                      </a:pPr>
                      <a:r>
                        <a:rPr lang="en">
                          <a:solidFill>
                            <a:srgbClr val="00FFFF"/>
                          </a:solidFill>
                          <a:latin typeface="Amatic SC"/>
                          <a:ea typeface="Amatic SC"/>
                          <a:cs typeface="Amatic SC"/>
                          <a:sym typeface="Amatic SC"/>
                        </a:rPr>
                        <a:t>Ibadah</a:t>
                      </a:r>
                      <a:endParaRPr>
                        <a:solidFill>
                          <a:srgbClr val="00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c>
                  <a:txBody>
                    <a:bodyPr/>
                    <a:lstStyle/>
                    <a:p>
                      <a:pPr indent="0" lvl="0" marL="0" rtl="0" algn="l">
                        <a:spcBef>
                          <a:spcPts val="0"/>
                        </a:spcBef>
                        <a:spcAft>
                          <a:spcPts val="0"/>
                        </a:spcAft>
                        <a:buNone/>
                      </a:pPr>
                      <a:r>
                        <a:rPr lang="en">
                          <a:solidFill>
                            <a:srgbClr val="FFFFFF"/>
                          </a:solidFill>
                          <a:latin typeface="Amatic SC"/>
                          <a:ea typeface="Amatic SC"/>
                          <a:cs typeface="Amatic SC"/>
                          <a:sym typeface="Amatic SC"/>
                        </a:rPr>
                        <a:t>Worship and any action that is performed with the intention of obeying</a:t>
                      </a:r>
                      <a:r>
                        <a:rPr lang="en">
                          <a:solidFill>
                            <a:srgbClr val="00FFFF"/>
                          </a:solidFill>
                          <a:latin typeface="Amatic SC"/>
                          <a:ea typeface="Amatic SC"/>
                          <a:cs typeface="Amatic SC"/>
                          <a:sym typeface="Amatic SC"/>
                        </a:rPr>
                        <a:t> Allah</a:t>
                      </a:r>
                      <a:endParaRPr>
                        <a:solidFill>
                          <a:srgbClr val="00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r>
              <a:tr h="381000">
                <a:tc>
                  <a:txBody>
                    <a:bodyPr/>
                    <a:lstStyle/>
                    <a:p>
                      <a:pPr indent="0" lvl="0" marL="0" rtl="0" algn="l">
                        <a:spcBef>
                          <a:spcPts val="0"/>
                        </a:spcBef>
                        <a:spcAft>
                          <a:spcPts val="0"/>
                        </a:spcAft>
                        <a:buNone/>
                      </a:pPr>
                      <a:r>
                        <a:rPr lang="en">
                          <a:solidFill>
                            <a:srgbClr val="00FFFF"/>
                          </a:solidFill>
                          <a:latin typeface="Amatic SC"/>
                          <a:ea typeface="Amatic SC"/>
                          <a:cs typeface="Amatic SC"/>
                          <a:sym typeface="Amatic SC"/>
                        </a:rPr>
                        <a:t>Iman</a:t>
                      </a:r>
                      <a:endParaRPr>
                        <a:solidFill>
                          <a:srgbClr val="00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c>
                  <a:txBody>
                    <a:bodyPr/>
                    <a:lstStyle/>
                    <a:p>
                      <a:pPr indent="0" lvl="0" marL="0" rtl="0" algn="l">
                        <a:spcBef>
                          <a:spcPts val="0"/>
                        </a:spcBef>
                        <a:spcAft>
                          <a:spcPts val="0"/>
                        </a:spcAft>
                        <a:buNone/>
                      </a:pPr>
                      <a:r>
                        <a:rPr lang="en">
                          <a:solidFill>
                            <a:srgbClr val="FFFFFF"/>
                          </a:solidFill>
                          <a:latin typeface="Amatic SC"/>
                          <a:ea typeface="Amatic SC"/>
                          <a:cs typeface="Amatic SC"/>
                          <a:sym typeface="Amatic SC"/>
                        </a:rPr>
                        <a:t>Faith</a:t>
                      </a:r>
                      <a:endParaRPr>
                        <a:solidFill>
                          <a:srgbClr val="FF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r>
              <a:tr h="396200">
                <a:tc>
                  <a:txBody>
                    <a:bodyPr/>
                    <a:lstStyle/>
                    <a:p>
                      <a:pPr indent="0" lvl="0" marL="0" rtl="0" algn="l">
                        <a:spcBef>
                          <a:spcPts val="0"/>
                        </a:spcBef>
                        <a:spcAft>
                          <a:spcPts val="0"/>
                        </a:spcAft>
                        <a:buNone/>
                      </a:pPr>
                      <a:r>
                        <a:rPr lang="en">
                          <a:solidFill>
                            <a:srgbClr val="00FFFF"/>
                          </a:solidFill>
                          <a:latin typeface="Amatic SC"/>
                          <a:ea typeface="Amatic SC"/>
                          <a:cs typeface="Amatic SC"/>
                          <a:sym typeface="Amatic SC"/>
                        </a:rPr>
                        <a:t>Mosque</a:t>
                      </a:r>
                      <a:endParaRPr>
                        <a:solidFill>
                          <a:srgbClr val="00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c>
                  <a:txBody>
                    <a:bodyPr/>
                    <a:lstStyle/>
                    <a:p>
                      <a:pPr indent="0" lvl="0" marL="0" rtl="0" algn="l">
                        <a:spcBef>
                          <a:spcPts val="0"/>
                        </a:spcBef>
                        <a:spcAft>
                          <a:spcPts val="0"/>
                        </a:spcAft>
                        <a:buNone/>
                      </a:pPr>
                      <a:r>
                        <a:rPr lang="en">
                          <a:solidFill>
                            <a:srgbClr val="FFFFFF"/>
                          </a:solidFill>
                          <a:latin typeface="Amatic SC"/>
                          <a:ea typeface="Amatic SC"/>
                          <a:cs typeface="Amatic SC"/>
                          <a:sym typeface="Amatic SC"/>
                        </a:rPr>
                        <a:t>Place of worship</a:t>
                      </a:r>
                      <a:endParaRPr>
                        <a:solidFill>
                          <a:srgbClr val="FF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r>
            </a:tbl>
          </a:graphicData>
        </a:graphic>
      </p:graphicFrame>
      <p:pic>
        <p:nvPicPr>
          <p:cNvPr id="56" name="Google Shape;56;p13"/>
          <p:cNvPicPr preferRelativeResize="0"/>
          <p:nvPr/>
        </p:nvPicPr>
        <p:blipFill>
          <a:blip r:embed="rId3">
            <a:alphaModFix/>
          </a:blip>
          <a:stretch>
            <a:fillRect/>
          </a:stretch>
        </p:blipFill>
        <p:spPr>
          <a:xfrm>
            <a:off x="3184450" y="277775"/>
            <a:ext cx="1071300" cy="929348"/>
          </a:xfrm>
          <a:prstGeom prst="rect">
            <a:avLst/>
          </a:prstGeom>
          <a:noFill/>
          <a:ln>
            <a:noFill/>
          </a:ln>
        </p:spPr>
      </p:pic>
      <p:graphicFrame>
        <p:nvGraphicFramePr>
          <p:cNvPr id="57" name="Google Shape;57;p13"/>
          <p:cNvGraphicFramePr/>
          <p:nvPr/>
        </p:nvGraphicFramePr>
        <p:xfrm>
          <a:off x="5828375" y="277775"/>
          <a:ext cx="3000000" cy="3000000"/>
        </p:xfrm>
        <a:graphic>
          <a:graphicData uri="http://schemas.openxmlformats.org/drawingml/2006/table">
            <a:tbl>
              <a:tblPr>
                <a:noFill/>
                <a:tableStyleId>{56924C49-DE28-45C0-BFB8-1FED82322B63}</a:tableStyleId>
              </a:tblPr>
              <a:tblGrid>
                <a:gridCol w="1231250"/>
                <a:gridCol w="1996750"/>
              </a:tblGrid>
              <a:tr h="389475">
                <a:tc gridSpan="2">
                  <a:txBody>
                    <a:bodyPr/>
                    <a:lstStyle/>
                    <a:p>
                      <a:pPr indent="0" lvl="0" marL="0" rtl="0" algn="ctr">
                        <a:spcBef>
                          <a:spcPts val="0"/>
                        </a:spcBef>
                        <a:spcAft>
                          <a:spcPts val="0"/>
                        </a:spcAft>
                        <a:buNone/>
                      </a:pPr>
                      <a:r>
                        <a:rPr lang="en" sz="2000">
                          <a:latin typeface="Amatic SC"/>
                          <a:ea typeface="Amatic SC"/>
                          <a:cs typeface="Amatic SC"/>
                          <a:sym typeface="Amatic SC"/>
                        </a:rPr>
                        <a:t>Key Beliefs</a:t>
                      </a:r>
                      <a:endParaRPr sz="2000">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c hMerge="1"/>
              </a:tr>
              <a:tr h="316450">
                <a:tc gridSpan="2" rowSpan="4">
                  <a:txBody>
                    <a:bodyPr/>
                    <a:lstStyle/>
                    <a:p>
                      <a:pPr indent="0" lvl="0" marL="0" rtl="0" algn="l">
                        <a:spcBef>
                          <a:spcPts val="0"/>
                        </a:spcBef>
                        <a:spcAft>
                          <a:spcPts val="0"/>
                        </a:spcAft>
                        <a:buNone/>
                      </a:pPr>
                      <a:r>
                        <a:rPr lang="en">
                          <a:solidFill>
                            <a:srgbClr val="FFFFFF"/>
                          </a:solidFill>
                          <a:latin typeface="Amatic SC"/>
                          <a:ea typeface="Amatic SC"/>
                          <a:cs typeface="Amatic SC"/>
                          <a:sym typeface="Amatic SC"/>
                        </a:rPr>
                        <a:t>Muslims believe there is only one God (Allah). They believe Allah is the only ruler of the universe. Islam means submission and obedience to Allah.</a:t>
                      </a:r>
                      <a:endParaRPr>
                        <a:solidFill>
                          <a:srgbClr val="FFFFFF"/>
                        </a:solidFill>
                        <a:latin typeface="Amatic SC"/>
                        <a:ea typeface="Amatic SC"/>
                        <a:cs typeface="Amatic SC"/>
                        <a:sym typeface="Amatic SC"/>
                      </a:endParaRPr>
                    </a:p>
                    <a:p>
                      <a:pPr indent="0" lvl="0" marL="0" rtl="0" algn="l">
                        <a:spcBef>
                          <a:spcPts val="0"/>
                        </a:spcBef>
                        <a:spcAft>
                          <a:spcPts val="0"/>
                        </a:spcAft>
                        <a:buNone/>
                      </a:pPr>
                      <a:r>
                        <a:rPr lang="en">
                          <a:solidFill>
                            <a:srgbClr val="FFFFFF"/>
                          </a:solidFill>
                          <a:latin typeface="Amatic SC"/>
                          <a:ea typeface="Amatic SC"/>
                          <a:cs typeface="Amatic SC"/>
                          <a:sym typeface="Amatic SC"/>
                        </a:rPr>
                        <a:t>Muslims believe that the prophet </a:t>
                      </a:r>
                      <a:r>
                        <a:rPr lang="en">
                          <a:solidFill>
                            <a:srgbClr val="00FFFF"/>
                          </a:solidFill>
                          <a:latin typeface="Amatic SC"/>
                          <a:ea typeface="Amatic SC"/>
                          <a:cs typeface="Amatic SC"/>
                          <a:sym typeface="Amatic SC"/>
                        </a:rPr>
                        <a:t>MOHAMMAD</a:t>
                      </a:r>
                      <a:r>
                        <a:rPr lang="en">
                          <a:solidFill>
                            <a:srgbClr val="FFFFFF"/>
                          </a:solidFill>
                          <a:latin typeface="Amatic SC"/>
                          <a:ea typeface="Amatic SC"/>
                          <a:cs typeface="Amatic SC"/>
                          <a:sym typeface="Amatic SC"/>
                        </a:rPr>
                        <a:t> is the Messenger of ALLAH and that the </a:t>
                      </a:r>
                      <a:r>
                        <a:rPr lang="en">
                          <a:solidFill>
                            <a:srgbClr val="00FFFF"/>
                          </a:solidFill>
                          <a:latin typeface="Amatic SC"/>
                          <a:ea typeface="Amatic SC"/>
                          <a:cs typeface="Amatic SC"/>
                          <a:sym typeface="Amatic SC"/>
                        </a:rPr>
                        <a:t>qur’an</a:t>
                      </a:r>
                      <a:r>
                        <a:rPr lang="en">
                          <a:solidFill>
                            <a:srgbClr val="FFFFFF"/>
                          </a:solidFill>
                          <a:latin typeface="Amatic SC"/>
                          <a:ea typeface="Amatic SC"/>
                          <a:cs typeface="Amatic SC"/>
                          <a:sym typeface="Amatic SC"/>
                        </a:rPr>
                        <a:t> is Allah’s message.</a:t>
                      </a:r>
                      <a:endParaRPr>
                        <a:solidFill>
                          <a:srgbClr val="FFFFFF"/>
                        </a:solidFill>
                        <a:latin typeface="Amatic SC"/>
                        <a:ea typeface="Amatic SC"/>
                        <a:cs typeface="Amatic SC"/>
                        <a:sym typeface="Amatic SC"/>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00FF"/>
                    </a:solidFill>
                  </a:tcPr>
                </a:tc>
                <a:tc rowSpan="4" hMerge="1"/>
              </a:tr>
              <a:tr h="316450">
                <a:tc gridSpan="2" vMerge="1"/>
                <a:tc hMerge="1" vMerge="1"/>
              </a:tr>
              <a:tr h="304300">
                <a:tc gridSpan="2" vMerge="1"/>
                <a:tc hMerge="1" vMerge="1"/>
              </a:tr>
              <a:tr h="316450">
                <a:tc gridSpan="2" vMerge="1"/>
                <a:tc hMerge="1" vMerge="1"/>
              </a:tr>
            </a:tbl>
          </a:graphicData>
        </a:graphic>
      </p:graphicFrame>
      <p:pic>
        <p:nvPicPr>
          <p:cNvPr id="58" name="Google Shape;58;p13"/>
          <p:cNvPicPr preferRelativeResize="0"/>
          <p:nvPr/>
        </p:nvPicPr>
        <p:blipFill>
          <a:blip r:embed="rId4">
            <a:alphaModFix/>
          </a:blip>
          <a:stretch>
            <a:fillRect/>
          </a:stretch>
        </p:blipFill>
        <p:spPr>
          <a:xfrm>
            <a:off x="2734275" y="1865025"/>
            <a:ext cx="4188000" cy="3419502"/>
          </a:xfrm>
          <a:prstGeom prst="rect">
            <a:avLst/>
          </a:prstGeom>
          <a:noFill/>
          <a:ln>
            <a:noFill/>
          </a:ln>
        </p:spPr>
      </p:pic>
      <p:sp>
        <p:nvSpPr>
          <p:cNvPr id="59" name="Google Shape;59;p13"/>
          <p:cNvSpPr txBox="1"/>
          <p:nvPr/>
        </p:nvSpPr>
        <p:spPr>
          <a:xfrm>
            <a:off x="2960275" y="3213275"/>
            <a:ext cx="694200" cy="2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matic SC"/>
                <a:ea typeface="Amatic SC"/>
                <a:cs typeface="Amatic SC"/>
                <a:sym typeface="Amatic SC"/>
              </a:rPr>
              <a:t>SHAHADAH</a:t>
            </a:r>
            <a:endParaRPr>
              <a:latin typeface="Amatic SC"/>
              <a:ea typeface="Amatic SC"/>
              <a:cs typeface="Amatic SC"/>
              <a:sym typeface="Amatic SC"/>
            </a:endParaRPr>
          </a:p>
        </p:txBody>
      </p:sp>
      <p:sp>
        <p:nvSpPr>
          <p:cNvPr id="60" name="Google Shape;60;p13"/>
          <p:cNvSpPr txBox="1"/>
          <p:nvPr/>
        </p:nvSpPr>
        <p:spPr>
          <a:xfrm>
            <a:off x="3796050" y="3213275"/>
            <a:ext cx="6609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matic SC"/>
                <a:ea typeface="Amatic SC"/>
                <a:cs typeface="Amatic SC"/>
                <a:sym typeface="Amatic SC"/>
              </a:rPr>
              <a:t>SALAH</a:t>
            </a:r>
            <a:endParaRPr/>
          </a:p>
        </p:txBody>
      </p:sp>
      <p:sp>
        <p:nvSpPr>
          <p:cNvPr id="61" name="Google Shape;61;p13"/>
          <p:cNvSpPr txBox="1"/>
          <p:nvPr/>
        </p:nvSpPr>
        <p:spPr>
          <a:xfrm>
            <a:off x="4598525" y="3241700"/>
            <a:ext cx="6609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matic SC"/>
                <a:ea typeface="Amatic SC"/>
                <a:cs typeface="Amatic SC"/>
                <a:sym typeface="Amatic SC"/>
              </a:rPr>
              <a:t>ZAKAT</a:t>
            </a:r>
            <a:endParaRPr/>
          </a:p>
        </p:txBody>
      </p:sp>
      <p:sp>
        <p:nvSpPr>
          <p:cNvPr id="62" name="Google Shape;62;p13"/>
          <p:cNvSpPr txBox="1"/>
          <p:nvPr/>
        </p:nvSpPr>
        <p:spPr>
          <a:xfrm>
            <a:off x="5287300" y="3241700"/>
            <a:ext cx="6609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matic SC"/>
                <a:ea typeface="Amatic SC"/>
                <a:cs typeface="Amatic SC"/>
                <a:sym typeface="Amatic SC"/>
              </a:rPr>
              <a:t>SAWM</a:t>
            </a:r>
            <a:endParaRPr/>
          </a:p>
        </p:txBody>
      </p:sp>
      <p:sp>
        <p:nvSpPr>
          <p:cNvPr id="63" name="Google Shape;63;p13"/>
          <p:cNvSpPr txBox="1"/>
          <p:nvPr/>
        </p:nvSpPr>
        <p:spPr>
          <a:xfrm>
            <a:off x="6089775" y="3241700"/>
            <a:ext cx="6609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matic SC"/>
                <a:ea typeface="Amatic SC"/>
                <a:cs typeface="Amatic SC"/>
                <a:sym typeface="Amatic SC"/>
              </a:rPr>
              <a:t>HAJJ</a:t>
            </a:r>
            <a:endParaRPr/>
          </a:p>
        </p:txBody>
      </p:sp>
      <p:sp>
        <p:nvSpPr>
          <p:cNvPr id="64" name="Google Shape;64;p13"/>
          <p:cNvSpPr txBox="1"/>
          <p:nvPr/>
        </p:nvSpPr>
        <p:spPr>
          <a:xfrm>
            <a:off x="122250" y="3060375"/>
            <a:ext cx="2541300" cy="18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FF00FF"/>
                </a:solidFill>
                <a:latin typeface="Amatic SC"/>
                <a:ea typeface="Amatic SC"/>
                <a:cs typeface="Amatic SC"/>
                <a:sym typeface="Amatic SC"/>
              </a:rPr>
              <a:t>Akhlaq</a:t>
            </a:r>
            <a:endParaRPr>
              <a:solidFill>
                <a:srgbClr val="FF00FF"/>
              </a:solidFill>
              <a:latin typeface="Amatic SC"/>
              <a:ea typeface="Amatic SC"/>
              <a:cs typeface="Amatic SC"/>
              <a:sym typeface="Amatic SC"/>
            </a:endParaRPr>
          </a:p>
          <a:p>
            <a:pPr indent="0" lvl="0" marL="0" rtl="0" algn="l">
              <a:spcBef>
                <a:spcPts val="0"/>
              </a:spcBef>
              <a:spcAft>
                <a:spcPts val="0"/>
              </a:spcAft>
              <a:buNone/>
            </a:pPr>
            <a:r>
              <a:rPr lang="en">
                <a:solidFill>
                  <a:srgbClr val="FF00FF"/>
                </a:solidFill>
                <a:latin typeface="Amatic SC"/>
                <a:ea typeface="Amatic SC"/>
                <a:cs typeface="Amatic SC"/>
                <a:sym typeface="Amatic SC"/>
              </a:rPr>
              <a:t>Akhlaq is a term that cannot be translated by a single English equivalent. It means behaviour, morality, manners, attitudes, and the social and  ethical codes by which Muslims should live. Included are aspects of family and social life and also issues for the whole of humanity.</a:t>
            </a:r>
            <a:endParaRPr>
              <a:solidFill>
                <a:srgbClr val="FF00FF"/>
              </a:solidFill>
              <a:latin typeface="Amatic SC"/>
              <a:ea typeface="Amatic SC"/>
              <a:cs typeface="Amatic SC"/>
              <a:sym typeface="Amatic SC"/>
            </a:endParaRPr>
          </a:p>
        </p:txBody>
      </p:sp>
      <p:sp>
        <p:nvSpPr>
          <p:cNvPr id="65" name="Google Shape;65;p13"/>
          <p:cNvSpPr txBox="1"/>
          <p:nvPr/>
        </p:nvSpPr>
        <p:spPr>
          <a:xfrm>
            <a:off x="3132075" y="1207125"/>
            <a:ext cx="1826700" cy="17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A86E8"/>
                </a:solidFill>
                <a:latin typeface="Amatic SC"/>
                <a:ea typeface="Amatic SC"/>
                <a:cs typeface="Amatic SC"/>
                <a:sym typeface="Amatic SC"/>
              </a:rPr>
              <a:t>Mohammad</a:t>
            </a:r>
            <a:r>
              <a:rPr lang="en">
                <a:latin typeface="Amatic SC"/>
                <a:ea typeface="Amatic SC"/>
                <a:cs typeface="Amatic SC"/>
                <a:sym typeface="Amatic SC"/>
              </a:rPr>
              <a:t> is so highly respected by Muslims that they say ‘Peace be upon him’ (PBUH) after his name is spoken. </a:t>
            </a:r>
            <a:endParaRPr>
              <a:latin typeface="Amatic SC"/>
              <a:ea typeface="Amatic SC"/>
              <a:cs typeface="Amatic SC"/>
              <a:sym typeface="Amatic SC"/>
            </a:endParaRPr>
          </a:p>
        </p:txBody>
      </p:sp>
      <p:sp>
        <p:nvSpPr>
          <p:cNvPr id="66" name="Google Shape;66;p13"/>
          <p:cNvSpPr txBox="1"/>
          <p:nvPr/>
        </p:nvSpPr>
        <p:spPr>
          <a:xfrm>
            <a:off x="6993000" y="2178875"/>
            <a:ext cx="18267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Amatic SC"/>
                <a:ea typeface="Amatic SC"/>
                <a:cs typeface="Amatic SC"/>
                <a:sym typeface="Amatic SC"/>
              </a:rPr>
              <a:t>The</a:t>
            </a:r>
            <a:r>
              <a:rPr lang="en">
                <a:solidFill>
                  <a:srgbClr val="4A86E8"/>
                </a:solidFill>
                <a:latin typeface="Amatic SC"/>
                <a:ea typeface="Amatic SC"/>
                <a:cs typeface="Amatic SC"/>
                <a:sym typeface="Amatic SC"/>
              </a:rPr>
              <a:t> Qur’an</a:t>
            </a:r>
            <a:r>
              <a:rPr lang="en">
                <a:latin typeface="Amatic SC"/>
                <a:ea typeface="Amatic SC"/>
                <a:cs typeface="Amatic SC"/>
                <a:sym typeface="Amatic SC"/>
              </a:rPr>
              <a:t> is the holy book of ISLAM. Muslims believe that the words of the qur’an are the words of Allah. </a:t>
            </a:r>
            <a:endParaRPr>
              <a:latin typeface="Amatic SC"/>
              <a:ea typeface="Amatic SC"/>
              <a:cs typeface="Amatic SC"/>
              <a:sym typeface="Amatic SC"/>
            </a:endParaRPr>
          </a:p>
        </p:txBody>
      </p:sp>
      <p:pic>
        <p:nvPicPr>
          <p:cNvPr id="67" name="Google Shape;67;p13"/>
          <p:cNvPicPr preferRelativeResize="0"/>
          <p:nvPr/>
        </p:nvPicPr>
        <p:blipFill>
          <a:blip r:embed="rId5">
            <a:alphaModFix/>
          </a:blip>
          <a:stretch>
            <a:fillRect/>
          </a:stretch>
        </p:blipFill>
        <p:spPr>
          <a:xfrm>
            <a:off x="7860724" y="2937338"/>
            <a:ext cx="1151376" cy="767574"/>
          </a:xfrm>
          <a:prstGeom prst="rect">
            <a:avLst/>
          </a:prstGeom>
          <a:noFill/>
          <a:ln>
            <a:noFill/>
          </a:ln>
        </p:spPr>
      </p:pic>
      <p:sp>
        <p:nvSpPr>
          <p:cNvPr id="68" name="Google Shape;68;p13"/>
          <p:cNvSpPr/>
          <p:nvPr/>
        </p:nvSpPr>
        <p:spPr>
          <a:xfrm>
            <a:off x="8039075" y="3842925"/>
            <a:ext cx="1017300" cy="1085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matic SC"/>
                <a:ea typeface="Amatic SC"/>
                <a:cs typeface="Amatic SC"/>
                <a:sym typeface="Amatic SC"/>
              </a:rPr>
              <a:t>Muslims believe that Allah is too special to be drawn.</a:t>
            </a:r>
            <a:endParaRPr>
              <a:latin typeface="Amatic SC"/>
              <a:ea typeface="Amatic SC"/>
              <a:cs typeface="Amatic SC"/>
              <a:sym typeface="Amatic SC"/>
            </a:endParaRPr>
          </a:p>
        </p:txBody>
      </p:sp>
      <p:pic>
        <p:nvPicPr>
          <p:cNvPr id="69" name="Google Shape;69;p13"/>
          <p:cNvPicPr preferRelativeResize="0"/>
          <p:nvPr/>
        </p:nvPicPr>
        <p:blipFill>
          <a:blip r:embed="rId6">
            <a:alphaModFix/>
          </a:blip>
          <a:stretch>
            <a:fillRect/>
          </a:stretch>
        </p:blipFill>
        <p:spPr>
          <a:xfrm>
            <a:off x="7089074" y="3798076"/>
            <a:ext cx="783199" cy="1175101"/>
          </a:xfrm>
          <a:prstGeom prst="rect">
            <a:avLst/>
          </a:prstGeom>
          <a:noFill/>
          <a:ln cap="flat" cmpd="sng" w="38100">
            <a:solidFill>
              <a:srgbClr val="FF00FF"/>
            </a:solidFill>
            <a:prstDash val="solid"/>
            <a:round/>
            <a:headEnd len="sm" w="sm" type="none"/>
            <a:tailEnd len="sm" w="sm" type="none"/>
          </a:ln>
        </p:spPr>
      </p:pic>
      <p:pic>
        <p:nvPicPr>
          <p:cNvPr id="70" name="Google Shape;70;p13"/>
          <p:cNvPicPr preferRelativeResize="0"/>
          <p:nvPr/>
        </p:nvPicPr>
        <p:blipFill>
          <a:blip r:embed="rId7">
            <a:alphaModFix/>
          </a:blip>
          <a:stretch>
            <a:fillRect/>
          </a:stretch>
        </p:blipFill>
        <p:spPr>
          <a:xfrm>
            <a:off x="6042200" y="3950775"/>
            <a:ext cx="622151" cy="60972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