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Amatic SC"/>
      <p:regular r:id="rId8"/>
      <p:bold r:id="rId9"/>
    </p:embeddedFont>
    <p:embeddedFont>
      <p:font typeface="Pacifico"/>
      <p:regular r:id="rId10"/>
    </p:embeddedFont>
    <p:embeddedFont>
      <p:font typeface="Oswa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9CD759-1C17-468C-A83E-9ADE90B57283}">
  <a:tblStyle styleId="{F99CD759-1C17-468C-A83E-9ADE90B572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Oswald-regular.fntdata"/><Relationship Id="rId10" Type="http://schemas.openxmlformats.org/officeDocument/2006/relationships/font" Target="fonts/Pacifico-regular.fntdata"/><Relationship Id="rId12" Type="http://schemas.openxmlformats.org/officeDocument/2006/relationships/font" Target="fonts/Oswald-bold.fntdata"/><Relationship Id="rId9" Type="http://schemas.openxmlformats.org/officeDocument/2006/relationships/font" Target="fonts/AmaticS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1887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matic SC"/>
                <a:ea typeface="Amatic SC"/>
                <a:cs typeface="Amatic SC"/>
                <a:sym typeface="Amatic SC"/>
              </a:rPr>
              <a:t>Why do some people believe in God?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42450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{F99CD759-1C17-468C-A83E-9ADE90B57283}</a:tableStyleId>
              </a:tblPr>
              <a:tblGrid>
                <a:gridCol w="1160425"/>
                <a:gridCol w="1881925"/>
              </a:tblGrid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Key Vocabulary</a:t>
                      </a:r>
                      <a:endParaRPr sz="20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Theist </a:t>
                      </a:r>
                      <a:endParaRPr sz="1900"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 person who believes in the existence of a god.</a:t>
                      </a:r>
                      <a:endParaRPr sz="1600"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Agnostic</a:t>
                      </a:r>
                      <a:r>
                        <a:rPr lang="en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</a:t>
                      </a:r>
                      <a:endParaRPr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 person who believes that nothing is known or can be known of the existence or nature of God.</a:t>
                      </a:r>
                      <a:endParaRPr sz="1600"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Atheist </a:t>
                      </a:r>
                      <a:endParaRPr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 person who disbelieves or lacks belief in the existence of God.</a:t>
                      </a:r>
                      <a:endParaRPr sz="1600"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Beliefs </a:t>
                      </a:r>
                      <a:endParaRPr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an acceptance that something exists or is true, especially one without proof.</a:t>
                      </a:r>
                      <a:endParaRPr sz="1600">
                        <a:solidFill>
                          <a:srgbClr val="0000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5828375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{F99CD759-1C17-468C-A83E-9ADE90B57283}</a:tableStyleId>
              </a:tblPr>
              <a:tblGrid>
                <a:gridCol w="1231250"/>
                <a:gridCol w="1996750"/>
              </a:tblGrid>
              <a:tr h="3894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Reasons people </a:t>
                      </a:r>
                      <a:r>
                        <a:rPr b="1"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do</a:t>
                      </a: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believe in god</a:t>
                      </a:r>
                      <a:endParaRPr sz="20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316450">
                <a:tc gridSpan="2" row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</a:t>
                      </a:r>
                      <a:r>
                        <a:rPr lang="en" sz="13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They have been brought up that way. 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They have experienced God – seen him, had a prayer answered. 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They have seen a miracle.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- They can see evidence that God exists in the world. 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They just know God exists (faith).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rowSpan="4" hMerge="1"/>
              </a:tr>
              <a:tr h="316450">
                <a:tc gridSpan="2" vMerge="1"/>
                <a:tc hMerge="1" vMerge="1"/>
              </a:tr>
              <a:tr h="304300">
                <a:tc gridSpan="2" vMerge="1"/>
                <a:tc hMerge="1" vMerge="1"/>
              </a:tr>
              <a:tr h="316450">
                <a:tc gridSpan="2" vMerge="1"/>
                <a:tc hMerge="1" vMerge="1"/>
              </a:tr>
            </a:tbl>
          </a:graphicData>
        </a:graphic>
      </p:graphicFrame>
      <p:sp>
        <p:nvSpPr>
          <p:cNvPr id="57" name="Google Shape;57;p13"/>
          <p:cNvSpPr txBox="1"/>
          <p:nvPr/>
        </p:nvSpPr>
        <p:spPr>
          <a:xfrm>
            <a:off x="4598525" y="3241700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5287300" y="3241700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3213100" y="805625"/>
            <a:ext cx="2074200" cy="19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R</a:t>
            </a:r>
            <a:r>
              <a:rPr lang="en" sz="800">
                <a:latin typeface="Pacifico"/>
                <a:ea typeface="Pacifico"/>
                <a:cs typeface="Pacifico"/>
                <a:sym typeface="Pacifico"/>
              </a:rPr>
              <a:t>eligious people try to be ‘good with God’, but others think you can be ‘good without God’.</a:t>
            </a:r>
            <a:endParaRPr sz="8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latin typeface="Pacifico"/>
                <a:ea typeface="Pacifico"/>
                <a:cs typeface="Pacifico"/>
                <a:sym typeface="Pacifico"/>
              </a:rPr>
              <a:t>British Humanist Association: Be honest </a:t>
            </a:r>
            <a:endParaRPr sz="8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latin typeface="Pacifico"/>
                <a:ea typeface="Pacifico"/>
                <a:cs typeface="Pacifico"/>
                <a:sym typeface="Pacifico"/>
              </a:rPr>
              <a:t>Use your mind</a:t>
            </a:r>
            <a:endParaRPr sz="8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latin typeface="Pacifico"/>
                <a:ea typeface="Pacifico"/>
                <a:cs typeface="Pacifico"/>
                <a:sym typeface="Pacifico"/>
              </a:rPr>
              <a:t>Tell the truth </a:t>
            </a:r>
            <a:endParaRPr sz="8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800">
                <a:latin typeface="Pacifico"/>
                <a:ea typeface="Pacifico"/>
                <a:cs typeface="Pacifico"/>
                <a:sym typeface="Pacifico"/>
              </a:rPr>
              <a:t>Do to other people what you would like them to do to you.</a:t>
            </a:r>
            <a:endParaRPr sz="13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993000" y="2178875"/>
            <a:ext cx="1826700" cy="9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Evolution - </a:t>
            </a:r>
            <a:endParaRPr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the process by which different kinds of living organism are believed to have developed from earlier forms during the history of the earth.</a:t>
            </a:r>
            <a:endParaRPr sz="15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7229675" y="3842925"/>
            <a:ext cx="1826700" cy="1085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In in uk 2011 census 59% of the population were christian, 25% declared no religion and 5% were muslims. 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4400" y="3204413"/>
            <a:ext cx="1599125" cy="531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7825" y="277775"/>
            <a:ext cx="1283153" cy="7136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641475" y="2740650"/>
            <a:ext cx="2162100" cy="21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What do Christians believe?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Christians believe there is only one God, but that he is revealed in three different forms: •God the Father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•God the Son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•The Holy Spirit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Christians model themselves on the life and teachings of Jesus Christ. Jesus taught people to love God and love their neighbour.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swald"/>
                <a:ea typeface="Oswald"/>
                <a:cs typeface="Oswald"/>
                <a:sym typeface="Oswald"/>
              </a:rPr>
              <a:t>Christians believe that God sent Jesus to live as a human being in order to save humanity from the consequences of its sins. </a:t>
            </a:r>
            <a:endParaRPr sz="9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3375" y="3141875"/>
            <a:ext cx="1178099" cy="8835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6" name="Google Shape;66;p13"/>
          <p:cNvGraphicFramePr/>
          <p:nvPr/>
        </p:nvGraphicFramePr>
        <p:xfrm>
          <a:off x="42450" y="324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{F99CD759-1C17-468C-A83E-9ADE90B57283}</a:tableStyleId>
              </a:tblPr>
              <a:tblGrid>
                <a:gridCol w="1231250"/>
                <a:gridCol w="1996750"/>
              </a:tblGrid>
              <a:tr h="3894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Reasons people </a:t>
                      </a:r>
                      <a:r>
                        <a:rPr b="1"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don’t</a:t>
                      </a: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believe in god</a:t>
                      </a:r>
                      <a:endParaRPr sz="20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316450">
                <a:tc gridSpan="2" row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They can’t see any evidence.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There are scientific explanations for the world.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- There are too many bad things in the world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– would God make people suffer?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- Prayers aren’t always answered.</a:t>
                      </a:r>
                      <a:endParaRPr sz="13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rowSpan="4" hMerge="1"/>
              </a:tr>
              <a:tr h="316450">
                <a:tc gridSpan="2" vMerge="1"/>
                <a:tc hMerge="1" vMerge="1"/>
              </a:tr>
              <a:tr h="304300">
                <a:tc gridSpan="2" vMerge="1"/>
                <a:tc hMerge="1" vMerge="1"/>
              </a:tr>
              <a:tr h="316450">
                <a:tc gridSpan="2" vMerge="1"/>
                <a:tc hMerge="1" v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