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64" r:id="rId2"/>
    <p:sldId id="257" r:id="rId3"/>
    <p:sldId id="265" r:id="rId4"/>
    <p:sldId id="258" r:id="rId5"/>
    <p:sldId id="259" r:id="rId6"/>
    <p:sldId id="260" r:id="rId7"/>
    <p:sldId id="261" r:id="rId8"/>
    <p:sldId id="262" r:id="rId9"/>
    <p:sldId id="282" r:id="rId10"/>
    <p:sldId id="283" r:id="rId11"/>
    <p:sldId id="284" r:id="rId12"/>
    <p:sldId id="285" r:id="rId13"/>
    <p:sldId id="286" r:id="rId14"/>
    <p:sldId id="287" r:id="rId15"/>
    <p:sldId id="288" r:id="rId16"/>
    <p:sldId id="289" r:id="rId17"/>
    <p:sldId id="290" r:id="rId18"/>
    <p:sldId id="291" r:id="rId19"/>
    <p:sldId id="292" r:id="rId20"/>
    <p:sldId id="293" r:id="rId21"/>
    <p:sldId id="295" r:id="rId22"/>
    <p:sldId id="304" r:id="rId23"/>
    <p:sldId id="296" r:id="rId24"/>
    <p:sldId id="297" r:id="rId25"/>
    <p:sldId id="298" r:id="rId26"/>
    <p:sldId id="299" r:id="rId27"/>
    <p:sldId id="300" r:id="rId28"/>
    <p:sldId id="301" r:id="rId29"/>
    <p:sldId id="302" r:id="rId30"/>
    <p:sldId id="303" r:id="rId31"/>
    <p:sldId id="267" r:id="rId32"/>
    <p:sldId id="268" r:id="rId33"/>
    <p:sldId id="269" r:id="rId34"/>
    <p:sldId id="270" r:id="rId35"/>
    <p:sldId id="271" r:id="rId36"/>
    <p:sldId id="272" r:id="rId37"/>
    <p:sldId id="273" r:id="rId38"/>
    <p:sldId id="274" r:id="rId39"/>
    <p:sldId id="275" r:id="rId40"/>
    <p:sldId id="276" r:id="rId41"/>
    <p:sldId id="277" r:id="rId42"/>
    <p:sldId id="278" r:id="rId43"/>
    <p:sldId id="279" r:id="rId44"/>
    <p:sldId id="280" r:id="rId45"/>
    <p:sldId id="281"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60" autoAdjust="0"/>
    <p:restoredTop sz="94650"/>
  </p:normalViewPr>
  <p:slideViewPr>
    <p:cSldViewPr snapToGrid="0">
      <p:cViewPr varScale="1">
        <p:scale>
          <a:sx n="112" d="100"/>
          <a:sy n="112" d="100"/>
        </p:scale>
        <p:origin x="200"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A05C4-6584-4000-9FA9-ED02C6ABE55F}" type="datetimeFigureOut">
              <a:rPr lang="en-GB" smtClean="0"/>
              <a:t>17/05/2021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137626-D4C4-427A-A301-A76473AE0192}" type="slidenum">
              <a:rPr lang="en-GB" smtClean="0"/>
              <a:t>‹#›</a:t>
            </a:fld>
            <a:endParaRPr lang="en-GB"/>
          </a:p>
        </p:txBody>
      </p:sp>
    </p:spTree>
    <p:extLst>
      <p:ext uri="{BB962C8B-B14F-4D97-AF65-F5344CB8AC3E}">
        <p14:creationId xmlns:p14="http://schemas.microsoft.com/office/powerpoint/2010/main" val="3139869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137626-D4C4-427A-A301-A76473AE0192}" type="slidenum">
              <a:rPr lang="en-GB" smtClean="0"/>
              <a:t>10</a:t>
            </a:fld>
            <a:endParaRPr lang="en-GB"/>
          </a:p>
        </p:txBody>
      </p:sp>
    </p:spTree>
    <p:extLst>
      <p:ext uri="{BB962C8B-B14F-4D97-AF65-F5344CB8AC3E}">
        <p14:creationId xmlns:p14="http://schemas.microsoft.com/office/powerpoint/2010/main" val="163542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137626-D4C4-427A-A301-A76473AE0192}" type="slidenum">
              <a:rPr lang="en-GB" smtClean="0"/>
              <a:t>21</a:t>
            </a:fld>
            <a:endParaRPr lang="en-GB"/>
          </a:p>
        </p:txBody>
      </p:sp>
    </p:spTree>
    <p:extLst>
      <p:ext uri="{BB962C8B-B14F-4D97-AF65-F5344CB8AC3E}">
        <p14:creationId xmlns:p14="http://schemas.microsoft.com/office/powerpoint/2010/main" val="2005628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137626-D4C4-427A-A301-A76473AE0192}" type="slidenum">
              <a:rPr lang="en-GB" smtClean="0"/>
              <a:t>22</a:t>
            </a:fld>
            <a:endParaRPr lang="en-GB"/>
          </a:p>
        </p:txBody>
      </p:sp>
    </p:spTree>
    <p:extLst>
      <p:ext uri="{BB962C8B-B14F-4D97-AF65-F5344CB8AC3E}">
        <p14:creationId xmlns:p14="http://schemas.microsoft.com/office/powerpoint/2010/main" val="1779747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1117CC7-681E-4B3A-B585-54EC93B4DB70}" type="slidenum">
              <a:rPr lang="en-GB" smtClean="0"/>
              <a:t>24</a:t>
            </a:fld>
            <a:endParaRPr lang="en-GB"/>
          </a:p>
        </p:txBody>
      </p:sp>
    </p:spTree>
    <p:extLst>
      <p:ext uri="{BB962C8B-B14F-4D97-AF65-F5344CB8AC3E}">
        <p14:creationId xmlns:p14="http://schemas.microsoft.com/office/powerpoint/2010/main" val="3434241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3F11B-EA5C-4ABF-8C03-5DAEAF1ABE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37B3EA0-9729-42C2-B72A-CC14F3BC60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F4AB1F1-184C-4EC7-BB4D-49D86A36BC70}"/>
              </a:ext>
            </a:extLst>
          </p:cNvPr>
          <p:cNvSpPr>
            <a:spLocks noGrp="1"/>
          </p:cNvSpPr>
          <p:nvPr>
            <p:ph type="dt" sz="half" idx="10"/>
          </p:nvPr>
        </p:nvSpPr>
        <p:spPr/>
        <p:txBody>
          <a:bodyPr/>
          <a:lstStyle/>
          <a:p>
            <a:fld id="{52F1D566-D631-4E3C-94CA-D5AC77A6648B}" type="datetimeFigureOut">
              <a:rPr lang="en-GB" smtClean="0"/>
              <a:t>17/05/2021</a:t>
            </a:fld>
            <a:endParaRPr lang="en-GB"/>
          </a:p>
        </p:txBody>
      </p:sp>
      <p:sp>
        <p:nvSpPr>
          <p:cNvPr id="5" name="Footer Placeholder 4">
            <a:extLst>
              <a:ext uri="{FF2B5EF4-FFF2-40B4-BE49-F238E27FC236}">
                <a16:creationId xmlns:a16="http://schemas.microsoft.com/office/drawing/2014/main" id="{FA888CA8-3875-4925-9E62-DAD1B71EF9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6A15BF-2C86-4469-B0EB-F0140926E9FA}"/>
              </a:ext>
            </a:extLst>
          </p:cNvPr>
          <p:cNvSpPr>
            <a:spLocks noGrp="1"/>
          </p:cNvSpPr>
          <p:nvPr>
            <p:ph type="sldNum" sz="quarter" idx="12"/>
          </p:nvPr>
        </p:nvSpPr>
        <p:spPr/>
        <p:txBody>
          <a:bodyPr/>
          <a:lstStyle/>
          <a:p>
            <a:fld id="{2FA6B588-5756-4AC4-A3EB-C3E31A1DEF4C}" type="slidenum">
              <a:rPr lang="en-GB" smtClean="0"/>
              <a:t>‹#›</a:t>
            </a:fld>
            <a:endParaRPr lang="en-GB"/>
          </a:p>
        </p:txBody>
      </p:sp>
    </p:spTree>
    <p:extLst>
      <p:ext uri="{BB962C8B-B14F-4D97-AF65-F5344CB8AC3E}">
        <p14:creationId xmlns:p14="http://schemas.microsoft.com/office/powerpoint/2010/main" val="3013486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598FE-F216-40EC-A617-BF43B0024A1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ACC755-A0FD-4A51-B8A1-986520A17F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482524-3CDC-42E2-8C64-F00518848407}"/>
              </a:ext>
            </a:extLst>
          </p:cNvPr>
          <p:cNvSpPr>
            <a:spLocks noGrp="1"/>
          </p:cNvSpPr>
          <p:nvPr>
            <p:ph type="dt" sz="half" idx="10"/>
          </p:nvPr>
        </p:nvSpPr>
        <p:spPr/>
        <p:txBody>
          <a:bodyPr/>
          <a:lstStyle/>
          <a:p>
            <a:fld id="{52F1D566-D631-4E3C-94CA-D5AC77A6648B}" type="datetimeFigureOut">
              <a:rPr lang="en-GB" smtClean="0"/>
              <a:t>17/05/2021</a:t>
            </a:fld>
            <a:endParaRPr lang="en-GB"/>
          </a:p>
        </p:txBody>
      </p:sp>
      <p:sp>
        <p:nvSpPr>
          <p:cNvPr id="5" name="Footer Placeholder 4">
            <a:extLst>
              <a:ext uri="{FF2B5EF4-FFF2-40B4-BE49-F238E27FC236}">
                <a16:creationId xmlns:a16="http://schemas.microsoft.com/office/drawing/2014/main" id="{67E32837-53D0-4A00-B189-0311FFC935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7EDE9F-9DBE-49AF-8F48-138D147ACCCD}"/>
              </a:ext>
            </a:extLst>
          </p:cNvPr>
          <p:cNvSpPr>
            <a:spLocks noGrp="1"/>
          </p:cNvSpPr>
          <p:nvPr>
            <p:ph type="sldNum" sz="quarter" idx="12"/>
          </p:nvPr>
        </p:nvSpPr>
        <p:spPr/>
        <p:txBody>
          <a:bodyPr/>
          <a:lstStyle/>
          <a:p>
            <a:fld id="{2FA6B588-5756-4AC4-A3EB-C3E31A1DEF4C}" type="slidenum">
              <a:rPr lang="en-GB" smtClean="0"/>
              <a:t>‹#›</a:t>
            </a:fld>
            <a:endParaRPr lang="en-GB"/>
          </a:p>
        </p:txBody>
      </p:sp>
    </p:spTree>
    <p:extLst>
      <p:ext uri="{BB962C8B-B14F-4D97-AF65-F5344CB8AC3E}">
        <p14:creationId xmlns:p14="http://schemas.microsoft.com/office/powerpoint/2010/main" val="4175210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1A2A1-ED1B-415F-9B79-A11479E61C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1DDD004-52EB-4985-BF89-CDCDB2AE66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3A50042-51C4-4DD1-AC56-CB6C88572C95}"/>
              </a:ext>
            </a:extLst>
          </p:cNvPr>
          <p:cNvSpPr>
            <a:spLocks noGrp="1"/>
          </p:cNvSpPr>
          <p:nvPr>
            <p:ph type="dt" sz="half" idx="10"/>
          </p:nvPr>
        </p:nvSpPr>
        <p:spPr/>
        <p:txBody>
          <a:bodyPr/>
          <a:lstStyle/>
          <a:p>
            <a:fld id="{52F1D566-D631-4E3C-94CA-D5AC77A6648B}" type="datetimeFigureOut">
              <a:rPr lang="en-GB" smtClean="0"/>
              <a:t>17/05/2021</a:t>
            </a:fld>
            <a:endParaRPr lang="en-GB"/>
          </a:p>
        </p:txBody>
      </p:sp>
      <p:sp>
        <p:nvSpPr>
          <p:cNvPr id="5" name="Footer Placeholder 4">
            <a:extLst>
              <a:ext uri="{FF2B5EF4-FFF2-40B4-BE49-F238E27FC236}">
                <a16:creationId xmlns:a16="http://schemas.microsoft.com/office/drawing/2014/main" id="{F0003FE2-C694-4A73-BF9B-B45209BD18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6EBA83-4183-4BCC-A703-1DACB2A17551}"/>
              </a:ext>
            </a:extLst>
          </p:cNvPr>
          <p:cNvSpPr>
            <a:spLocks noGrp="1"/>
          </p:cNvSpPr>
          <p:nvPr>
            <p:ph type="sldNum" sz="quarter" idx="12"/>
          </p:nvPr>
        </p:nvSpPr>
        <p:spPr/>
        <p:txBody>
          <a:bodyPr/>
          <a:lstStyle/>
          <a:p>
            <a:fld id="{2FA6B588-5756-4AC4-A3EB-C3E31A1DEF4C}" type="slidenum">
              <a:rPr lang="en-GB" smtClean="0"/>
              <a:t>‹#›</a:t>
            </a:fld>
            <a:endParaRPr lang="en-GB"/>
          </a:p>
        </p:txBody>
      </p:sp>
    </p:spTree>
    <p:extLst>
      <p:ext uri="{BB962C8B-B14F-4D97-AF65-F5344CB8AC3E}">
        <p14:creationId xmlns:p14="http://schemas.microsoft.com/office/powerpoint/2010/main" val="3387537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5767D-9253-4C1D-8E8E-B298D6D16D6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4AE10CB-8210-49CE-A7D1-7989D0012D5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FEC23E4-D51A-4C8F-899A-7EB2EF03EB7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4BDBBB5-0C63-492E-B960-6EEB6F41D33E}"/>
              </a:ext>
            </a:extLst>
          </p:cNvPr>
          <p:cNvSpPr>
            <a:spLocks noGrp="1"/>
          </p:cNvSpPr>
          <p:nvPr>
            <p:ph type="dt" sz="half" idx="10"/>
          </p:nvPr>
        </p:nvSpPr>
        <p:spPr/>
        <p:txBody>
          <a:bodyPr/>
          <a:lstStyle/>
          <a:p>
            <a:fld id="{52F1D566-D631-4E3C-94CA-D5AC77A6648B}" type="datetimeFigureOut">
              <a:rPr lang="en-GB" smtClean="0"/>
              <a:t>17/05/2021</a:t>
            </a:fld>
            <a:endParaRPr lang="en-GB"/>
          </a:p>
        </p:txBody>
      </p:sp>
      <p:sp>
        <p:nvSpPr>
          <p:cNvPr id="6" name="Footer Placeholder 5">
            <a:extLst>
              <a:ext uri="{FF2B5EF4-FFF2-40B4-BE49-F238E27FC236}">
                <a16:creationId xmlns:a16="http://schemas.microsoft.com/office/drawing/2014/main" id="{955C489C-70A0-4A4F-B009-E33C588BB9E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705158D-92A0-4391-B765-FB938E87681F}"/>
              </a:ext>
            </a:extLst>
          </p:cNvPr>
          <p:cNvSpPr>
            <a:spLocks noGrp="1"/>
          </p:cNvSpPr>
          <p:nvPr>
            <p:ph type="sldNum" sz="quarter" idx="12"/>
          </p:nvPr>
        </p:nvSpPr>
        <p:spPr/>
        <p:txBody>
          <a:bodyPr/>
          <a:lstStyle/>
          <a:p>
            <a:fld id="{2FA6B588-5756-4AC4-A3EB-C3E31A1DEF4C}" type="slidenum">
              <a:rPr lang="en-GB" smtClean="0"/>
              <a:t>‹#›</a:t>
            </a:fld>
            <a:endParaRPr lang="en-GB"/>
          </a:p>
        </p:txBody>
      </p:sp>
    </p:spTree>
    <p:extLst>
      <p:ext uri="{BB962C8B-B14F-4D97-AF65-F5344CB8AC3E}">
        <p14:creationId xmlns:p14="http://schemas.microsoft.com/office/powerpoint/2010/main" val="2993607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B547F-6E9D-4297-9AB5-A754E0E935E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7C97EA-3D26-41B1-BBED-54B7EDF5E8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3F29E7D-00D6-4BF3-9A6F-7183DB4C658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32B1AED-B36B-4074-876B-090D8CE793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BCC404F-5ED8-453C-AFFE-37AD8790F19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5728C29-8336-4871-9C88-33DF10DD65B6}"/>
              </a:ext>
            </a:extLst>
          </p:cNvPr>
          <p:cNvSpPr>
            <a:spLocks noGrp="1"/>
          </p:cNvSpPr>
          <p:nvPr>
            <p:ph type="dt" sz="half" idx="10"/>
          </p:nvPr>
        </p:nvSpPr>
        <p:spPr/>
        <p:txBody>
          <a:bodyPr/>
          <a:lstStyle/>
          <a:p>
            <a:fld id="{52F1D566-D631-4E3C-94CA-D5AC77A6648B}" type="datetimeFigureOut">
              <a:rPr lang="en-GB" smtClean="0"/>
              <a:t>17/05/2021</a:t>
            </a:fld>
            <a:endParaRPr lang="en-GB"/>
          </a:p>
        </p:txBody>
      </p:sp>
      <p:sp>
        <p:nvSpPr>
          <p:cNvPr id="8" name="Footer Placeholder 7">
            <a:extLst>
              <a:ext uri="{FF2B5EF4-FFF2-40B4-BE49-F238E27FC236}">
                <a16:creationId xmlns:a16="http://schemas.microsoft.com/office/drawing/2014/main" id="{BF3C883B-3253-45F8-825F-49FC958CBDB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F5FB838-1D2B-42A2-AC94-FBE00163CC52}"/>
              </a:ext>
            </a:extLst>
          </p:cNvPr>
          <p:cNvSpPr>
            <a:spLocks noGrp="1"/>
          </p:cNvSpPr>
          <p:nvPr>
            <p:ph type="sldNum" sz="quarter" idx="12"/>
          </p:nvPr>
        </p:nvSpPr>
        <p:spPr/>
        <p:txBody>
          <a:bodyPr/>
          <a:lstStyle/>
          <a:p>
            <a:fld id="{2FA6B588-5756-4AC4-A3EB-C3E31A1DEF4C}" type="slidenum">
              <a:rPr lang="en-GB" smtClean="0"/>
              <a:t>‹#›</a:t>
            </a:fld>
            <a:endParaRPr lang="en-GB"/>
          </a:p>
        </p:txBody>
      </p:sp>
    </p:spTree>
    <p:extLst>
      <p:ext uri="{BB962C8B-B14F-4D97-AF65-F5344CB8AC3E}">
        <p14:creationId xmlns:p14="http://schemas.microsoft.com/office/powerpoint/2010/main" val="294679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268B-3579-4048-974E-097D0D195E6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1D0BB12-80A5-4494-A619-950C91C25E0C}"/>
              </a:ext>
            </a:extLst>
          </p:cNvPr>
          <p:cNvSpPr>
            <a:spLocks noGrp="1"/>
          </p:cNvSpPr>
          <p:nvPr>
            <p:ph type="dt" sz="half" idx="10"/>
          </p:nvPr>
        </p:nvSpPr>
        <p:spPr/>
        <p:txBody>
          <a:bodyPr/>
          <a:lstStyle/>
          <a:p>
            <a:fld id="{52F1D566-D631-4E3C-94CA-D5AC77A6648B}" type="datetimeFigureOut">
              <a:rPr lang="en-GB" smtClean="0"/>
              <a:t>17/05/2021</a:t>
            </a:fld>
            <a:endParaRPr lang="en-GB"/>
          </a:p>
        </p:txBody>
      </p:sp>
      <p:sp>
        <p:nvSpPr>
          <p:cNvPr id="4" name="Footer Placeholder 3">
            <a:extLst>
              <a:ext uri="{FF2B5EF4-FFF2-40B4-BE49-F238E27FC236}">
                <a16:creationId xmlns:a16="http://schemas.microsoft.com/office/drawing/2014/main" id="{BBB09FC4-7933-436C-90B6-C8E869A915E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FD2FE01-805D-4575-892D-5B01BF51B3B2}"/>
              </a:ext>
            </a:extLst>
          </p:cNvPr>
          <p:cNvSpPr>
            <a:spLocks noGrp="1"/>
          </p:cNvSpPr>
          <p:nvPr>
            <p:ph type="sldNum" sz="quarter" idx="12"/>
          </p:nvPr>
        </p:nvSpPr>
        <p:spPr/>
        <p:txBody>
          <a:bodyPr/>
          <a:lstStyle/>
          <a:p>
            <a:fld id="{2FA6B588-5756-4AC4-A3EB-C3E31A1DEF4C}" type="slidenum">
              <a:rPr lang="en-GB" smtClean="0"/>
              <a:t>‹#›</a:t>
            </a:fld>
            <a:endParaRPr lang="en-GB"/>
          </a:p>
        </p:txBody>
      </p:sp>
    </p:spTree>
    <p:extLst>
      <p:ext uri="{BB962C8B-B14F-4D97-AF65-F5344CB8AC3E}">
        <p14:creationId xmlns:p14="http://schemas.microsoft.com/office/powerpoint/2010/main" val="521893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1682FE-3367-4694-BC26-5B8CB79363DF}"/>
              </a:ext>
            </a:extLst>
          </p:cNvPr>
          <p:cNvSpPr>
            <a:spLocks noGrp="1"/>
          </p:cNvSpPr>
          <p:nvPr>
            <p:ph type="dt" sz="half" idx="10"/>
          </p:nvPr>
        </p:nvSpPr>
        <p:spPr/>
        <p:txBody>
          <a:bodyPr/>
          <a:lstStyle/>
          <a:p>
            <a:fld id="{52F1D566-D631-4E3C-94CA-D5AC77A6648B}" type="datetimeFigureOut">
              <a:rPr lang="en-GB" smtClean="0"/>
              <a:t>17/05/2021</a:t>
            </a:fld>
            <a:endParaRPr lang="en-GB"/>
          </a:p>
        </p:txBody>
      </p:sp>
      <p:sp>
        <p:nvSpPr>
          <p:cNvPr id="3" name="Footer Placeholder 2">
            <a:extLst>
              <a:ext uri="{FF2B5EF4-FFF2-40B4-BE49-F238E27FC236}">
                <a16:creationId xmlns:a16="http://schemas.microsoft.com/office/drawing/2014/main" id="{AA507522-78CA-4A37-BFF4-11026C9EE4C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5FB0840-1AE7-454B-A018-12D03BF63BFB}"/>
              </a:ext>
            </a:extLst>
          </p:cNvPr>
          <p:cNvSpPr>
            <a:spLocks noGrp="1"/>
          </p:cNvSpPr>
          <p:nvPr>
            <p:ph type="sldNum" sz="quarter" idx="12"/>
          </p:nvPr>
        </p:nvSpPr>
        <p:spPr/>
        <p:txBody>
          <a:bodyPr/>
          <a:lstStyle/>
          <a:p>
            <a:fld id="{2FA6B588-5756-4AC4-A3EB-C3E31A1DEF4C}" type="slidenum">
              <a:rPr lang="en-GB" smtClean="0"/>
              <a:t>‹#›</a:t>
            </a:fld>
            <a:endParaRPr lang="en-GB"/>
          </a:p>
        </p:txBody>
      </p:sp>
    </p:spTree>
    <p:extLst>
      <p:ext uri="{BB962C8B-B14F-4D97-AF65-F5344CB8AC3E}">
        <p14:creationId xmlns:p14="http://schemas.microsoft.com/office/powerpoint/2010/main" val="3110494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15AFC-3877-4FBD-AF68-E96ED387D3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11987A2-154B-4BF4-B6C6-43C54F6A83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A2280E1-EFCC-485D-B046-70A9B662D1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5A8AB65-E104-43C7-84DD-4D88D9902345}"/>
              </a:ext>
            </a:extLst>
          </p:cNvPr>
          <p:cNvSpPr>
            <a:spLocks noGrp="1"/>
          </p:cNvSpPr>
          <p:nvPr>
            <p:ph type="dt" sz="half" idx="10"/>
          </p:nvPr>
        </p:nvSpPr>
        <p:spPr/>
        <p:txBody>
          <a:bodyPr/>
          <a:lstStyle/>
          <a:p>
            <a:fld id="{52F1D566-D631-4E3C-94CA-D5AC77A6648B}" type="datetimeFigureOut">
              <a:rPr lang="en-GB" smtClean="0"/>
              <a:t>17/05/2021</a:t>
            </a:fld>
            <a:endParaRPr lang="en-GB"/>
          </a:p>
        </p:txBody>
      </p:sp>
      <p:sp>
        <p:nvSpPr>
          <p:cNvPr id="6" name="Footer Placeholder 5">
            <a:extLst>
              <a:ext uri="{FF2B5EF4-FFF2-40B4-BE49-F238E27FC236}">
                <a16:creationId xmlns:a16="http://schemas.microsoft.com/office/drawing/2014/main" id="{8FC59252-F038-48AC-8F99-E2A07F0AD8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49F17E3-4653-4C12-B207-9196CE47F3F4}"/>
              </a:ext>
            </a:extLst>
          </p:cNvPr>
          <p:cNvSpPr>
            <a:spLocks noGrp="1"/>
          </p:cNvSpPr>
          <p:nvPr>
            <p:ph type="sldNum" sz="quarter" idx="12"/>
          </p:nvPr>
        </p:nvSpPr>
        <p:spPr/>
        <p:txBody>
          <a:bodyPr/>
          <a:lstStyle/>
          <a:p>
            <a:fld id="{2FA6B588-5756-4AC4-A3EB-C3E31A1DEF4C}" type="slidenum">
              <a:rPr lang="en-GB" smtClean="0"/>
              <a:t>‹#›</a:t>
            </a:fld>
            <a:endParaRPr lang="en-GB"/>
          </a:p>
        </p:txBody>
      </p:sp>
    </p:spTree>
    <p:extLst>
      <p:ext uri="{BB962C8B-B14F-4D97-AF65-F5344CB8AC3E}">
        <p14:creationId xmlns:p14="http://schemas.microsoft.com/office/powerpoint/2010/main" val="1780766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22C4D-38B4-49CE-8A96-219668AF56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FF89AE6-1E0E-4BD2-BFDD-CC3C1F581B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F4BA5CA-9093-4FC1-A90B-800AF75046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EDCDFE7-1AAA-4C1B-B167-7D59EFDA61A1}"/>
              </a:ext>
            </a:extLst>
          </p:cNvPr>
          <p:cNvSpPr>
            <a:spLocks noGrp="1"/>
          </p:cNvSpPr>
          <p:nvPr>
            <p:ph type="dt" sz="half" idx="10"/>
          </p:nvPr>
        </p:nvSpPr>
        <p:spPr/>
        <p:txBody>
          <a:bodyPr/>
          <a:lstStyle/>
          <a:p>
            <a:fld id="{52F1D566-D631-4E3C-94CA-D5AC77A6648B}" type="datetimeFigureOut">
              <a:rPr lang="en-GB" smtClean="0"/>
              <a:t>17/05/2021</a:t>
            </a:fld>
            <a:endParaRPr lang="en-GB"/>
          </a:p>
        </p:txBody>
      </p:sp>
      <p:sp>
        <p:nvSpPr>
          <p:cNvPr id="6" name="Footer Placeholder 5">
            <a:extLst>
              <a:ext uri="{FF2B5EF4-FFF2-40B4-BE49-F238E27FC236}">
                <a16:creationId xmlns:a16="http://schemas.microsoft.com/office/drawing/2014/main" id="{FA6EF11B-00ED-4F5D-9A30-C97B22D2D9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ABF3DC-DB80-4145-BCD8-5B0906922D68}"/>
              </a:ext>
            </a:extLst>
          </p:cNvPr>
          <p:cNvSpPr>
            <a:spLocks noGrp="1"/>
          </p:cNvSpPr>
          <p:nvPr>
            <p:ph type="sldNum" sz="quarter" idx="12"/>
          </p:nvPr>
        </p:nvSpPr>
        <p:spPr/>
        <p:txBody>
          <a:bodyPr/>
          <a:lstStyle/>
          <a:p>
            <a:fld id="{2FA6B588-5756-4AC4-A3EB-C3E31A1DEF4C}" type="slidenum">
              <a:rPr lang="en-GB" smtClean="0"/>
              <a:t>‹#›</a:t>
            </a:fld>
            <a:endParaRPr lang="en-GB"/>
          </a:p>
        </p:txBody>
      </p:sp>
    </p:spTree>
    <p:extLst>
      <p:ext uri="{BB962C8B-B14F-4D97-AF65-F5344CB8AC3E}">
        <p14:creationId xmlns:p14="http://schemas.microsoft.com/office/powerpoint/2010/main" val="4099574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1A182-AA21-4C9C-8F97-E430F30344F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84BF8C1-8279-41B8-BF87-27206A7DE54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B172CA-B0A5-40C0-AE07-D48BB5EF5DDC}"/>
              </a:ext>
            </a:extLst>
          </p:cNvPr>
          <p:cNvSpPr>
            <a:spLocks noGrp="1"/>
          </p:cNvSpPr>
          <p:nvPr>
            <p:ph type="dt" sz="half" idx="10"/>
          </p:nvPr>
        </p:nvSpPr>
        <p:spPr/>
        <p:txBody>
          <a:bodyPr/>
          <a:lstStyle/>
          <a:p>
            <a:fld id="{52F1D566-D631-4E3C-94CA-D5AC77A6648B}" type="datetimeFigureOut">
              <a:rPr lang="en-GB" smtClean="0"/>
              <a:t>17/05/2021</a:t>
            </a:fld>
            <a:endParaRPr lang="en-GB"/>
          </a:p>
        </p:txBody>
      </p:sp>
      <p:sp>
        <p:nvSpPr>
          <p:cNvPr id="5" name="Footer Placeholder 4">
            <a:extLst>
              <a:ext uri="{FF2B5EF4-FFF2-40B4-BE49-F238E27FC236}">
                <a16:creationId xmlns:a16="http://schemas.microsoft.com/office/drawing/2014/main" id="{D3AD084C-DDD2-4996-BD01-E22ED96F1D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1100C8-1CFF-4577-A0A9-3CC383378DCE}"/>
              </a:ext>
            </a:extLst>
          </p:cNvPr>
          <p:cNvSpPr>
            <a:spLocks noGrp="1"/>
          </p:cNvSpPr>
          <p:nvPr>
            <p:ph type="sldNum" sz="quarter" idx="12"/>
          </p:nvPr>
        </p:nvSpPr>
        <p:spPr/>
        <p:txBody>
          <a:bodyPr/>
          <a:lstStyle/>
          <a:p>
            <a:fld id="{2FA6B588-5756-4AC4-A3EB-C3E31A1DEF4C}" type="slidenum">
              <a:rPr lang="en-GB" smtClean="0"/>
              <a:t>‹#›</a:t>
            </a:fld>
            <a:endParaRPr lang="en-GB"/>
          </a:p>
        </p:txBody>
      </p:sp>
    </p:spTree>
    <p:extLst>
      <p:ext uri="{BB962C8B-B14F-4D97-AF65-F5344CB8AC3E}">
        <p14:creationId xmlns:p14="http://schemas.microsoft.com/office/powerpoint/2010/main" val="290614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A66ED3-A417-493A-BFEF-3338C8693A3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39AC620-3888-4004-9F93-CEE63C75A3D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C4B21C-C59D-45FC-8AD1-2936C699C468}"/>
              </a:ext>
            </a:extLst>
          </p:cNvPr>
          <p:cNvSpPr>
            <a:spLocks noGrp="1"/>
          </p:cNvSpPr>
          <p:nvPr>
            <p:ph type="dt" sz="half" idx="10"/>
          </p:nvPr>
        </p:nvSpPr>
        <p:spPr/>
        <p:txBody>
          <a:bodyPr/>
          <a:lstStyle/>
          <a:p>
            <a:fld id="{52F1D566-D631-4E3C-94CA-D5AC77A6648B}" type="datetimeFigureOut">
              <a:rPr lang="en-GB" smtClean="0"/>
              <a:t>17/05/2021</a:t>
            </a:fld>
            <a:endParaRPr lang="en-GB"/>
          </a:p>
        </p:txBody>
      </p:sp>
      <p:sp>
        <p:nvSpPr>
          <p:cNvPr id="5" name="Footer Placeholder 4">
            <a:extLst>
              <a:ext uri="{FF2B5EF4-FFF2-40B4-BE49-F238E27FC236}">
                <a16:creationId xmlns:a16="http://schemas.microsoft.com/office/drawing/2014/main" id="{C6EA8F98-BE36-48EE-8CAB-B260A439D1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4F8883-8367-40B6-AFE6-140946B25DD1}"/>
              </a:ext>
            </a:extLst>
          </p:cNvPr>
          <p:cNvSpPr>
            <a:spLocks noGrp="1"/>
          </p:cNvSpPr>
          <p:nvPr>
            <p:ph type="sldNum" sz="quarter" idx="12"/>
          </p:nvPr>
        </p:nvSpPr>
        <p:spPr/>
        <p:txBody>
          <a:bodyPr/>
          <a:lstStyle/>
          <a:p>
            <a:fld id="{2FA6B588-5756-4AC4-A3EB-C3E31A1DEF4C}" type="slidenum">
              <a:rPr lang="en-GB" smtClean="0"/>
              <a:t>‹#›</a:t>
            </a:fld>
            <a:endParaRPr lang="en-GB"/>
          </a:p>
        </p:txBody>
      </p:sp>
    </p:spTree>
    <p:extLst>
      <p:ext uri="{BB962C8B-B14F-4D97-AF65-F5344CB8AC3E}">
        <p14:creationId xmlns:p14="http://schemas.microsoft.com/office/powerpoint/2010/main" val="3984465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1085" y="-150294"/>
            <a:ext cx="8738648" cy="1508760"/>
          </a:xfrm>
        </p:spPr>
        <p:txBody>
          <a:bodyPr/>
          <a:lstStyle>
            <a:lvl1pPr>
              <a:defRPr>
                <a:solidFill>
                  <a:srgbClr val="2B84BE"/>
                </a:solidFill>
              </a:defRPr>
            </a:lvl1pPr>
          </a:lstStyle>
          <a:p>
            <a:r>
              <a:rPr lang="en-US" dirty="0">
                <a:solidFill>
                  <a:srgbClr val="2B84BE"/>
                </a:solidFill>
              </a:rPr>
              <a:t>hea</a:t>
            </a:r>
            <a:r>
              <a:rPr lang="en-US" dirty="0"/>
              <a:t>ding</a:t>
            </a:r>
            <a:endParaRPr lang="en-GB" dirty="0"/>
          </a:p>
        </p:txBody>
      </p:sp>
      <p:sp>
        <p:nvSpPr>
          <p:cNvPr id="3" name="Date Placeholder 2"/>
          <p:cNvSpPr>
            <a:spLocks noGrp="1"/>
          </p:cNvSpPr>
          <p:nvPr>
            <p:ph type="dt" sz="half" idx="10"/>
          </p:nvPr>
        </p:nvSpPr>
        <p:spPr/>
        <p:txBody>
          <a:bodyPr/>
          <a:lstStyle/>
          <a:p>
            <a:r>
              <a:rPr lang="en-GB"/>
              <a:t>2/20/2019</a:t>
            </a:r>
            <a:endParaRPr lang="en-GB" dirty="0"/>
          </a:p>
        </p:txBody>
      </p:sp>
      <p:sp>
        <p:nvSpPr>
          <p:cNvPr id="4" name="Footer Placeholder 3"/>
          <p:cNvSpPr>
            <a:spLocks noGrp="1"/>
          </p:cNvSpPr>
          <p:nvPr>
            <p:ph type="ftr" sz="quarter" idx="11"/>
          </p:nvPr>
        </p:nvSpPr>
        <p:spPr/>
        <p:txBody>
          <a:bodyPr/>
          <a:lstStyle/>
          <a:p>
            <a:r>
              <a:rPr lang="en-GB"/>
              <a:t>www.natre.org.uk </a:t>
            </a:r>
            <a:endParaRPr lang="en-GB" dirty="0"/>
          </a:p>
        </p:txBody>
      </p:sp>
      <p:sp>
        <p:nvSpPr>
          <p:cNvPr id="5" name="Text Placeholder 2"/>
          <p:cNvSpPr>
            <a:spLocks noGrp="1"/>
          </p:cNvSpPr>
          <p:nvPr>
            <p:ph idx="1"/>
          </p:nvPr>
        </p:nvSpPr>
        <p:spPr>
          <a:xfrm>
            <a:off x="558151" y="1575174"/>
            <a:ext cx="11265031" cy="4603390"/>
          </a:xfrm>
          <a:prstGeom prst="rect">
            <a:avLst/>
          </a:prstGeom>
        </p:spPr>
        <p:txBody>
          <a:bodyPr vert="horz" lIns="72000" tIns="72000" rIns="72000" bIns="72000" rtlCol="0">
            <a:normAutofit/>
          </a:bodyPr>
          <a:lstStyle>
            <a:lvl1pPr>
              <a:defRPr>
                <a:solidFill>
                  <a:srgbClr val="2B84BE"/>
                </a:solidFill>
              </a:defRPr>
            </a:lvl1pPr>
          </a:lstStyle>
          <a:p>
            <a:pPr lvl="0"/>
            <a:r>
              <a:rPr lang="en-US" dirty="0"/>
              <a:t>Insert Text</a:t>
            </a:r>
          </a:p>
        </p:txBody>
      </p:sp>
    </p:spTree>
    <p:extLst>
      <p:ext uri="{BB962C8B-B14F-4D97-AF65-F5344CB8AC3E}">
        <p14:creationId xmlns:p14="http://schemas.microsoft.com/office/powerpoint/2010/main" val="322158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A49C37-8DAD-4BA6-94AF-929FFADE52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8B37EA-ADB4-409F-ACB9-2E1B0CAC9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589EA4-98DE-4B81-A017-C9025C7D82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F1D566-D631-4E3C-94CA-D5AC77A6648B}" type="datetimeFigureOut">
              <a:rPr lang="en-GB" smtClean="0"/>
              <a:t>17/05/2021</a:t>
            </a:fld>
            <a:endParaRPr lang="en-GB"/>
          </a:p>
        </p:txBody>
      </p:sp>
      <p:sp>
        <p:nvSpPr>
          <p:cNvPr id="5" name="Footer Placeholder 4">
            <a:extLst>
              <a:ext uri="{FF2B5EF4-FFF2-40B4-BE49-F238E27FC236}">
                <a16:creationId xmlns:a16="http://schemas.microsoft.com/office/drawing/2014/main" id="{F720F2B7-AEEA-410D-8D5B-0D6B044F04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3752E19-4DC6-416E-B214-67A1A8BF35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A6B588-5756-4AC4-A3EB-C3E31A1DEF4C}" type="slidenum">
              <a:rPr lang="en-GB" smtClean="0"/>
              <a:t>‹#›</a:t>
            </a:fld>
            <a:endParaRPr lang="en-GB"/>
          </a:p>
        </p:txBody>
      </p:sp>
    </p:spTree>
    <p:extLst>
      <p:ext uri="{BB962C8B-B14F-4D97-AF65-F5344CB8AC3E}">
        <p14:creationId xmlns:p14="http://schemas.microsoft.com/office/powerpoint/2010/main" val="470854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lincolndiocesaneducation.com/page/?title=Key+Documents&amp;pid=31"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jpe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58.JPG"/><Relationship Id="rId4"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2235200"/>
            <a:ext cx="9144000" cy="2387600"/>
          </a:xfrm>
        </p:spPr>
        <p:txBody>
          <a:bodyPr>
            <a:normAutofit fontScale="90000"/>
          </a:bodyPr>
          <a:lstStyle/>
          <a:p>
            <a:r>
              <a:rPr lang="en-GB" b="1" dirty="0">
                <a:latin typeface="+mn-lt"/>
              </a:rPr>
              <a:t>LTLRE Area 1</a:t>
            </a:r>
            <a:br>
              <a:rPr lang="en-GB" b="1" dirty="0">
                <a:latin typeface="+mn-lt"/>
              </a:rPr>
            </a:br>
            <a:r>
              <a:rPr lang="en-GB" b="1" dirty="0">
                <a:latin typeface="+mn-lt"/>
              </a:rPr>
              <a:t>Secondary RE Inspection Toolkit</a:t>
            </a:r>
          </a:p>
        </p:txBody>
      </p:sp>
      <p:sp>
        <p:nvSpPr>
          <p:cNvPr id="5" name="Subtitle 4"/>
          <p:cNvSpPr>
            <a:spLocks noGrp="1"/>
          </p:cNvSpPr>
          <p:nvPr>
            <p:ph type="subTitle" idx="1"/>
          </p:nvPr>
        </p:nvSpPr>
        <p:spPr>
          <a:xfrm>
            <a:off x="1524000" y="4768105"/>
            <a:ext cx="9144000" cy="1655762"/>
          </a:xfrm>
        </p:spPr>
        <p:txBody>
          <a:bodyPr>
            <a:normAutofit lnSpcReduction="10000"/>
          </a:bodyPr>
          <a:lstStyle/>
          <a:p>
            <a:r>
              <a:rPr lang="en-GB" dirty="0">
                <a:solidFill>
                  <a:srgbClr val="0070C0"/>
                </a:solidFill>
              </a:rPr>
              <a:t>These slides have been developed collaboratively by teacher colleagues across the SW to help RE leads prepare for inspections. </a:t>
            </a:r>
          </a:p>
          <a:p>
            <a:r>
              <a:rPr lang="en-GB" dirty="0">
                <a:solidFill>
                  <a:srgbClr val="0070C0"/>
                </a:solidFill>
              </a:rPr>
              <a:t>We will revisit and tweak them as we learn more.</a:t>
            </a:r>
          </a:p>
          <a:p>
            <a:r>
              <a:rPr lang="en-GB" dirty="0">
                <a:solidFill>
                  <a:srgbClr val="0070C0"/>
                </a:solidFill>
              </a:rPr>
              <a:t>Thanks also to NATRE, Adam </a:t>
            </a:r>
            <a:r>
              <a:rPr lang="en-GB" dirty="0" err="1">
                <a:solidFill>
                  <a:srgbClr val="0070C0"/>
                </a:solidFill>
              </a:rPr>
              <a:t>Roberston</a:t>
            </a:r>
            <a:r>
              <a:rPr lang="en-GB" dirty="0">
                <a:solidFill>
                  <a:srgbClr val="0070C0"/>
                </a:solidFill>
              </a:rPr>
              <a:t>, Katy Staples and Laura Harris</a:t>
            </a:r>
          </a:p>
        </p:txBody>
      </p:sp>
      <p:pic>
        <p:nvPicPr>
          <p:cNvPr id="1026" name="Picture 2" descr="https://www.ltlre.org/wp-content/themes/ltlre/img/logo.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67237" y="101599"/>
            <a:ext cx="3057525" cy="2133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414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67EB2-C262-4354-8FF9-FFDAE4F265E1}"/>
              </a:ext>
            </a:extLst>
          </p:cNvPr>
          <p:cNvSpPr>
            <a:spLocks noGrp="1"/>
          </p:cNvSpPr>
          <p:nvPr>
            <p:ph type="title"/>
          </p:nvPr>
        </p:nvSpPr>
        <p:spPr>
          <a:xfrm>
            <a:off x="838200" y="322595"/>
            <a:ext cx="10515600" cy="1325563"/>
          </a:xfrm>
        </p:spPr>
        <p:txBody>
          <a:bodyPr/>
          <a:lstStyle/>
          <a:p>
            <a:pPr algn="ctr"/>
            <a:r>
              <a:rPr lang="en-US" b="1" dirty="0">
                <a:latin typeface="+mn-lt"/>
              </a:rPr>
              <a:t>Key Website Features</a:t>
            </a:r>
            <a:endParaRPr lang="en-GB" b="1" dirty="0">
              <a:latin typeface="+mn-lt"/>
            </a:endParaRPr>
          </a:p>
        </p:txBody>
      </p:sp>
      <p:sp>
        <p:nvSpPr>
          <p:cNvPr id="3" name="Content Placeholder 2">
            <a:extLst>
              <a:ext uri="{FF2B5EF4-FFF2-40B4-BE49-F238E27FC236}">
                <a16:creationId xmlns:a16="http://schemas.microsoft.com/office/drawing/2014/main" id="{D500596C-E1CC-452F-986F-D579DD4E5EF6}"/>
              </a:ext>
            </a:extLst>
          </p:cNvPr>
          <p:cNvSpPr>
            <a:spLocks noGrp="1"/>
          </p:cNvSpPr>
          <p:nvPr>
            <p:ph idx="1"/>
          </p:nvPr>
        </p:nvSpPr>
        <p:spPr>
          <a:xfrm>
            <a:off x="838200" y="1825625"/>
            <a:ext cx="10515600" cy="4351338"/>
          </a:xfrm>
        </p:spPr>
        <p:txBody>
          <a:bodyPr/>
          <a:lstStyle/>
          <a:p>
            <a:r>
              <a:rPr lang="en-US" dirty="0"/>
              <a:t>School’s vision statement</a:t>
            </a:r>
          </a:p>
          <a:p>
            <a:r>
              <a:rPr lang="en-US" dirty="0"/>
              <a:t>A description of what RE is</a:t>
            </a:r>
          </a:p>
          <a:p>
            <a:r>
              <a:rPr lang="en-US" dirty="0"/>
              <a:t>An overview of what your school RE curriculum looks like</a:t>
            </a:r>
          </a:p>
          <a:p>
            <a:r>
              <a:rPr lang="en-US" dirty="0"/>
              <a:t>RE outcomes/examples of children’s learning</a:t>
            </a:r>
          </a:p>
          <a:p>
            <a:r>
              <a:rPr lang="en-US" dirty="0"/>
              <a:t>RE Policy</a:t>
            </a: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09158" y="4519520"/>
            <a:ext cx="3060457" cy="2133785"/>
          </a:xfrm>
          <a:prstGeom prst="rect">
            <a:avLst/>
          </a:prstGeom>
        </p:spPr>
      </p:pic>
    </p:spTree>
    <p:extLst>
      <p:ext uri="{BB962C8B-B14F-4D97-AF65-F5344CB8AC3E}">
        <p14:creationId xmlns:p14="http://schemas.microsoft.com/office/powerpoint/2010/main" val="3423719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latin typeface="+mn-lt"/>
              </a:rPr>
              <a:t>Remember </a:t>
            </a:r>
            <a:br>
              <a:rPr lang="en-GB" dirty="0">
                <a:latin typeface="+mn-lt"/>
              </a:rPr>
            </a:br>
            <a:r>
              <a:rPr lang="en-GB" dirty="0">
                <a:latin typeface="+mn-lt"/>
              </a:rPr>
              <a:t>You are not alone. You are part of a wider school team</a:t>
            </a:r>
          </a:p>
        </p:txBody>
      </p:sp>
      <p:sp>
        <p:nvSpPr>
          <p:cNvPr id="4" name="Subtitle 3"/>
          <p:cNvSpPr>
            <a:spLocks noGrp="1"/>
          </p:cNvSpPr>
          <p:nvPr>
            <p:ph type="subTitle" idx="1"/>
          </p:nvPr>
        </p:nvSpPr>
        <p:spPr/>
        <p:txBody>
          <a:bodyPr/>
          <a:lstStyle/>
          <a:p>
            <a:r>
              <a:rPr lang="en-GB" dirty="0"/>
              <a:t>If you have additional questions your local LTLRE hub leader may be able to help</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65771" y="4590957"/>
            <a:ext cx="3060457" cy="2133785"/>
          </a:xfrm>
          <a:prstGeom prst="rect">
            <a:avLst/>
          </a:prstGeom>
        </p:spPr>
      </p:pic>
    </p:spTree>
    <p:extLst>
      <p:ext uri="{BB962C8B-B14F-4D97-AF65-F5344CB8AC3E}">
        <p14:creationId xmlns:p14="http://schemas.microsoft.com/office/powerpoint/2010/main" val="484434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73A8B-CF55-47BF-A103-3F72DE904CE5}"/>
              </a:ext>
            </a:extLst>
          </p:cNvPr>
          <p:cNvSpPr>
            <a:spLocks noGrp="1"/>
          </p:cNvSpPr>
          <p:nvPr>
            <p:ph type="title"/>
          </p:nvPr>
        </p:nvSpPr>
        <p:spPr/>
        <p:txBody>
          <a:bodyPr/>
          <a:lstStyle/>
          <a:p>
            <a:pPr algn="ctr"/>
            <a:r>
              <a:rPr lang="en-US" b="1" dirty="0">
                <a:latin typeface="+mn-lt"/>
              </a:rPr>
              <a:t>School’s Vision Statement</a:t>
            </a:r>
            <a:endParaRPr lang="en-GB" b="1" dirty="0">
              <a:latin typeface="+mn-lt"/>
            </a:endParaRPr>
          </a:p>
        </p:txBody>
      </p:sp>
      <p:sp>
        <p:nvSpPr>
          <p:cNvPr id="3" name="Content Placeholder 2">
            <a:extLst>
              <a:ext uri="{FF2B5EF4-FFF2-40B4-BE49-F238E27FC236}">
                <a16:creationId xmlns:a16="http://schemas.microsoft.com/office/drawing/2014/main" id="{B8688F7E-F105-4A09-A5B6-607F546BB8C3}"/>
              </a:ext>
            </a:extLst>
          </p:cNvPr>
          <p:cNvSpPr>
            <a:spLocks noGrp="1"/>
          </p:cNvSpPr>
          <p:nvPr>
            <p:ph idx="1"/>
          </p:nvPr>
        </p:nvSpPr>
        <p:spPr/>
        <p:txBody>
          <a:bodyPr>
            <a:normAutofit fontScale="92500" lnSpcReduction="10000"/>
          </a:bodyPr>
          <a:lstStyle/>
          <a:p>
            <a:pPr marL="0" indent="0">
              <a:buNone/>
            </a:pPr>
            <a:r>
              <a:rPr lang="en-US" b="1" dirty="0">
                <a:solidFill>
                  <a:srgbClr val="0070C0"/>
                </a:solidFill>
              </a:rPr>
              <a:t>Record your school’s vision statement and explain what it means and how it links to RE</a:t>
            </a:r>
          </a:p>
          <a:p>
            <a:pPr marL="0" indent="0">
              <a:buNone/>
            </a:pPr>
            <a:endParaRPr lang="en-US" b="1" dirty="0">
              <a:solidFill>
                <a:srgbClr val="0070C0"/>
              </a:solidFill>
            </a:endParaRPr>
          </a:p>
          <a:p>
            <a:pPr marL="0" indent="0">
              <a:buNone/>
            </a:pPr>
            <a:r>
              <a:rPr lang="en-US" b="1" dirty="0"/>
              <a:t>Example:</a:t>
            </a:r>
          </a:p>
          <a:p>
            <a:pPr marL="0" indent="0">
              <a:buNone/>
            </a:pPr>
            <a:r>
              <a:rPr lang="en-US" dirty="0"/>
              <a:t>Vision: Excellence for all</a:t>
            </a:r>
          </a:p>
          <a:p>
            <a:pPr marL="0" indent="0">
              <a:buNone/>
            </a:pPr>
            <a:r>
              <a:rPr lang="en-US" dirty="0"/>
              <a:t>Our school seeks excellence in all that it does and aims to provide a broad, balanced, simulating and challenging curriculum for every child, of which RE plays a key part.  </a:t>
            </a:r>
          </a:p>
          <a:p>
            <a:pPr marL="0" indent="0">
              <a:buNone/>
            </a:pPr>
            <a:r>
              <a:rPr lang="en-US" dirty="0"/>
              <a:t>All our children will have their education enhanced by a culture that values and promotes the part played by each individual in order to prepare them for the years ahead.</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0026" y="-17235"/>
            <a:ext cx="2643188" cy="1842860"/>
          </a:xfrm>
          <a:prstGeom prst="rect">
            <a:avLst/>
          </a:prstGeom>
        </p:spPr>
      </p:pic>
    </p:spTree>
    <p:extLst>
      <p:ext uri="{BB962C8B-B14F-4D97-AF65-F5344CB8AC3E}">
        <p14:creationId xmlns:p14="http://schemas.microsoft.com/office/powerpoint/2010/main" val="435128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A74DA-6B43-4CDE-B86C-F9C6BD49392E}"/>
              </a:ext>
            </a:extLst>
          </p:cNvPr>
          <p:cNvSpPr>
            <a:spLocks noGrp="1"/>
          </p:cNvSpPr>
          <p:nvPr>
            <p:ph type="title"/>
          </p:nvPr>
        </p:nvSpPr>
        <p:spPr/>
        <p:txBody>
          <a:bodyPr/>
          <a:lstStyle/>
          <a:p>
            <a:pPr algn="ctr"/>
            <a:r>
              <a:rPr lang="en-US" b="1" dirty="0">
                <a:latin typeface="+mn-lt"/>
              </a:rPr>
              <a:t>What is RE?</a:t>
            </a:r>
            <a:endParaRPr lang="en-GB" b="1" dirty="0">
              <a:latin typeface="+mn-lt"/>
            </a:endParaRPr>
          </a:p>
        </p:txBody>
      </p:sp>
      <p:sp>
        <p:nvSpPr>
          <p:cNvPr id="3" name="Content Placeholder 2">
            <a:extLst>
              <a:ext uri="{FF2B5EF4-FFF2-40B4-BE49-F238E27FC236}">
                <a16:creationId xmlns:a16="http://schemas.microsoft.com/office/drawing/2014/main" id="{DB10ADF7-3B9A-4EC3-82BD-E6B395FBAEFA}"/>
              </a:ext>
            </a:extLst>
          </p:cNvPr>
          <p:cNvSpPr>
            <a:spLocks noGrp="1"/>
          </p:cNvSpPr>
          <p:nvPr>
            <p:ph idx="1"/>
          </p:nvPr>
        </p:nvSpPr>
        <p:spPr/>
        <p:txBody>
          <a:bodyPr>
            <a:normAutofit fontScale="92500" lnSpcReduction="10000"/>
          </a:bodyPr>
          <a:lstStyle/>
          <a:p>
            <a:pPr marL="0" indent="0">
              <a:buNone/>
            </a:pPr>
            <a:r>
              <a:rPr lang="en-US" b="1" dirty="0"/>
              <a:t>Principle Aim </a:t>
            </a:r>
            <a:r>
              <a:rPr lang="en-GB" dirty="0"/>
              <a:t>The principal aim of religious education is to explore what people believe and what difference this makes to how they live, so that pupils can gain the knowledge, understanding and skills needed to handle questions raised by religion and belief, reflecting on their own ideas and ways of living.</a:t>
            </a:r>
          </a:p>
          <a:p>
            <a:pPr marL="0" indent="0">
              <a:buNone/>
            </a:pPr>
            <a:r>
              <a:rPr lang="en-US" sz="1300" dirty="0"/>
              <a:t>(Taken from the Devon, Plymouth, Cornwall and </a:t>
            </a:r>
            <a:r>
              <a:rPr lang="en-US" sz="1300" dirty="0" err="1"/>
              <a:t>Torbay</a:t>
            </a:r>
            <a:r>
              <a:rPr lang="en-US" sz="1300" dirty="0"/>
              <a:t> agreed syllabus for RE)</a:t>
            </a:r>
            <a:endParaRPr lang="en-GB" sz="1300" dirty="0"/>
          </a:p>
          <a:p>
            <a:pPr marL="0" indent="0">
              <a:buNone/>
            </a:pPr>
            <a:endParaRPr lang="en-US" dirty="0"/>
          </a:p>
          <a:p>
            <a:pPr marL="0" indent="0">
              <a:buNone/>
            </a:pPr>
            <a:r>
              <a:rPr lang="en-US" b="1" dirty="0"/>
              <a:t>RE Intent </a:t>
            </a:r>
            <a:r>
              <a:rPr lang="en-US" dirty="0"/>
              <a:t>(in child speak) </a:t>
            </a:r>
            <a:r>
              <a:rPr lang="en-GB" dirty="0"/>
              <a:t>RE explores big questions about life, to find out what people believe and what difference this makes to how they live. RE helps pupils to make sense of religion and belief, reflecting on their own ideas and ways of living.</a:t>
            </a:r>
            <a:r>
              <a:rPr lang="en-US" dirty="0"/>
              <a:t> </a:t>
            </a:r>
          </a:p>
          <a:p>
            <a:pPr marL="0" indent="0">
              <a:buNone/>
            </a:pPr>
            <a:r>
              <a:rPr lang="en-US" sz="1300" dirty="0"/>
              <a:t>(Taken from the Devon, Plymouth, Cornwall and </a:t>
            </a:r>
            <a:r>
              <a:rPr lang="en-US" sz="1300" dirty="0" err="1"/>
              <a:t>Torbay</a:t>
            </a:r>
            <a:r>
              <a:rPr lang="en-US" sz="1300" dirty="0"/>
              <a:t> agreed syllabus for RE)</a:t>
            </a:r>
          </a:p>
          <a:p>
            <a:pPr marL="0" indent="0">
              <a:buNone/>
            </a:pPr>
            <a:endParaRPr lang="en-GB" dirty="0"/>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2359" y="0"/>
            <a:ext cx="2004153" cy="1397318"/>
          </a:xfrm>
          <a:prstGeom prst="rect">
            <a:avLst/>
          </a:prstGeom>
        </p:spPr>
      </p:pic>
    </p:spTree>
    <p:extLst>
      <p:ext uri="{BB962C8B-B14F-4D97-AF65-F5344CB8AC3E}">
        <p14:creationId xmlns:p14="http://schemas.microsoft.com/office/powerpoint/2010/main" val="44559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42D4E-D6CD-41A2-8C30-716FB549C770}"/>
              </a:ext>
            </a:extLst>
          </p:cNvPr>
          <p:cNvSpPr>
            <a:spLocks noGrp="1"/>
          </p:cNvSpPr>
          <p:nvPr>
            <p:ph type="title"/>
          </p:nvPr>
        </p:nvSpPr>
        <p:spPr>
          <a:xfrm>
            <a:off x="940905" y="126586"/>
            <a:ext cx="10515600" cy="1325563"/>
          </a:xfrm>
        </p:spPr>
        <p:txBody>
          <a:bodyPr/>
          <a:lstStyle/>
          <a:p>
            <a:pPr algn="ctr"/>
            <a:r>
              <a:rPr lang="en-US" b="1" dirty="0">
                <a:latin typeface="+mn-lt"/>
              </a:rPr>
              <a:t>Curriculum Overview</a:t>
            </a:r>
            <a:endParaRPr lang="en-GB" b="1" dirty="0">
              <a:latin typeface="+mn-lt"/>
            </a:endParaRPr>
          </a:p>
        </p:txBody>
      </p:sp>
      <p:graphicFrame>
        <p:nvGraphicFramePr>
          <p:cNvPr id="4" name="Content Placeholder 3">
            <a:extLst>
              <a:ext uri="{FF2B5EF4-FFF2-40B4-BE49-F238E27FC236}">
                <a16:creationId xmlns:a16="http://schemas.microsoft.com/office/drawing/2014/main" id="{977A8E02-CDE0-4292-8EC0-1F57664951D1}"/>
              </a:ext>
            </a:extLst>
          </p:cNvPr>
          <p:cNvGraphicFramePr>
            <a:graphicFrameLocks noGrp="1"/>
          </p:cNvGraphicFramePr>
          <p:nvPr>
            <p:ph idx="1"/>
            <p:extLst>
              <p:ext uri="{D42A27DB-BD31-4B8C-83A1-F6EECF244321}">
                <p14:modId xmlns:p14="http://schemas.microsoft.com/office/powerpoint/2010/main" val="474688615"/>
              </p:ext>
            </p:extLst>
          </p:nvPr>
        </p:nvGraphicFramePr>
        <p:xfrm>
          <a:off x="495300" y="1294986"/>
          <a:ext cx="11252198" cy="5436428"/>
        </p:xfrm>
        <a:graphic>
          <a:graphicData uri="http://schemas.openxmlformats.org/drawingml/2006/table">
            <a:tbl>
              <a:tblPr firstRow="1" firstCol="1" bandRow="1">
                <a:tableStyleId>{5C22544A-7EE6-4342-B048-85BDC9FD1C3A}</a:tableStyleId>
              </a:tblPr>
              <a:tblGrid>
                <a:gridCol w="1606777">
                  <a:extLst>
                    <a:ext uri="{9D8B030D-6E8A-4147-A177-3AD203B41FA5}">
                      <a16:colId xmlns:a16="http://schemas.microsoft.com/office/drawing/2014/main" val="1009904928"/>
                    </a:ext>
                  </a:extLst>
                </a:gridCol>
                <a:gridCol w="1718758">
                  <a:extLst>
                    <a:ext uri="{9D8B030D-6E8A-4147-A177-3AD203B41FA5}">
                      <a16:colId xmlns:a16="http://schemas.microsoft.com/office/drawing/2014/main" val="4062747261"/>
                    </a:ext>
                  </a:extLst>
                </a:gridCol>
                <a:gridCol w="1496383">
                  <a:extLst>
                    <a:ext uri="{9D8B030D-6E8A-4147-A177-3AD203B41FA5}">
                      <a16:colId xmlns:a16="http://schemas.microsoft.com/office/drawing/2014/main" val="2122386035"/>
                    </a:ext>
                  </a:extLst>
                </a:gridCol>
                <a:gridCol w="1607570">
                  <a:extLst>
                    <a:ext uri="{9D8B030D-6E8A-4147-A177-3AD203B41FA5}">
                      <a16:colId xmlns:a16="http://schemas.microsoft.com/office/drawing/2014/main" val="1089245812"/>
                    </a:ext>
                  </a:extLst>
                </a:gridCol>
                <a:gridCol w="1607570">
                  <a:extLst>
                    <a:ext uri="{9D8B030D-6E8A-4147-A177-3AD203B41FA5}">
                      <a16:colId xmlns:a16="http://schemas.microsoft.com/office/drawing/2014/main" val="4059324350"/>
                    </a:ext>
                  </a:extLst>
                </a:gridCol>
                <a:gridCol w="1607570">
                  <a:extLst>
                    <a:ext uri="{9D8B030D-6E8A-4147-A177-3AD203B41FA5}">
                      <a16:colId xmlns:a16="http://schemas.microsoft.com/office/drawing/2014/main" val="3957428844"/>
                    </a:ext>
                  </a:extLst>
                </a:gridCol>
                <a:gridCol w="1607570">
                  <a:extLst>
                    <a:ext uri="{9D8B030D-6E8A-4147-A177-3AD203B41FA5}">
                      <a16:colId xmlns:a16="http://schemas.microsoft.com/office/drawing/2014/main" val="1422418780"/>
                    </a:ext>
                  </a:extLst>
                </a:gridCol>
              </a:tblGrid>
              <a:tr h="129640">
                <a:tc>
                  <a:txBody>
                    <a:bodyPr/>
                    <a:lstStyle/>
                    <a:p>
                      <a:pPr algn="ctr">
                        <a:lnSpc>
                          <a:spcPct val="115000"/>
                        </a:lnSpc>
                        <a:spcAft>
                          <a:spcPts val="0"/>
                        </a:spcAft>
                      </a:pPr>
                      <a:r>
                        <a:rPr lang="en-GB" sz="600">
                          <a:effectLst/>
                        </a:rPr>
                        <a:t>Year Group</a:t>
                      </a:r>
                      <a:endParaRPr lang="en-GB" sz="60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600">
                          <a:effectLst/>
                        </a:rPr>
                        <a:t>Autumn 1</a:t>
                      </a:r>
                      <a:endParaRPr lang="en-GB" sz="60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600">
                          <a:effectLst/>
                        </a:rPr>
                        <a:t>Autumn 2</a:t>
                      </a:r>
                      <a:endParaRPr lang="en-GB" sz="60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600">
                          <a:effectLst/>
                        </a:rPr>
                        <a:t>Spring 1</a:t>
                      </a:r>
                      <a:endParaRPr lang="en-GB" sz="60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600">
                          <a:effectLst/>
                        </a:rPr>
                        <a:t>Spring 2</a:t>
                      </a:r>
                      <a:endParaRPr lang="en-GB" sz="60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600">
                          <a:effectLst/>
                        </a:rPr>
                        <a:t>Summer 1</a:t>
                      </a:r>
                      <a:endParaRPr lang="en-GB" sz="60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600">
                          <a:effectLst/>
                        </a:rPr>
                        <a:t>Summer 2</a:t>
                      </a:r>
                      <a:endParaRPr lang="en-GB" sz="60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extLst>
                  <a:ext uri="{0D108BD9-81ED-4DB2-BD59-A6C34878D82A}">
                    <a16:rowId xmlns:a16="http://schemas.microsoft.com/office/drawing/2014/main" val="1962017262"/>
                  </a:ext>
                </a:extLst>
              </a:tr>
              <a:tr h="709291">
                <a:tc>
                  <a:txBody>
                    <a:bodyPr/>
                    <a:lstStyle/>
                    <a:p>
                      <a:pPr algn="ctr">
                        <a:lnSpc>
                          <a:spcPct val="115000"/>
                        </a:lnSpc>
                        <a:spcAft>
                          <a:spcPts val="0"/>
                        </a:spcAft>
                      </a:pPr>
                      <a:r>
                        <a:rPr lang="en-GB" sz="900">
                          <a:effectLst/>
                        </a:rPr>
                        <a:t>Reception</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(Creation)</a:t>
                      </a:r>
                    </a:p>
                    <a:p>
                      <a:pPr algn="ctr">
                        <a:lnSpc>
                          <a:spcPct val="115000"/>
                        </a:lnSpc>
                        <a:spcAft>
                          <a:spcPts val="0"/>
                        </a:spcAft>
                      </a:pPr>
                      <a:r>
                        <a:rPr lang="en-GB" sz="900" dirty="0">
                          <a:effectLst/>
                        </a:rPr>
                        <a:t>Why is the word God so important to Christians?</a:t>
                      </a:r>
                    </a:p>
                    <a:p>
                      <a:pPr algn="ctr">
                        <a:lnSpc>
                          <a:spcPct val="115000"/>
                        </a:lnSpc>
                        <a:spcAft>
                          <a:spcPts val="0"/>
                        </a:spcAft>
                      </a:pPr>
                      <a:r>
                        <a:rPr lang="en-GB" sz="900" dirty="0">
                          <a:effectLst/>
                        </a:rPr>
                        <a:t>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(Incarnation)</a:t>
                      </a:r>
                    </a:p>
                    <a:p>
                      <a:pPr algn="ctr">
                        <a:lnSpc>
                          <a:spcPct val="115000"/>
                        </a:lnSpc>
                        <a:spcAft>
                          <a:spcPts val="0"/>
                        </a:spcAft>
                      </a:pPr>
                      <a:r>
                        <a:rPr lang="en-GB" sz="900" dirty="0">
                          <a:effectLst/>
                        </a:rPr>
                        <a:t>Why do Christians perform Nativity plays at Christmas?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1000" b="1" u="none" dirty="0">
                          <a:effectLst/>
                        </a:rPr>
                        <a:t>Thematic</a:t>
                      </a:r>
                      <a:endParaRPr lang="en-GB" sz="900" dirty="0">
                        <a:effectLst/>
                      </a:endParaRPr>
                    </a:p>
                    <a:p>
                      <a:pPr algn="ctr">
                        <a:lnSpc>
                          <a:spcPct val="115000"/>
                        </a:lnSpc>
                        <a:spcAft>
                          <a:spcPts val="0"/>
                        </a:spcAft>
                      </a:pPr>
                      <a:r>
                        <a:rPr lang="en-GB" sz="900" dirty="0">
                          <a:effectLst/>
                        </a:rPr>
                        <a:t>Being special: where do we belong?</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(Salvation)</a:t>
                      </a:r>
                    </a:p>
                    <a:p>
                      <a:pPr algn="ctr">
                        <a:lnSpc>
                          <a:spcPct val="115000"/>
                        </a:lnSpc>
                        <a:spcAft>
                          <a:spcPts val="0"/>
                        </a:spcAft>
                      </a:pPr>
                      <a:r>
                        <a:rPr lang="en-GB" sz="900" dirty="0">
                          <a:effectLst/>
                        </a:rPr>
                        <a:t>Why do Christians put a cross on their Easter garden?</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Thematic</a:t>
                      </a:r>
                    </a:p>
                    <a:p>
                      <a:pPr algn="ctr">
                        <a:lnSpc>
                          <a:spcPct val="115000"/>
                        </a:lnSpc>
                        <a:spcAft>
                          <a:spcPts val="0"/>
                        </a:spcAft>
                      </a:pPr>
                      <a:r>
                        <a:rPr lang="en-GB" sz="900" dirty="0">
                          <a:effectLst/>
                        </a:rPr>
                        <a:t>Which places are special and why?</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tabLst>
                          <a:tab pos="238125" algn="l"/>
                          <a:tab pos="569595" algn="ctr"/>
                        </a:tabLst>
                      </a:pPr>
                      <a:r>
                        <a:rPr lang="en-GB" sz="900" b="1" u="none" dirty="0">
                          <a:effectLst/>
                        </a:rPr>
                        <a:t>Thematic</a:t>
                      </a:r>
                    </a:p>
                    <a:p>
                      <a:pPr algn="ctr">
                        <a:lnSpc>
                          <a:spcPct val="115000"/>
                        </a:lnSpc>
                        <a:spcAft>
                          <a:spcPts val="0"/>
                        </a:spcAft>
                        <a:tabLst>
                          <a:tab pos="238125" algn="l"/>
                          <a:tab pos="569595" algn="ctr"/>
                        </a:tabLst>
                      </a:pPr>
                      <a:r>
                        <a:rPr lang="en-GB" sz="900" dirty="0">
                          <a:effectLst/>
                        </a:rPr>
                        <a:t>Which stories are special and why?</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extLst>
                  <a:ext uri="{0D108BD9-81ED-4DB2-BD59-A6C34878D82A}">
                    <a16:rowId xmlns:a16="http://schemas.microsoft.com/office/drawing/2014/main" val="926272125"/>
                  </a:ext>
                </a:extLst>
              </a:tr>
              <a:tr h="709291">
                <a:tc>
                  <a:txBody>
                    <a:bodyPr/>
                    <a:lstStyle/>
                    <a:p>
                      <a:pPr algn="ctr">
                        <a:lnSpc>
                          <a:spcPct val="115000"/>
                        </a:lnSpc>
                        <a:spcAft>
                          <a:spcPts val="0"/>
                        </a:spcAft>
                      </a:pPr>
                      <a:r>
                        <a:rPr lang="en-GB" sz="900">
                          <a:effectLst/>
                        </a:rPr>
                        <a:t>Year 1</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(Creation)</a:t>
                      </a:r>
                    </a:p>
                    <a:p>
                      <a:pPr algn="ctr">
                        <a:lnSpc>
                          <a:spcPct val="115000"/>
                        </a:lnSpc>
                        <a:spcAft>
                          <a:spcPts val="0"/>
                        </a:spcAft>
                      </a:pPr>
                      <a:r>
                        <a:rPr lang="en-GB" sz="900" dirty="0">
                          <a:effectLst/>
                        </a:rPr>
                        <a:t>Who made the world?</a:t>
                      </a:r>
                    </a:p>
                    <a:p>
                      <a:pPr algn="ctr">
                        <a:lnSpc>
                          <a:spcPct val="115000"/>
                        </a:lnSpc>
                        <a:spcAft>
                          <a:spcPts val="0"/>
                        </a:spcAft>
                      </a:pPr>
                      <a:r>
                        <a:rPr lang="en-GB" sz="900" dirty="0">
                          <a:effectLst/>
                        </a:rPr>
                        <a:t>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(Incarnation)</a:t>
                      </a:r>
                      <a:r>
                        <a:rPr lang="en-GB" sz="900" b="1" dirty="0">
                          <a:effectLst/>
                        </a:rPr>
                        <a:t> </a:t>
                      </a:r>
                    </a:p>
                    <a:p>
                      <a:pPr algn="ctr">
                        <a:lnSpc>
                          <a:spcPct val="115000"/>
                        </a:lnSpc>
                        <a:spcAft>
                          <a:spcPts val="0"/>
                        </a:spcAft>
                      </a:pPr>
                      <a:r>
                        <a:rPr lang="en-GB" sz="900" dirty="0">
                          <a:effectLst/>
                        </a:rPr>
                        <a:t>Why does Christmas matter to Christians?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1000" b="1" u="none" dirty="0">
                          <a:effectLst/>
                        </a:rPr>
                        <a:t> Judaism</a:t>
                      </a:r>
                      <a:endParaRPr lang="en-GB" sz="900" b="1" u="none" dirty="0">
                        <a:effectLst/>
                      </a:endParaRPr>
                    </a:p>
                    <a:p>
                      <a:pPr algn="ctr">
                        <a:lnSpc>
                          <a:spcPct val="115000"/>
                        </a:lnSpc>
                        <a:spcAft>
                          <a:spcPts val="0"/>
                        </a:spcAft>
                      </a:pPr>
                      <a:r>
                        <a:rPr lang="en-GB" sz="900" dirty="0">
                          <a:effectLst/>
                        </a:rPr>
                        <a:t>Who is Jewish and how do they live?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(God)</a:t>
                      </a:r>
                    </a:p>
                    <a:p>
                      <a:pPr algn="ctr">
                        <a:lnSpc>
                          <a:spcPct val="115000"/>
                        </a:lnSpc>
                        <a:spcAft>
                          <a:spcPts val="0"/>
                        </a:spcAft>
                      </a:pPr>
                      <a:r>
                        <a:rPr lang="en-GB" sz="900" dirty="0">
                          <a:effectLst/>
                        </a:rPr>
                        <a:t>What do Christians believe God is like?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Thematic</a:t>
                      </a:r>
                    </a:p>
                    <a:p>
                      <a:pPr algn="ctr">
                        <a:lnSpc>
                          <a:spcPct val="115000"/>
                        </a:lnSpc>
                        <a:spcAft>
                          <a:spcPts val="0"/>
                        </a:spcAft>
                      </a:pPr>
                      <a:r>
                        <a:rPr lang="en-GB" sz="900" dirty="0">
                          <a:effectLst/>
                        </a:rPr>
                        <a:t>What does it mean to belong to a faith community?</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Thematic</a:t>
                      </a:r>
                    </a:p>
                    <a:p>
                      <a:pPr algn="ctr">
                        <a:lnSpc>
                          <a:spcPct val="115000"/>
                        </a:lnSpc>
                        <a:spcAft>
                          <a:spcPts val="0"/>
                        </a:spcAft>
                      </a:pPr>
                      <a:r>
                        <a:rPr lang="en-GB" sz="900" dirty="0">
                          <a:effectLst/>
                        </a:rPr>
                        <a:t>How should we care for the world and why does it matter?</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extLst>
                  <a:ext uri="{0D108BD9-81ED-4DB2-BD59-A6C34878D82A}">
                    <a16:rowId xmlns:a16="http://schemas.microsoft.com/office/drawing/2014/main" val="1822569932"/>
                  </a:ext>
                </a:extLst>
              </a:tr>
              <a:tr h="709291">
                <a:tc>
                  <a:txBody>
                    <a:bodyPr/>
                    <a:lstStyle/>
                    <a:p>
                      <a:pPr algn="ctr">
                        <a:lnSpc>
                          <a:spcPct val="115000"/>
                        </a:lnSpc>
                        <a:spcAft>
                          <a:spcPts val="0"/>
                        </a:spcAft>
                      </a:pPr>
                      <a:r>
                        <a:rPr lang="en-GB" sz="900">
                          <a:effectLst/>
                        </a:rPr>
                        <a:t>Year 2</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(Gospel)</a:t>
                      </a:r>
                    </a:p>
                    <a:p>
                      <a:pPr algn="ctr">
                        <a:lnSpc>
                          <a:spcPct val="115000"/>
                        </a:lnSpc>
                        <a:spcAft>
                          <a:spcPts val="0"/>
                        </a:spcAft>
                      </a:pPr>
                      <a:r>
                        <a:rPr lang="en-GB" sz="900" dirty="0">
                          <a:effectLst/>
                        </a:rPr>
                        <a:t>What is the good news that Jesus brings?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(Gospel)</a:t>
                      </a:r>
                    </a:p>
                    <a:p>
                      <a:pPr algn="ctr">
                        <a:lnSpc>
                          <a:spcPct val="115000"/>
                        </a:lnSpc>
                        <a:spcAft>
                          <a:spcPts val="0"/>
                        </a:spcAft>
                      </a:pPr>
                      <a:r>
                        <a:rPr lang="en-GB" sz="900" dirty="0">
                          <a:effectLst/>
                        </a:rPr>
                        <a:t>What is the good news that Jesus brings?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1000" b="1" u="none" dirty="0">
                          <a:effectLst/>
                        </a:rPr>
                        <a:t>Islam</a:t>
                      </a:r>
                      <a:endParaRPr lang="en-GB" sz="900" b="1" u="none" dirty="0">
                        <a:effectLst/>
                      </a:endParaRPr>
                    </a:p>
                    <a:p>
                      <a:pPr algn="ctr">
                        <a:lnSpc>
                          <a:spcPct val="115000"/>
                        </a:lnSpc>
                        <a:spcAft>
                          <a:spcPts val="0"/>
                        </a:spcAft>
                      </a:pPr>
                      <a:r>
                        <a:rPr lang="en-GB" sz="900" dirty="0">
                          <a:effectLst/>
                        </a:rPr>
                        <a:t>Who is a Muslim and how do they live? (Part 1)</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(Salvation)</a:t>
                      </a:r>
                    </a:p>
                    <a:p>
                      <a:pPr algn="ctr">
                        <a:lnSpc>
                          <a:spcPct val="115000"/>
                        </a:lnSpc>
                        <a:spcAft>
                          <a:spcPts val="0"/>
                        </a:spcAft>
                      </a:pPr>
                      <a:r>
                        <a:rPr lang="en-GB" sz="900" dirty="0">
                          <a:effectLst/>
                        </a:rPr>
                        <a:t>Why does Easter matter to Christians?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Islam</a:t>
                      </a:r>
                    </a:p>
                    <a:p>
                      <a:pPr algn="ctr">
                        <a:lnSpc>
                          <a:spcPct val="115000"/>
                        </a:lnSpc>
                        <a:spcAft>
                          <a:spcPts val="0"/>
                        </a:spcAft>
                      </a:pPr>
                      <a:r>
                        <a:rPr lang="en-GB" sz="900" dirty="0">
                          <a:effectLst/>
                        </a:rPr>
                        <a:t>Who is a Muslim and how do they live? (Part 2)</a:t>
                      </a:r>
                    </a:p>
                    <a:p>
                      <a:pPr algn="ctr">
                        <a:lnSpc>
                          <a:spcPct val="115000"/>
                        </a:lnSpc>
                        <a:spcAft>
                          <a:spcPts val="0"/>
                        </a:spcAft>
                      </a:pPr>
                      <a:r>
                        <a:rPr lang="en-GB" sz="900" dirty="0">
                          <a:effectLst/>
                        </a:rPr>
                        <a:t>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Thematic</a:t>
                      </a:r>
                      <a:r>
                        <a:rPr lang="en-GB" sz="900" u="sng" dirty="0">
                          <a:effectLst/>
                        </a:rPr>
                        <a:t> </a:t>
                      </a:r>
                      <a:endParaRPr lang="en-GB" sz="900" dirty="0">
                        <a:effectLst/>
                      </a:endParaRPr>
                    </a:p>
                    <a:p>
                      <a:pPr algn="ctr">
                        <a:lnSpc>
                          <a:spcPct val="115000"/>
                        </a:lnSpc>
                        <a:spcAft>
                          <a:spcPts val="0"/>
                        </a:spcAft>
                      </a:pPr>
                      <a:r>
                        <a:rPr lang="en-GB" sz="900" dirty="0">
                          <a:effectLst/>
                        </a:rPr>
                        <a:t>What makes some places special to believers?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extLst>
                  <a:ext uri="{0D108BD9-81ED-4DB2-BD59-A6C34878D82A}">
                    <a16:rowId xmlns:a16="http://schemas.microsoft.com/office/drawing/2014/main" val="595256436"/>
                  </a:ext>
                </a:extLst>
              </a:tr>
              <a:tr h="835334">
                <a:tc>
                  <a:txBody>
                    <a:bodyPr/>
                    <a:lstStyle/>
                    <a:p>
                      <a:pPr algn="ctr">
                        <a:lnSpc>
                          <a:spcPct val="115000"/>
                        </a:lnSpc>
                        <a:spcAft>
                          <a:spcPts val="0"/>
                        </a:spcAft>
                      </a:pPr>
                      <a:r>
                        <a:rPr lang="en-GB" sz="900">
                          <a:effectLst/>
                        </a:rPr>
                        <a:t>Year 3</a:t>
                      </a:r>
                    </a:p>
                    <a:p>
                      <a:pPr algn="ctr">
                        <a:lnSpc>
                          <a:spcPct val="115000"/>
                        </a:lnSpc>
                        <a:spcAft>
                          <a:spcPts val="0"/>
                        </a:spcAft>
                      </a:pPr>
                      <a:r>
                        <a:rPr lang="en-GB" sz="900">
                          <a:effectLst/>
                        </a:rPr>
                        <a:t>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(People of God)</a:t>
                      </a:r>
                    </a:p>
                    <a:p>
                      <a:pPr algn="ctr">
                        <a:lnSpc>
                          <a:spcPct val="115000"/>
                        </a:lnSpc>
                        <a:spcAft>
                          <a:spcPts val="0"/>
                        </a:spcAft>
                      </a:pPr>
                      <a:r>
                        <a:rPr lang="en-GB" sz="900" dirty="0">
                          <a:effectLst/>
                        </a:rPr>
                        <a:t>What is it like to follow God?</a:t>
                      </a:r>
                    </a:p>
                    <a:p>
                      <a:pPr algn="ctr">
                        <a:lnSpc>
                          <a:spcPct val="115000"/>
                        </a:lnSpc>
                        <a:spcAft>
                          <a:spcPts val="0"/>
                        </a:spcAft>
                      </a:pPr>
                      <a:r>
                        <a:rPr lang="en-GB" sz="900" u="none" strike="noStrike" dirty="0">
                          <a:effectLst/>
                        </a:rPr>
                        <a:t>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Incarnation/God</a:t>
                      </a:r>
                    </a:p>
                    <a:p>
                      <a:pPr algn="ctr">
                        <a:lnSpc>
                          <a:spcPct val="115000"/>
                        </a:lnSpc>
                        <a:spcAft>
                          <a:spcPts val="0"/>
                        </a:spcAft>
                      </a:pPr>
                      <a:r>
                        <a:rPr lang="en-GB" sz="900" dirty="0">
                          <a:effectLst/>
                        </a:rPr>
                        <a:t>What is the Trinity?</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1000" b="1" u="none" dirty="0">
                          <a:effectLst/>
                        </a:rPr>
                        <a:t>Islam</a:t>
                      </a:r>
                      <a:endParaRPr lang="en-GB" sz="900" b="1" u="none" dirty="0">
                        <a:effectLst/>
                      </a:endParaRPr>
                    </a:p>
                    <a:p>
                      <a:pPr algn="ctr">
                        <a:lnSpc>
                          <a:spcPct val="115000"/>
                        </a:lnSpc>
                        <a:spcAft>
                          <a:spcPts val="0"/>
                        </a:spcAft>
                      </a:pPr>
                      <a:r>
                        <a:rPr lang="en-GB" sz="900" dirty="0">
                          <a:effectLst/>
                        </a:rPr>
                        <a:t>How do festivals and worship show what matters to a Muslim?</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Judaism</a:t>
                      </a:r>
                    </a:p>
                    <a:p>
                      <a:pPr algn="ctr">
                        <a:lnSpc>
                          <a:spcPct val="115000"/>
                        </a:lnSpc>
                        <a:spcAft>
                          <a:spcPts val="0"/>
                        </a:spcAft>
                      </a:pPr>
                      <a:r>
                        <a:rPr lang="en-GB" sz="900" dirty="0">
                          <a:effectLst/>
                        </a:rPr>
                        <a:t>How do festivals and family life show what matters to Jewish people?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(Creation/Fall)</a:t>
                      </a:r>
                    </a:p>
                    <a:p>
                      <a:pPr algn="ctr">
                        <a:lnSpc>
                          <a:spcPct val="115000"/>
                        </a:lnSpc>
                        <a:spcAft>
                          <a:spcPts val="0"/>
                        </a:spcAft>
                      </a:pPr>
                      <a:r>
                        <a:rPr lang="en-GB" sz="900" dirty="0">
                          <a:effectLst/>
                        </a:rPr>
                        <a:t>What do Christians learn from the creation story?</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Thematic</a:t>
                      </a:r>
                    </a:p>
                    <a:p>
                      <a:pPr algn="ctr">
                        <a:lnSpc>
                          <a:spcPct val="115000"/>
                        </a:lnSpc>
                        <a:spcAft>
                          <a:spcPts val="0"/>
                        </a:spcAft>
                      </a:pPr>
                      <a:r>
                        <a:rPr lang="en-GB" sz="900" dirty="0">
                          <a:effectLst/>
                        </a:rPr>
                        <a:t>How and why do people try to make the world a better place?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extLst>
                  <a:ext uri="{0D108BD9-81ED-4DB2-BD59-A6C34878D82A}">
                    <a16:rowId xmlns:a16="http://schemas.microsoft.com/office/drawing/2014/main" val="3718098296"/>
                  </a:ext>
                </a:extLst>
              </a:tr>
              <a:tr h="789603">
                <a:tc>
                  <a:txBody>
                    <a:bodyPr/>
                    <a:lstStyle/>
                    <a:p>
                      <a:pPr algn="ctr">
                        <a:lnSpc>
                          <a:spcPct val="115000"/>
                        </a:lnSpc>
                        <a:spcAft>
                          <a:spcPts val="0"/>
                        </a:spcAft>
                      </a:pPr>
                      <a:r>
                        <a:rPr lang="en-GB" sz="900">
                          <a:effectLst/>
                        </a:rPr>
                        <a:t>Year 4</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(Gospel)</a:t>
                      </a:r>
                    </a:p>
                    <a:p>
                      <a:pPr algn="ctr">
                        <a:lnSpc>
                          <a:spcPct val="115000"/>
                        </a:lnSpc>
                        <a:spcAft>
                          <a:spcPts val="0"/>
                        </a:spcAft>
                      </a:pPr>
                      <a:r>
                        <a:rPr lang="en-GB" sz="900" dirty="0">
                          <a:effectLst/>
                        </a:rPr>
                        <a:t>What kind of world did Jesus want?</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(Kingdom of God)</a:t>
                      </a:r>
                    </a:p>
                    <a:p>
                      <a:pPr algn="ctr">
                        <a:lnSpc>
                          <a:spcPct val="115000"/>
                        </a:lnSpc>
                        <a:spcAft>
                          <a:spcPts val="0"/>
                        </a:spcAft>
                      </a:pPr>
                      <a:r>
                        <a:rPr lang="en-GB" sz="900" dirty="0">
                          <a:effectLst/>
                        </a:rPr>
                        <a:t>When Jesus left; what was the impact of Pentecost?</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1000" b="1" u="none" dirty="0">
                          <a:effectLst/>
                        </a:rPr>
                        <a:t>Hinduism</a:t>
                      </a:r>
                      <a:endParaRPr lang="en-GB" sz="900" b="1" u="none" dirty="0">
                        <a:effectLst/>
                      </a:endParaRPr>
                    </a:p>
                    <a:p>
                      <a:pPr algn="ctr">
                        <a:lnSpc>
                          <a:spcPct val="115000"/>
                        </a:lnSpc>
                        <a:spcAft>
                          <a:spcPts val="0"/>
                        </a:spcAft>
                      </a:pPr>
                      <a:r>
                        <a:rPr lang="en-GB" sz="900" dirty="0">
                          <a:effectLst/>
                        </a:rPr>
                        <a:t>What do Hindus believe God is like?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(Salvation)</a:t>
                      </a:r>
                    </a:p>
                    <a:p>
                      <a:pPr algn="ctr">
                        <a:lnSpc>
                          <a:spcPct val="115000"/>
                        </a:lnSpc>
                        <a:spcAft>
                          <a:spcPts val="0"/>
                        </a:spcAft>
                      </a:pPr>
                      <a:r>
                        <a:rPr lang="en-GB" sz="900" dirty="0">
                          <a:effectLst/>
                        </a:rPr>
                        <a:t>Why do Christians call the day that Jesus died ‘Good Friday’?</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Hinduism</a:t>
                      </a:r>
                    </a:p>
                    <a:p>
                      <a:pPr algn="ctr">
                        <a:lnSpc>
                          <a:spcPct val="115000"/>
                        </a:lnSpc>
                        <a:spcAft>
                          <a:spcPts val="0"/>
                        </a:spcAft>
                      </a:pPr>
                      <a:r>
                        <a:rPr lang="en-GB" sz="900" dirty="0">
                          <a:effectLst/>
                        </a:rPr>
                        <a:t>What does it mean to be a Hindu is Britain today?</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Thematic</a:t>
                      </a:r>
                    </a:p>
                    <a:p>
                      <a:pPr algn="ctr">
                        <a:lnSpc>
                          <a:spcPct val="115000"/>
                        </a:lnSpc>
                        <a:spcAft>
                          <a:spcPts val="0"/>
                        </a:spcAft>
                      </a:pPr>
                      <a:r>
                        <a:rPr lang="en-GB" sz="900" dirty="0">
                          <a:effectLst/>
                        </a:rPr>
                        <a:t>How and why do people mark the significant events of life?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extLst>
                  <a:ext uri="{0D108BD9-81ED-4DB2-BD59-A6C34878D82A}">
                    <a16:rowId xmlns:a16="http://schemas.microsoft.com/office/drawing/2014/main" val="105937611"/>
                  </a:ext>
                </a:extLst>
              </a:tr>
              <a:tr h="733214">
                <a:tc>
                  <a:txBody>
                    <a:bodyPr/>
                    <a:lstStyle/>
                    <a:p>
                      <a:pPr algn="ctr">
                        <a:lnSpc>
                          <a:spcPct val="115000"/>
                        </a:lnSpc>
                        <a:spcAft>
                          <a:spcPts val="0"/>
                        </a:spcAft>
                      </a:pPr>
                      <a:r>
                        <a:rPr lang="en-GB" sz="900">
                          <a:effectLst/>
                        </a:rPr>
                        <a:t>Year 5</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(God)</a:t>
                      </a:r>
                    </a:p>
                    <a:p>
                      <a:pPr algn="ctr">
                        <a:lnSpc>
                          <a:spcPct val="115000"/>
                        </a:lnSpc>
                        <a:spcAft>
                          <a:spcPts val="0"/>
                        </a:spcAft>
                      </a:pPr>
                      <a:r>
                        <a:rPr lang="en-GB" sz="900" dirty="0">
                          <a:effectLst/>
                        </a:rPr>
                        <a:t>What does it mean if God is Holy and loving?</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1000" b="1" u="none" dirty="0">
                          <a:effectLst/>
                        </a:rPr>
                        <a:t>Islam</a:t>
                      </a:r>
                      <a:endParaRPr lang="en-GB" sz="900" b="1" u="none" dirty="0">
                        <a:effectLst/>
                      </a:endParaRPr>
                    </a:p>
                    <a:p>
                      <a:pPr algn="ctr">
                        <a:lnSpc>
                          <a:spcPct val="115000"/>
                        </a:lnSpc>
                        <a:spcAft>
                          <a:spcPts val="0"/>
                        </a:spcAft>
                      </a:pPr>
                      <a:r>
                        <a:rPr lang="en-GB" sz="900" dirty="0">
                          <a:effectLst/>
                        </a:rPr>
                        <a:t>What does it mean to be a Muslim in Britain today?</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Judaism</a:t>
                      </a:r>
                    </a:p>
                    <a:p>
                      <a:pPr algn="ctr">
                        <a:lnSpc>
                          <a:spcPct val="115000"/>
                        </a:lnSpc>
                        <a:spcAft>
                          <a:spcPts val="0"/>
                        </a:spcAft>
                      </a:pPr>
                      <a:r>
                        <a:rPr lang="en-GB" sz="900" dirty="0">
                          <a:effectLst/>
                        </a:rPr>
                        <a:t>Why is the Torah so important to Jewish people?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(Creation and Fall)</a:t>
                      </a:r>
                    </a:p>
                    <a:p>
                      <a:pPr algn="ctr">
                        <a:lnSpc>
                          <a:spcPct val="115000"/>
                        </a:lnSpc>
                        <a:spcAft>
                          <a:spcPts val="0"/>
                        </a:spcAft>
                      </a:pPr>
                      <a:r>
                        <a:rPr lang="en-GB" sz="900" dirty="0">
                          <a:effectLst/>
                        </a:rPr>
                        <a:t>Creation and science, conflicting or complimentary?</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(People of God)</a:t>
                      </a:r>
                    </a:p>
                    <a:p>
                      <a:pPr algn="ctr">
                        <a:lnSpc>
                          <a:spcPct val="115000"/>
                        </a:lnSpc>
                        <a:spcAft>
                          <a:spcPts val="0"/>
                        </a:spcAft>
                      </a:pPr>
                      <a:r>
                        <a:rPr lang="en-GB" sz="900" dirty="0">
                          <a:effectLst/>
                        </a:rPr>
                        <a:t>How can following God bring freedom and justice?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Thematic</a:t>
                      </a:r>
                    </a:p>
                    <a:p>
                      <a:pPr algn="ctr">
                        <a:lnSpc>
                          <a:spcPct val="115000"/>
                        </a:lnSpc>
                        <a:spcAft>
                          <a:spcPts val="0"/>
                        </a:spcAft>
                      </a:pPr>
                      <a:r>
                        <a:rPr lang="en-GB" sz="900" dirty="0">
                          <a:effectLst/>
                        </a:rPr>
                        <a:t>What matters most to Humanists and Christians?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extLst>
                  <a:ext uri="{0D108BD9-81ED-4DB2-BD59-A6C34878D82A}">
                    <a16:rowId xmlns:a16="http://schemas.microsoft.com/office/drawing/2014/main" val="1267205663"/>
                  </a:ext>
                </a:extLst>
              </a:tr>
              <a:tr h="820764">
                <a:tc>
                  <a:txBody>
                    <a:bodyPr/>
                    <a:lstStyle/>
                    <a:p>
                      <a:pPr algn="ctr">
                        <a:lnSpc>
                          <a:spcPct val="115000"/>
                        </a:lnSpc>
                        <a:spcAft>
                          <a:spcPts val="0"/>
                        </a:spcAft>
                      </a:pPr>
                      <a:r>
                        <a:rPr lang="en-GB" sz="900">
                          <a:effectLst/>
                        </a:rPr>
                        <a:t>Year 6</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(Gospel) </a:t>
                      </a:r>
                    </a:p>
                    <a:p>
                      <a:pPr algn="ctr">
                        <a:lnSpc>
                          <a:spcPct val="115000"/>
                        </a:lnSpc>
                        <a:spcAft>
                          <a:spcPts val="0"/>
                        </a:spcAft>
                      </a:pPr>
                      <a:r>
                        <a:rPr lang="en-GB" sz="900" dirty="0">
                          <a:effectLst/>
                        </a:rPr>
                        <a:t>What would Jesus do?</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(Incarnation)</a:t>
                      </a:r>
                    </a:p>
                    <a:p>
                      <a:pPr algn="ctr">
                        <a:lnSpc>
                          <a:spcPct val="115000"/>
                        </a:lnSpc>
                        <a:spcAft>
                          <a:spcPts val="0"/>
                        </a:spcAft>
                      </a:pPr>
                      <a:r>
                        <a:rPr lang="en-GB" sz="900" dirty="0">
                          <a:effectLst/>
                        </a:rPr>
                        <a:t>Was Jesus the Messiah?</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1000" b="1" u="none" dirty="0">
                          <a:effectLst/>
                        </a:rPr>
                        <a:t>Hinduism</a:t>
                      </a:r>
                      <a:endParaRPr lang="en-GB" sz="900" b="1" u="none" dirty="0">
                        <a:effectLst/>
                      </a:endParaRPr>
                    </a:p>
                    <a:p>
                      <a:pPr algn="ctr">
                        <a:lnSpc>
                          <a:spcPct val="115000"/>
                        </a:lnSpc>
                        <a:spcAft>
                          <a:spcPts val="0"/>
                        </a:spcAft>
                      </a:pPr>
                      <a:r>
                        <a:rPr lang="en-GB" sz="900" dirty="0">
                          <a:effectLst/>
                        </a:rPr>
                        <a:t>Why do Hindus want to be good?</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(Salvation)</a:t>
                      </a:r>
                    </a:p>
                    <a:p>
                      <a:pPr algn="ctr">
                        <a:lnSpc>
                          <a:spcPct val="115000"/>
                        </a:lnSpc>
                        <a:spcAft>
                          <a:spcPts val="0"/>
                        </a:spcAft>
                      </a:pPr>
                      <a:r>
                        <a:rPr lang="en-GB" sz="900" dirty="0">
                          <a:effectLst/>
                        </a:rPr>
                        <a:t>What difference does the resurrection make to Christians?</a:t>
                      </a:r>
                    </a:p>
                    <a:p>
                      <a:pPr algn="ctr">
                        <a:lnSpc>
                          <a:spcPct val="115000"/>
                        </a:lnSpc>
                        <a:spcAft>
                          <a:spcPts val="0"/>
                        </a:spcAft>
                      </a:pPr>
                      <a:r>
                        <a:rPr lang="en-GB" sz="900" dirty="0">
                          <a:effectLst/>
                        </a:rPr>
                        <a:t>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Christianity (Kingdom of God)</a:t>
                      </a:r>
                    </a:p>
                    <a:p>
                      <a:pPr algn="ctr">
                        <a:lnSpc>
                          <a:spcPct val="115000"/>
                        </a:lnSpc>
                        <a:spcAft>
                          <a:spcPts val="0"/>
                        </a:spcAft>
                      </a:pPr>
                      <a:r>
                        <a:rPr lang="en-GB" sz="900" dirty="0">
                          <a:effectLst/>
                        </a:rPr>
                        <a:t>What kind of king is Jesus?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tc>
                  <a:txBody>
                    <a:bodyPr/>
                    <a:lstStyle/>
                    <a:p>
                      <a:pPr algn="ctr">
                        <a:lnSpc>
                          <a:spcPct val="115000"/>
                        </a:lnSpc>
                        <a:spcAft>
                          <a:spcPts val="0"/>
                        </a:spcAft>
                      </a:pPr>
                      <a:r>
                        <a:rPr lang="en-GB" sz="900" b="1" u="none" dirty="0">
                          <a:effectLst/>
                        </a:rPr>
                        <a:t>Thematic</a:t>
                      </a:r>
                    </a:p>
                    <a:p>
                      <a:pPr algn="ctr">
                        <a:lnSpc>
                          <a:spcPct val="115000"/>
                        </a:lnSpc>
                        <a:spcAft>
                          <a:spcPts val="0"/>
                        </a:spcAft>
                      </a:pPr>
                      <a:r>
                        <a:rPr lang="en-GB" sz="900" dirty="0">
                          <a:effectLst/>
                        </a:rPr>
                        <a:t>Why do some people believe in God and some not?</a:t>
                      </a:r>
                    </a:p>
                    <a:p>
                      <a:pPr algn="ctr">
                        <a:lnSpc>
                          <a:spcPct val="115000"/>
                        </a:lnSpc>
                        <a:spcAft>
                          <a:spcPts val="0"/>
                        </a:spcAft>
                      </a:pPr>
                      <a:r>
                        <a:rPr lang="en-GB" sz="900" dirty="0">
                          <a:effectLst/>
                        </a:rPr>
                        <a:t>How does faith help people when life gets hard?</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5743" marR="35743" marT="0" marB="0"/>
                </a:tc>
                <a:extLst>
                  <a:ext uri="{0D108BD9-81ED-4DB2-BD59-A6C34878D82A}">
                    <a16:rowId xmlns:a16="http://schemas.microsoft.com/office/drawing/2014/main" val="3544348358"/>
                  </a:ext>
                </a:extLst>
              </a:tr>
            </a:tbl>
          </a:graphicData>
        </a:graphic>
      </p:graphicFrame>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0935" y="1"/>
            <a:ext cx="1675819" cy="1168400"/>
          </a:xfrm>
          <a:prstGeom prst="rect">
            <a:avLst/>
          </a:prstGeom>
        </p:spPr>
      </p:pic>
    </p:spTree>
    <p:extLst>
      <p:ext uri="{BB962C8B-B14F-4D97-AF65-F5344CB8AC3E}">
        <p14:creationId xmlns:p14="http://schemas.microsoft.com/office/powerpoint/2010/main" val="3408846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41FA5-88F6-42B5-A31B-0ABE83A5F9CF}"/>
              </a:ext>
            </a:extLst>
          </p:cNvPr>
          <p:cNvSpPr>
            <a:spLocks noGrp="1"/>
          </p:cNvSpPr>
          <p:nvPr>
            <p:ph type="title"/>
          </p:nvPr>
        </p:nvSpPr>
        <p:spPr/>
        <p:txBody>
          <a:bodyPr/>
          <a:lstStyle/>
          <a:p>
            <a:pPr algn="ctr"/>
            <a:r>
              <a:rPr lang="en-US" b="1" dirty="0">
                <a:latin typeface="+mn-lt"/>
              </a:rPr>
              <a:t>RE Outcomes</a:t>
            </a:r>
            <a:endParaRPr lang="en-GB" b="1" dirty="0">
              <a:latin typeface="+mn-lt"/>
            </a:endParaRPr>
          </a:p>
        </p:txBody>
      </p:sp>
      <p:sp>
        <p:nvSpPr>
          <p:cNvPr id="3" name="Content Placeholder 2">
            <a:extLst>
              <a:ext uri="{FF2B5EF4-FFF2-40B4-BE49-F238E27FC236}">
                <a16:creationId xmlns:a16="http://schemas.microsoft.com/office/drawing/2014/main" id="{33ACF78F-962C-471D-B1AC-FE5DD4842B91}"/>
              </a:ext>
            </a:extLst>
          </p:cNvPr>
          <p:cNvSpPr>
            <a:spLocks noGrp="1"/>
          </p:cNvSpPr>
          <p:nvPr>
            <p:ph idx="1"/>
          </p:nvPr>
        </p:nvSpPr>
        <p:spPr/>
        <p:txBody>
          <a:bodyPr/>
          <a:lstStyle/>
          <a:p>
            <a:r>
              <a:rPr lang="en-US" dirty="0"/>
              <a:t>Photographs of children’s work (start and end points)</a:t>
            </a:r>
          </a:p>
          <a:p>
            <a:r>
              <a:rPr lang="en-US" dirty="0"/>
              <a:t>Pupil voice comments about RE curriculum and learning</a:t>
            </a:r>
          </a:p>
          <a:p>
            <a:r>
              <a:rPr lang="en-US" dirty="0"/>
              <a:t>Information and photographs of special RE events in school.</a:t>
            </a:r>
          </a:p>
          <a:p>
            <a:r>
              <a:rPr lang="en-US" dirty="0"/>
              <a:t>Photographs of trips and visits to places of worship.</a:t>
            </a:r>
          </a:p>
          <a:p>
            <a:r>
              <a:rPr lang="en-US" dirty="0"/>
              <a:t>Photographs of visitors to RE lessons</a:t>
            </a:r>
          </a:p>
          <a:p>
            <a:r>
              <a:rPr lang="en-US" dirty="0"/>
              <a:t>Photographs of children learning and getting involved in debates</a:t>
            </a: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2359" y="0"/>
            <a:ext cx="2677992" cy="1867126"/>
          </a:xfrm>
          <a:prstGeom prst="rect">
            <a:avLst/>
          </a:prstGeom>
        </p:spPr>
      </p:pic>
    </p:spTree>
    <p:extLst>
      <p:ext uri="{BB962C8B-B14F-4D97-AF65-F5344CB8AC3E}">
        <p14:creationId xmlns:p14="http://schemas.microsoft.com/office/powerpoint/2010/main" val="1766313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B90C7-3B4B-47E6-BB41-3331F43252D4}"/>
              </a:ext>
            </a:extLst>
          </p:cNvPr>
          <p:cNvSpPr>
            <a:spLocks noGrp="1"/>
          </p:cNvSpPr>
          <p:nvPr>
            <p:ph type="title"/>
          </p:nvPr>
        </p:nvSpPr>
        <p:spPr/>
        <p:txBody>
          <a:bodyPr/>
          <a:lstStyle/>
          <a:p>
            <a:r>
              <a:rPr lang="en-US" b="1" dirty="0">
                <a:latin typeface="+mn-lt"/>
              </a:rPr>
              <a:t>In other areas of your school website, you might like to include…</a:t>
            </a:r>
            <a:endParaRPr lang="en-GB" b="1" dirty="0">
              <a:latin typeface="+mn-lt"/>
            </a:endParaRPr>
          </a:p>
        </p:txBody>
      </p:sp>
      <p:sp>
        <p:nvSpPr>
          <p:cNvPr id="3" name="Content Placeholder 2">
            <a:extLst>
              <a:ext uri="{FF2B5EF4-FFF2-40B4-BE49-F238E27FC236}">
                <a16:creationId xmlns:a16="http://schemas.microsoft.com/office/drawing/2014/main" id="{2E17DA1D-3166-47B2-8273-1F700002EB09}"/>
              </a:ext>
            </a:extLst>
          </p:cNvPr>
          <p:cNvSpPr>
            <a:spLocks noGrp="1"/>
          </p:cNvSpPr>
          <p:nvPr>
            <p:ph idx="1"/>
          </p:nvPr>
        </p:nvSpPr>
        <p:spPr/>
        <p:txBody>
          <a:bodyPr/>
          <a:lstStyle/>
          <a:p>
            <a:r>
              <a:rPr lang="en-US" dirty="0"/>
              <a:t>Knowledge </a:t>
            </a:r>
            <a:r>
              <a:rPr lang="en-US" dirty="0" err="1"/>
              <a:t>organisers</a:t>
            </a:r>
            <a:endParaRPr lang="en-US" dirty="0"/>
          </a:p>
          <a:p>
            <a:r>
              <a:rPr lang="en-US" dirty="0"/>
              <a:t>Useful websites</a:t>
            </a:r>
          </a:p>
          <a:p>
            <a:r>
              <a:rPr lang="en-US" dirty="0"/>
              <a:t>Links to policies</a:t>
            </a:r>
          </a:p>
          <a:p>
            <a:r>
              <a:rPr lang="en-US" dirty="0"/>
              <a:t>Topic overviews</a:t>
            </a:r>
          </a:p>
          <a:p>
            <a:r>
              <a:rPr lang="en-US" dirty="0"/>
              <a:t>Links to other curriculum areas</a:t>
            </a:r>
          </a:p>
          <a:p>
            <a:r>
              <a:rPr lang="en-US" dirty="0"/>
              <a:t>Information about RE champions (children taking the lead)</a:t>
            </a:r>
          </a:p>
          <a:p>
            <a:r>
              <a:rPr lang="en-US" dirty="0"/>
              <a:t>Assessment processes</a:t>
            </a: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09171" y="4724215"/>
            <a:ext cx="3060457" cy="2133785"/>
          </a:xfrm>
          <a:prstGeom prst="rect">
            <a:avLst/>
          </a:prstGeom>
        </p:spPr>
      </p:pic>
    </p:spTree>
    <p:extLst>
      <p:ext uri="{BB962C8B-B14F-4D97-AF65-F5344CB8AC3E}">
        <p14:creationId xmlns:p14="http://schemas.microsoft.com/office/powerpoint/2010/main" val="601279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2"/>
          <p:cNvSpPr>
            <a:spLocks noChangeShapeType="1"/>
          </p:cNvSpPr>
          <p:nvPr/>
        </p:nvSpPr>
        <p:spPr bwMode="auto">
          <a:xfrm>
            <a:off x="1524000" y="6021388"/>
            <a:ext cx="9144000" cy="0"/>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126" name="Text Box 49"/>
          <p:cNvSpPr txBox="1">
            <a:spLocks noChangeArrowheads="1"/>
          </p:cNvSpPr>
          <p:nvPr/>
        </p:nvSpPr>
        <p:spPr bwMode="auto">
          <a:xfrm>
            <a:off x="2135188" y="692151"/>
            <a:ext cx="79930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cs typeface="Arial" charset="0"/>
              </a:defRPr>
            </a:lvl1pPr>
            <a:lvl2pPr marL="742950" indent="-285750">
              <a:spcBef>
                <a:spcPct val="20000"/>
              </a:spcBef>
              <a:buChar char="–"/>
              <a:defRPr sz="2800">
                <a:solidFill>
                  <a:schemeClr val="tx1"/>
                </a:solidFill>
                <a:latin typeface="Arial" charset="0"/>
                <a:cs typeface="Arial" charset="0"/>
              </a:defRPr>
            </a:lvl2pPr>
            <a:lvl3pPr marL="1143000" indent="-228600">
              <a:spcBef>
                <a:spcPct val="20000"/>
              </a:spcBef>
              <a:buChar char="•"/>
              <a:defRPr sz="2400">
                <a:solidFill>
                  <a:schemeClr val="tx1"/>
                </a:solidFill>
                <a:latin typeface="Arial" charset="0"/>
                <a:cs typeface="Arial" charset="0"/>
              </a:defRPr>
            </a:lvl3pPr>
            <a:lvl4pPr marL="1600200" indent="-228600">
              <a:spcBef>
                <a:spcPct val="20000"/>
              </a:spcBef>
              <a:buChar char="–"/>
              <a:defRPr sz="2000">
                <a:solidFill>
                  <a:schemeClr val="tx1"/>
                </a:solidFill>
                <a:latin typeface="Arial" charset="0"/>
                <a:cs typeface="Arial" charset="0"/>
              </a:defRPr>
            </a:lvl4pPr>
            <a:lvl5pPr marL="2057400" indent="-22860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endParaRPr lang="en-US" altLang="en-US" sz="1800"/>
          </a:p>
        </p:txBody>
      </p:sp>
      <p:pic>
        <p:nvPicPr>
          <p:cNvPr id="5132" name="Picture 1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05200" y="14662150"/>
            <a:ext cx="6273800" cy="8323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itle 1"/>
          <p:cNvSpPr txBox="1">
            <a:spLocks/>
          </p:cNvSpPr>
          <p:nvPr/>
        </p:nvSpPr>
        <p:spPr bwMode="auto">
          <a:xfrm>
            <a:off x="1981200" y="2571336"/>
            <a:ext cx="8229600" cy="2087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75000" lnSpcReduction="20000"/>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sz="8000" b="1" kern="0" dirty="0">
                <a:solidFill>
                  <a:schemeClr val="tx1"/>
                </a:solidFill>
                <a:latin typeface="American Typewriter"/>
              </a:rPr>
              <a:t>Implementation</a:t>
            </a:r>
            <a:r>
              <a:rPr lang="en-US" b="1" kern="0" dirty="0">
                <a:solidFill>
                  <a:schemeClr val="tx1"/>
                </a:solidFill>
                <a:latin typeface="American Typewriter"/>
              </a:rPr>
              <a:t>:</a:t>
            </a:r>
            <a:br>
              <a:rPr lang="en-US" b="1" kern="0" dirty="0">
                <a:solidFill>
                  <a:schemeClr val="tx1"/>
                </a:solidFill>
                <a:latin typeface="American Typewriter"/>
              </a:rPr>
            </a:br>
            <a:endParaRPr lang="en-US" b="1" kern="0" dirty="0">
              <a:solidFill>
                <a:schemeClr val="tx1"/>
              </a:solidFill>
              <a:latin typeface="American Typewriter"/>
            </a:endParaRPr>
          </a:p>
          <a:p>
            <a:r>
              <a:rPr lang="en-US" b="1" kern="0" dirty="0">
                <a:solidFill>
                  <a:schemeClr val="tx1"/>
                </a:solidFill>
                <a:latin typeface="American Typewriter"/>
              </a:rPr>
              <a:t>How is RE taught across the school, and in the classroom?</a:t>
            </a:r>
            <a:endParaRPr lang="en-GB" b="1" kern="0" dirty="0">
              <a:solidFill>
                <a:schemeClr val="tx1"/>
              </a:solidFill>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37171" y="44057"/>
            <a:ext cx="3060457" cy="2133785"/>
          </a:xfrm>
          <a:prstGeom prst="rect">
            <a:avLst/>
          </a:prstGeom>
        </p:spPr>
      </p:pic>
    </p:spTree>
    <p:extLst>
      <p:ext uri="{BB962C8B-B14F-4D97-AF65-F5344CB8AC3E}">
        <p14:creationId xmlns:p14="http://schemas.microsoft.com/office/powerpoint/2010/main" val="843166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1891475" y="116632"/>
            <a:ext cx="8229600" cy="1113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sz="3700" b="1" kern="0" dirty="0">
                <a:solidFill>
                  <a:schemeClr val="tx1"/>
                </a:solidFill>
                <a:latin typeface="American Typewriter"/>
              </a:rPr>
              <a:t>So, how much time do we need?</a:t>
            </a: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228852" y="1115667"/>
            <a:ext cx="5590256" cy="5555839"/>
          </a:xfrm>
          <a:prstGeom prst="rect">
            <a:avLst/>
          </a:prstGeom>
        </p:spPr>
      </p:pic>
      <p:sp>
        <p:nvSpPr>
          <p:cNvPr id="4" name="TextBox 3">
            <a:extLst>
              <a:ext uri="{FF2B5EF4-FFF2-40B4-BE49-F238E27FC236}">
                <a16:creationId xmlns:a16="http://schemas.microsoft.com/office/drawing/2014/main" id="{C9185C75-104E-48DD-985D-FBD51B8F6C05}"/>
              </a:ext>
            </a:extLst>
          </p:cNvPr>
          <p:cNvSpPr txBox="1"/>
          <p:nvPr/>
        </p:nvSpPr>
        <p:spPr>
          <a:xfrm>
            <a:off x="8328248" y="5517232"/>
            <a:ext cx="1440160" cy="369332"/>
          </a:xfrm>
          <a:prstGeom prst="rect">
            <a:avLst/>
          </a:prstGeom>
          <a:noFill/>
        </p:spPr>
        <p:txBody>
          <a:bodyPr wrap="square" rtlCol="0">
            <a:spAutoFit/>
          </a:bodyPr>
          <a:lstStyle/>
          <a:p>
            <a:r>
              <a:rPr lang="en-GB" dirty="0"/>
              <a:t>p. 11</a:t>
            </a:r>
          </a:p>
        </p:txBody>
      </p:sp>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48328" y="4819671"/>
            <a:ext cx="3060457" cy="2133785"/>
          </a:xfrm>
          <a:prstGeom prst="rect">
            <a:avLst/>
          </a:prstGeom>
        </p:spPr>
      </p:pic>
    </p:spTree>
    <p:extLst>
      <p:ext uri="{BB962C8B-B14F-4D97-AF65-F5344CB8AC3E}">
        <p14:creationId xmlns:p14="http://schemas.microsoft.com/office/powerpoint/2010/main" val="3789263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1891476" y="116632"/>
            <a:ext cx="8020949"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lnSpcReduction="10000"/>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sz="3700" b="1" kern="0" dirty="0">
                <a:solidFill>
                  <a:schemeClr val="tx1"/>
                </a:solidFill>
                <a:latin typeface="American Typewriter"/>
              </a:rPr>
              <a:t>So, what should we teach?</a:t>
            </a:r>
          </a:p>
          <a:p>
            <a:r>
              <a:rPr lang="en-US" sz="2100" b="1" kern="0" dirty="0">
                <a:solidFill>
                  <a:schemeClr val="tx1"/>
                </a:solidFill>
                <a:latin typeface="American Typewriter"/>
              </a:rPr>
              <a:t>Which religions, and when should pupils meet them?</a:t>
            </a:r>
            <a:endParaRPr lang="en-GB" sz="2100" b="1" kern="0" dirty="0">
              <a:solidFill>
                <a:schemeClr val="tx1"/>
              </a:solidFill>
            </a:endParaRPr>
          </a:p>
        </p:txBody>
      </p:sp>
      <p:sp>
        <p:nvSpPr>
          <p:cNvPr id="5" name="Title 1"/>
          <p:cNvSpPr txBox="1">
            <a:spLocks/>
          </p:cNvSpPr>
          <p:nvPr/>
        </p:nvSpPr>
        <p:spPr bwMode="auto">
          <a:xfrm>
            <a:off x="1660154" y="976063"/>
            <a:ext cx="2239601" cy="128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sz="1400" b="1" kern="0" dirty="0">
                <a:solidFill>
                  <a:schemeClr val="tx1"/>
                </a:solidFill>
                <a:latin typeface="American Typewriter"/>
              </a:rPr>
              <a:t>These are guidelines – can be </a:t>
            </a:r>
            <a:r>
              <a:rPr lang="en-US" sz="1400" b="1" kern="0" dirty="0">
                <a:solidFill>
                  <a:srgbClr val="0070C0"/>
                </a:solidFill>
                <a:latin typeface="American Typewriter"/>
              </a:rPr>
              <a:t>adapted</a:t>
            </a:r>
            <a:r>
              <a:rPr lang="en-US" sz="1400" b="1" kern="0" dirty="0">
                <a:solidFill>
                  <a:schemeClr val="tx1"/>
                </a:solidFill>
                <a:latin typeface="American Typewriter"/>
              </a:rPr>
              <a:t> to your setting and local community</a:t>
            </a:r>
          </a:p>
        </p:txBody>
      </p:sp>
      <p:sp>
        <p:nvSpPr>
          <p:cNvPr id="6" name="Title 1"/>
          <p:cNvSpPr txBox="1">
            <a:spLocks/>
          </p:cNvSpPr>
          <p:nvPr/>
        </p:nvSpPr>
        <p:spPr bwMode="auto">
          <a:xfrm>
            <a:off x="1735837" y="2194237"/>
            <a:ext cx="2088232" cy="1113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sz="1400" b="1" kern="0" dirty="0">
                <a:solidFill>
                  <a:srgbClr val="0070C0"/>
                </a:solidFill>
                <a:latin typeface="American Typewriter"/>
              </a:rPr>
              <a:t>Non-religious worldviews </a:t>
            </a:r>
            <a:r>
              <a:rPr lang="en-US" sz="1400" b="1" kern="0" dirty="0">
                <a:solidFill>
                  <a:schemeClr val="tx1"/>
                </a:solidFill>
                <a:latin typeface="American Typewriter"/>
              </a:rPr>
              <a:t>should really be included</a:t>
            </a:r>
          </a:p>
        </p:txBody>
      </p:sp>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l="3538" t="6579" r="41338" b="6579"/>
          <a:stretch/>
        </p:blipFill>
        <p:spPr>
          <a:xfrm>
            <a:off x="4317504" y="1412776"/>
            <a:ext cx="5616624" cy="4974724"/>
          </a:xfrm>
          <a:prstGeom prst="rect">
            <a:avLst/>
          </a:prstGeom>
        </p:spPr>
      </p:pic>
      <p:sp>
        <p:nvSpPr>
          <p:cNvPr id="7" name="Title 1">
            <a:extLst>
              <a:ext uri="{FF2B5EF4-FFF2-40B4-BE49-F238E27FC236}">
                <a16:creationId xmlns:a16="http://schemas.microsoft.com/office/drawing/2014/main" id="{845BE746-0C53-4D1C-999F-D1168180FFEE}"/>
              </a:ext>
            </a:extLst>
          </p:cNvPr>
          <p:cNvSpPr txBox="1">
            <a:spLocks/>
          </p:cNvSpPr>
          <p:nvPr/>
        </p:nvSpPr>
        <p:spPr bwMode="auto">
          <a:xfrm>
            <a:off x="1773680" y="3238936"/>
            <a:ext cx="2088232" cy="361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GB" sz="1400" b="1" i="1" dirty="0">
                <a:solidFill>
                  <a:srgbClr val="0070C0"/>
                </a:solidFill>
                <a:latin typeface="American Typewriter"/>
              </a:rPr>
              <a:t>CK4RE</a:t>
            </a:r>
            <a:r>
              <a:rPr lang="en-GB" sz="1400" dirty="0">
                <a:solidFill>
                  <a:schemeClr val="tx1"/>
                </a:solidFill>
                <a:latin typeface="American Typewriter"/>
              </a:rPr>
              <a:t>– </a:t>
            </a:r>
            <a:r>
              <a:rPr lang="en-GB" sz="1400" b="1" dirty="0">
                <a:solidFill>
                  <a:schemeClr val="tx1"/>
                </a:solidFill>
                <a:latin typeface="American Typewriter"/>
              </a:rPr>
              <a:t>the statutory annexe reflects Cornish element materials produced</a:t>
            </a:r>
          </a:p>
          <a:p>
            <a:r>
              <a:rPr lang="en-GB" sz="1400" b="1" dirty="0">
                <a:solidFill>
                  <a:schemeClr val="tx1"/>
                </a:solidFill>
                <a:latin typeface="American Typewriter"/>
              </a:rPr>
              <a:t>in 2011 and 2014, and the four units presented here must be used by schools to replace the</a:t>
            </a:r>
          </a:p>
          <a:p>
            <a:r>
              <a:rPr lang="en-GB" sz="1400" b="1" dirty="0">
                <a:solidFill>
                  <a:schemeClr val="tx1"/>
                </a:solidFill>
                <a:latin typeface="American Typewriter"/>
              </a:rPr>
              <a:t>corresponding units in the Cornwall syllabus.</a:t>
            </a:r>
            <a:endParaRPr lang="en-US" sz="1400" b="1" kern="0" dirty="0">
              <a:solidFill>
                <a:schemeClr val="tx1"/>
              </a:solidFill>
              <a:latin typeface="American Typewriter"/>
            </a:endParaRPr>
          </a:p>
        </p:txBody>
      </p:sp>
      <p:sp>
        <p:nvSpPr>
          <p:cNvPr id="8" name="TextBox 7">
            <a:extLst>
              <a:ext uri="{FF2B5EF4-FFF2-40B4-BE49-F238E27FC236}">
                <a16:creationId xmlns:a16="http://schemas.microsoft.com/office/drawing/2014/main" id="{75B0FF5A-D8DC-4182-8CB4-41058AD135B0}"/>
              </a:ext>
            </a:extLst>
          </p:cNvPr>
          <p:cNvSpPr txBox="1"/>
          <p:nvPr/>
        </p:nvSpPr>
        <p:spPr>
          <a:xfrm>
            <a:off x="8905851" y="6387500"/>
            <a:ext cx="1440160" cy="369332"/>
          </a:xfrm>
          <a:prstGeom prst="rect">
            <a:avLst/>
          </a:prstGeom>
          <a:noFill/>
        </p:spPr>
        <p:txBody>
          <a:bodyPr wrap="square" rtlCol="0">
            <a:spAutoFit/>
          </a:bodyPr>
          <a:lstStyle/>
          <a:p>
            <a:r>
              <a:rPr lang="en-GB" dirty="0"/>
              <a:t>p. 12</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12425" y="224994"/>
            <a:ext cx="2154494" cy="1502137"/>
          </a:xfrm>
          <a:prstGeom prst="rect">
            <a:avLst/>
          </a:prstGeom>
        </p:spPr>
      </p:pic>
    </p:spTree>
    <p:extLst>
      <p:ext uri="{BB962C8B-B14F-4D97-AF65-F5344CB8AC3E}">
        <p14:creationId xmlns:p14="http://schemas.microsoft.com/office/powerpoint/2010/main" val="1867317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1891476" y="116632"/>
            <a:ext cx="8020949"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lnSpcReduction="10000"/>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sz="3700" b="1" kern="0" dirty="0">
                <a:solidFill>
                  <a:schemeClr val="tx1"/>
                </a:solidFill>
                <a:latin typeface="American Typewriter"/>
              </a:rPr>
              <a:t>So, what should we teach?</a:t>
            </a:r>
          </a:p>
          <a:p>
            <a:r>
              <a:rPr lang="en-GB" sz="2100" b="1" kern="0" dirty="0">
                <a:solidFill>
                  <a:srgbClr val="0070C0"/>
                </a:solidFill>
                <a:latin typeface="American Typewriter"/>
              </a:rPr>
              <a:t>What do we teach in RE?</a:t>
            </a:r>
          </a:p>
          <a:p>
            <a:endParaRPr lang="en-GB" sz="2100" b="1" kern="0" dirty="0">
              <a:solidFill>
                <a:srgbClr val="66CCFF"/>
              </a:solidFill>
            </a:endParaRPr>
          </a:p>
        </p:txBody>
      </p:sp>
      <p:sp>
        <p:nvSpPr>
          <p:cNvPr id="4" name="TextBox 3"/>
          <p:cNvSpPr txBox="1"/>
          <p:nvPr/>
        </p:nvSpPr>
        <p:spPr>
          <a:xfrm>
            <a:off x="901700" y="1052736"/>
            <a:ext cx="9693273" cy="6186309"/>
          </a:xfrm>
          <a:prstGeom prst="rect">
            <a:avLst/>
          </a:prstGeom>
          <a:noFill/>
        </p:spPr>
        <p:txBody>
          <a:bodyPr wrap="square" rtlCol="0">
            <a:spAutoFit/>
          </a:bodyPr>
          <a:lstStyle/>
          <a:p>
            <a:r>
              <a:rPr lang="en-GB" sz="2000" kern="0" dirty="0">
                <a:latin typeface="American Typewriter"/>
                <a:ea typeface="+mj-ea"/>
                <a:cs typeface="+mj-cs"/>
              </a:rPr>
              <a:t>In RE we aim to give children a grounded understanding of Christianity and religious and non-religious world views through encounters with living world views.</a:t>
            </a:r>
            <a:br>
              <a:rPr lang="en-GB" sz="2000" kern="0" dirty="0">
                <a:latin typeface="American Typewriter"/>
                <a:ea typeface="+mj-ea"/>
                <a:cs typeface="+mj-cs"/>
              </a:rPr>
            </a:br>
            <a:r>
              <a:rPr lang="en-GB" sz="2000" kern="0" dirty="0">
                <a:latin typeface="American Typewriter"/>
                <a:ea typeface="+mj-ea"/>
                <a:cs typeface="+mj-cs"/>
              </a:rPr>
              <a:t>As the children progress through the school they will encounter different religious and non-religious worldviews. In KS1 children will encounter </a:t>
            </a:r>
            <a:r>
              <a:rPr lang="en-GB" sz="2000" kern="0" dirty="0">
                <a:solidFill>
                  <a:srgbClr val="0070C0"/>
                </a:solidFill>
                <a:latin typeface="American Typewriter"/>
                <a:ea typeface="+mj-ea"/>
                <a:cs typeface="+mj-cs"/>
              </a:rPr>
              <a:t>Christians, Jews and Muslims, as well as non-religious world views</a:t>
            </a:r>
            <a:r>
              <a:rPr lang="en-GB" sz="2000" kern="0" dirty="0">
                <a:solidFill>
                  <a:srgbClr val="FFC000"/>
                </a:solidFill>
                <a:latin typeface="American Typewriter"/>
                <a:ea typeface="+mj-ea"/>
                <a:cs typeface="+mj-cs"/>
              </a:rPr>
              <a:t>. </a:t>
            </a:r>
            <a:r>
              <a:rPr lang="en-GB" sz="2000" kern="0" dirty="0">
                <a:latin typeface="American Typewriter"/>
                <a:ea typeface="+mj-ea"/>
                <a:cs typeface="+mj-cs"/>
              </a:rPr>
              <a:t>In KS2 children will revisit these religious and non-religious world views, but will also encounter </a:t>
            </a:r>
            <a:r>
              <a:rPr lang="en-GB" sz="2000" kern="0" dirty="0">
                <a:solidFill>
                  <a:srgbClr val="0070C0"/>
                </a:solidFill>
                <a:latin typeface="American Typewriter"/>
                <a:ea typeface="+mj-ea"/>
                <a:cs typeface="+mj-cs"/>
              </a:rPr>
              <a:t>Hindus</a:t>
            </a:r>
            <a:r>
              <a:rPr lang="en-GB" sz="2000" kern="0" dirty="0">
                <a:solidFill>
                  <a:srgbClr val="FFC000"/>
                </a:solidFill>
                <a:latin typeface="American Typewriter"/>
                <a:ea typeface="+mj-ea"/>
                <a:cs typeface="+mj-cs"/>
              </a:rPr>
              <a:t>. </a:t>
            </a:r>
            <a:r>
              <a:rPr lang="en-GB" sz="2000" kern="0" dirty="0">
                <a:latin typeface="American Typewriter"/>
                <a:ea typeface="+mj-ea"/>
                <a:cs typeface="+mj-cs"/>
              </a:rPr>
              <a:t>(See our curriculum map for more details).</a:t>
            </a:r>
          </a:p>
          <a:p>
            <a:r>
              <a:rPr lang="en-GB" sz="2000" kern="0" dirty="0">
                <a:latin typeface="American Typewriter"/>
                <a:ea typeface="+mj-ea"/>
                <a:cs typeface="+mj-cs"/>
              </a:rPr>
              <a:t>An important aim of RE is that children are encouraged to reflect on their learning and make their own decisions about what they believe. The aim of RE is not to make children into religious believers, but to understand that religion and world views continue to influence and sustain many people in the world today. Also, to consider the wisdom of traditions within religious and non-religious worldviews, and reflect on what they might take from these. </a:t>
            </a:r>
          </a:p>
          <a:p>
            <a:r>
              <a:rPr lang="en-GB" sz="2000" kern="0" dirty="0">
                <a:latin typeface="American Typewriter"/>
                <a:ea typeface="+mj-ea"/>
                <a:cs typeface="+mj-cs"/>
              </a:rPr>
              <a:t>We provide a space for all children to express their home faith or worldview (in Church schools teaching is rooted in the Church of England).</a:t>
            </a:r>
          </a:p>
          <a:p>
            <a:r>
              <a:rPr lang="en-GB" sz="2000" kern="0" dirty="0">
                <a:latin typeface="American Typewriter"/>
                <a:ea typeface="+mj-ea"/>
                <a:cs typeface="+mj-cs"/>
              </a:rPr>
              <a:t>We follow the Cornwall/Devon/Torbay/Plymouth Agreed Syllabus and use Understanding Christianity to complement this</a:t>
            </a:r>
            <a:r>
              <a:rPr lang="en-GB" kern="0" dirty="0">
                <a:latin typeface="American Typewriter"/>
                <a:ea typeface="+mj-ea"/>
                <a:cs typeface="+mj-cs"/>
              </a:rPr>
              <a:t>.</a:t>
            </a:r>
          </a:p>
          <a:p>
            <a:r>
              <a:rPr lang="en-GB" dirty="0"/>
              <a:t> </a:t>
            </a:r>
          </a:p>
          <a:p>
            <a:endParaRPr lang="en-GB" dirty="0"/>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28941" y="0"/>
            <a:ext cx="1763059" cy="1229225"/>
          </a:xfrm>
          <a:prstGeom prst="rect">
            <a:avLst/>
          </a:prstGeom>
        </p:spPr>
      </p:pic>
    </p:spTree>
    <p:extLst>
      <p:ext uri="{BB962C8B-B14F-4D97-AF65-F5344CB8AC3E}">
        <p14:creationId xmlns:p14="http://schemas.microsoft.com/office/powerpoint/2010/main" val="3953196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F09E0-D45A-462D-9325-239D0D04C01A}"/>
              </a:ext>
            </a:extLst>
          </p:cNvPr>
          <p:cNvSpPr>
            <a:spLocks noGrp="1"/>
          </p:cNvSpPr>
          <p:nvPr>
            <p:ph type="title"/>
          </p:nvPr>
        </p:nvSpPr>
        <p:spPr>
          <a:xfrm>
            <a:off x="1757314" y="-150294"/>
            <a:ext cx="7939086" cy="1508760"/>
          </a:xfrm>
        </p:spPr>
        <p:txBody>
          <a:bodyPr/>
          <a:lstStyle/>
          <a:p>
            <a:r>
              <a:rPr lang="en-GB" sz="3200" b="1" dirty="0">
                <a:solidFill>
                  <a:schemeClr val="tx1"/>
                </a:solidFill>
                <a:latin typeface="+mn-lt"/>
              </a:rPr>
              <a:t>Effective RE needs a well thought through curriculum structure</a:t>
            </a:r>
          </a:p>
        </p:txBody>
      </p:sp>
      <p:sp>
        <p:nvSpPr>
          <p:cNvPr id="3" name="Date Placeholder 2">
            <a:extLst>
              <a:ext uri="{FF2B5EF4-FFF2-40B4-BE49-F238E27FC236}">
                <a16:creationId xmlns:a16="http://schemas.microsoft.com/office/drawing/2014/main" id="{1E692AA9-26CB-46F0-8D47-0FEE996829B3}"/>
              </a:ext>
            </a:extLst>
          </p:cNvPr>
          <p:cNvSpPr>
            <a:spLocks noGrp="1"/>
          </p:cNvSpPr>
          <p:nvPr>
            <p:ph type="dt" sz="half" idx="10"/>
          </p:nvPr>
        </p:nvSpPr>
        <p:spPr/>
        <p:txBody>
          <a:bodyPr/>
          <a:lstStyle/>
          <a:p>
            <a:r>
              <a:rPr lang="en-GB" dirty="0"/>
              <a:t>2/20/2019</a:t>
            </a:r>
          </a:p>
        </p:txBody>
      </p:sp>
      <p:sp>
        <p:nvSpPr>
          <p:cNvPr id="4" name="Footer Placeholder 3">
            <a:extLst>
              <a:ext uri="{FF2B5EF4-FFF2-40B4-BE49-F238E27FC236}">
                <a16:creationId xmlns:a16="http://schemas.microsoft.com/office/drawing/2014/main" id="{EEA77A1F-9098-4F18-83A1-84F38960064D}"/>
              </a:ext>
            </a:extLst>
          </p:cNvPr>
          <p:cNvSpPr>
            <a:spLocks noGrp="1"/>
          </p:cNvSpPr>
          <p:nvPr>
            <p:ph type="ftr" sz="quarter" idx="11"/>
          </p:nvPr>
        </p:nvSpPr>
        <p:spPr/>
        <p:txBody>
          <a:bodyPr/>
          <a:lstStyle/>
          <a:p>
            <a:r>
              <a:rPr lang="en-GB"/>
              <a:t>www.natre.org.uk </a:t>
            </a:r>
            <a:endParaRPr lang="en-GB" dirty="0"/>
          </a:p>
        </p:txBody>
      </p:sp>
      <p:sp>
        <p:nvSpPr>
          <p:cNvPr id="5" name="Content Placeholder 4">
            <a:extLst>
              <a:ext uri="{FF2B5EF4-FFF2-40B4-BE49-F238E27FC236}">
                <a16:creationId xmlns:a16="http://schemas.microsoft.com/office/drawing/2014/main" id="{1A382331-2C00-4057-A0C7-5D279F969BB7}"/>
              </a:ext>
            </a:extLst>
          </p:cNvPr>
          <p:cNvSpPr>
            <a:spLocks noGrp="1"/>
          </p:cNvSpPr>
          <p:nvPr>
            <p:ph idx="1"/>
          </p:nvPr>
        </p:nvSpPr>
        <p:spPr>
          <a:xfrm>
            <a:off x="1919537" y="1412776"/>
            <a:ext cx="8448773" cy="4603390"/>
          </a:xfrm>
        </p:spPr>
        <p:txBody>
          <a:bodyPr>
            <a:normAutofit fontScale="92500" lnSpcReduction="10000"/>
          </a:bodyPr>
          <a:lstStyle/>
          <a:p>
            <a:pPr marL="0" indent="0">
              <a:buNone/>
            </a:pPr>
            <a:r>
              <a:rPr lang="en-GB" dirty="0">
                <a:solidFill>
                  <a:schemeClr val="tx1"/>
                </a:solidFill>
              </a:rPr>
              <a:t>Our RE curriculum is structured so that it…</a:t>
            </a:r>
          </a:p>
          <a:p>
            <a:r>
              <a:rPr lang="en-GB" dirty="0">
                <a:solidFill>
                  <a:schemeClr val="accent1"/>
                </a:solidFill>
              </a:rPr>
              <a:t>Makes sense </a:t>
            </a:r>
            <a:r>
              <a:rPr lang="en-GB" dirty="0">
                <a:solidFill>
                  <a:schemeClr val="tx1"/>
                </a:solidFill>
              </a:rPr>
              <a:t>to pupils</a:t>
            </a:r>
          </a:p>
          <a:p>
            <a:r>
              <a:rPr lang="en-GB" dirty="0">
                <a:solidFill>
                  <a:schemeClr val="tx1"/>
                </a:solidFill>
              </a:rPr>
              <a:t>Focusses on core </a:t>
            </a:r>
            <a:r>
              <a:rPr lang="en-GB" dirty="0">
                <a:solidFill>
                  <a:schemeClr val="accent1"/>
                </a:solidFill>
              </a:rPr>
              <a:t>concepts</a:t>
            </a:r>
          </a:p>
          <a:p>
            <a:r>
              <a:rPr lang="en-GB" dirty="0">
                <a:solidFill>
                  <a:schemeClr val="tx1"/>
                </a:solidFill>
              </a:rPr>
              <a:t>Allows pupils to </a:t>
            </a:r>
            <a:r>
              <a:rPr lang="en-GB" dirty="0">
                <a:solidFill>
                  <a:schemeClr val="accent1"/>
                </a:solidFill>
              </a:rPr>
              <a:t>encounter diverse examples </a:t>
            </a:r>
            <a:r>
              <a:rPr lang="en-GB" dirty="0">
                <a:solidFill>
                  <a:schemeClr val="tx1"/>
                </a:solidFill>
              </a:rPr>
              <a:t>of religious and non-religious worldviews</a:t>
            </a:r>
          </a:p>
          <a:p>
            <a:r>
              <a:rPr lang="en-GB" dirty="0">
                <a:solidFill>
                  <a:schemeClr val="tx1"/>
                </a:solidFill>
              </a:rPr>
              <a:t>Enables pupils to </a:t>
            </a:r>
            <a:r>
              <a:rPr lang="en-GB" dirty="0">
                <a:solidFill>
                  <a:schemeClr val="accent1"/>
                </a:solidFill>
              </a:rPr>
              <a:t>embed learning </a:t>
            </a:r>
            <a:r>
              <a:rPr lang="en-GB" dirty="0">
                <a:solidFill>
                  <a:schemeClr val="tx1"/>
                </a:solidFill>
              </a:rPr>
              <a:t>into their long term memory</a:t>
            </a:r>
          </a:p>
          <a:p>
            <a:r>
              <a:rPr lang="en-GB" dirty="0">
                <a:solidFill>
                  <a:schemeClr val="tx1"/>
                </a:solidFill>
              </a:rPr>
              <a:t>Makes space for pupils’ </a:t>
            </a:r>
            <a:r>
              <a:rPr lang="en-GB" dirty="0">
                <a:solidFill>
                  <a:schemeClr val="accent1"/>
                </a:solidFill>
              </a:rPr>
              <a:t>own religious or non-religious worldviews</a:t>
            </a:r>
          </a:p>
          <a:p>
            <a:r>
              <a:rPr lang="en-GB" dirty="0">
                <a:solidFill>
                  <a:schemeClr val="tx1"/>
                </a:solidFill>
              </a:rPr>
              <a:t>Encourages pupils’</a:t>
            </a:r>
            <a:r>
              <a:rPr lang="en-GB" dirty="0">
                <a:solidFill>
                  <a:schemeClr val="accent1"/>
                </a:solidFill>
              </a:rPr>
              <a:t> personal development, </a:t>
            </a:r>
            <a:r>
              <a:rPr lang="en-GB" dirty="0">
                <a:solidFill>
                  <a:schemeClr val="tx1"/>
                </a:solidFill>
              </a:rPr>
              <a:t>applying their learning to living</a:t>
            </a: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38081" y="5699"/>
            <a:ext cx="3060457" cy="2133785"/>
          </a:xfrm>
          <a:prstGeom prst="rect">
            <a:avLst/>
          </a:prstGeom>
        </p:spPr>
      </p:pic>
    </p:spTree>
    <p:extLst>
      <p:ext uri="{BB962C8B-B14F-4D97-AF65-F5344CB8AC3E}">
        <p14:creationId xmlns:p14="http://schemas.microsoft.com/office/powerpoint/2010/main" val="4035645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CA263-0250-4CE3-837F-DCE1E1CC1655}"/>
              </a:ext>
            </a:extLst>
          </p:cNvPr>
          <p:cNvSpPr>
            <a:spLocks noGrp="1"/>
          </p:cNvSpPr>
          <p:nvPr>
            <p:ph type="title"/>
          </p:nvPr>
        </p:nvSpPr>
        <p:spPr/>
        <p:txBody>
          <a:bodyPr/>
          <a:lstStyle/>
          <a:p>
            <a:r>
              <a:rPr lang="en-US" b="1" dirty="0">
                <a:latin typeface="+mn-lt"/>
              </a:rPr>
              <a:t>This is what a typical unit looks like:</a:t>
            </a:r>
            <a:endParaRPr lang="en-GB" b="1" dirty="0">
              <a:latin typeface="+mn-lt"/>
            </a:endParaRPr>
          </a:p>
        </p:txBody>
      </p:sp>
      <p:sp>
        <p:nvSpPr>
          <p:cNvPr id="3" name="Content Placeholder 2">
            <a:extLst>
              <a:ext uri="{FF2B5EF4-FFF2-40B4-BE49-F238E27FC236}">
                <a16:creationId xmlns:a16="http://schemas.microsoft.com/office/drawing/2014/main" id="{9D3F2976-9031-4685-B637-4F7B5E9B6CF1}"/>
              </a:ext>
            </a:extLst>
          </p:cNvPr>
          <p:cNvSpPr>
            <a:spLocks noGrp="1"/>
          </p:cNvSpPr>
          <p:nvPr>
            <p:ph idx="1"/>
          </p:nvPr>
        </p:nvSpPr>
        <p:spPr/>
        <p:txBody>
          <a:bodyPr/>
          <a:lstStyle/>
          <a:p>
            <a:r>
              <a:rPr lang="en-US" dirty="0">
                <a:solidFill>
                  <a:srgbClr val="0070C0"/>
                </a:solidFill>
              </a:rPr>
              <a:t>Children’s knowledge will be benchmarked</a:t>
            </a:r>
          </a:p>
          <a:p>
            <a:r>
              <a:rPr lang="en-US" dirty="0">
                <a:solidFill>
                  <a:srgbClr val="0070C0"/>
                </a:solidFill>
              </a:rPr>
              <a:t>Planning will include different learning style opportunities</a:t>
            </a:r>
          </a:p>
          <a:p>
            <a:r>
              <a:rPr lang="en-US" dirty="0">
                <a:solidFill>
                  <a:srgbClr val="0070C0"/>
                </a:solidFill>
              </a:rPr>
              <a:t>RE will be text rich even in EYFS</a:t>
            </a:r>
          </a:p>
          <a:p>
            <a:r>
              <a:rPr lang="en-US" dirty="0">
                <a:solidFill>
                  <a:srgbClr val="0070C0"/>
                </a:solidFill>
              </a:rPr>
              <a:t>Children will be encouraged to use key vocabulary</a:t>
            </a:r>
          </a:p>
          <a:p>
            <a:r>
              <a:rPr lang="en-US" dirty="0">
                <a:solidFill>
                  <a:srgbClr val="0070C0"/>
                </a:solidFill>
              </a:rPr>
              <a:t>Planning will form part of a spiral curriculum</a:t>
            </a:r>
            <a:endParaRPr lang="en-GB" dirty="0">
              <a:solidFill>
                <a:srgbClr val="0070C0"/>
              </a:solidFill>
            </a:endParaRPr>
          </a:p>
        </p:txBody>
      </p:sp>
      <p:pic>
        <p:nvPicPr>
          <p:cNvPr id="4" name="Picture 3">
            <a:extLst>
              <a:ext uri="{FF2B5EF4-FFF2-40B4-BE49-F238E27FC236}">
                <a16:creationId xmlns:a16="http://schemas.microsoft.com/office/drawing/2014/main" id="{8AE18AFF-C0DE-4F8E-BECC-86E05FC8F245}"/>
              </a:ext>
            </a:extLst>
          </p:cNvPr>
          <p:cNvPicPr>
            <a:picLocks noChangeAspect="1"/>
          </p:cNvPicPr>
          <p:nvPr/>
        </p:nvPicPr>
        <p:blipFill>
          <a:blip r:embed="rId2"/>
          <a:stretch>
            <a:fillRect/>
          </a:stretch>
        </p:blipFill>
        <p:spPr>
          <a:xfrm>
            <a:off x="7422776" y="4476227"/>
            <a:ext cx="4100192" cy="1840902"/>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6659" y="4724215"/>
            <a:ext cx="3060457" cy="2133785"/>
          </a:xfrm>
          <a:prstGeom prst="rect">
            <a:avLst/>
          </a:prstGeom>
        </p:spPr>
      </p:pic>
    </p:spTree>
    <p:extLst>
      <p:ext uri="{BB962C8B-B14F-4D97-AF65-F5344CB8AC3E}">
        <p14:creationId xmlns:p14="http://schemas.microsoft.com/office/powerpoint/2010/main" val="2266701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7314" y="-150294"/>
            <a:ext cx="8413422" cy="1508760"/>
          </a:xfrm>
        </p:spPr>
        <p:txBody>
          <a:bodyPr/>
          <a:lstStyle/>
          <a:p>
            <a:r>
              <a:rPr lang="en-GB" b="1" dirty="0">
                <a:solidFill>
                  <a:schemeClr val="tx1"/>
                </a:solidFill>
                <a:latin typeface="+mn-lt"/>
              </a:rPr>
              <a:t>An example long term plan</a:t>
            </a:r>
          </a:p>
        </p:txBody>
      </p:sp>
      <p:sp>
        <p:nvSpPr>
          <p:cNvPr id="8" name="Speech Bubble: Rectangle 7">
            <a:extLst>
              <a:ext uri="{FF2B5EF4-FFF2-40B4-BE49-F238E27FC236}">
                <a16:creationId xmlns:a16="http://schemas.microsoft.com/office/drawing/2014/main" id="{19B4DCB7-127C-4BB9-BD9C-6A81FCB5D1D6}"/>
              </a:ext>
            </a:extLst>
          </p:cNvPr>
          <p:cNvSpPr/>
          <p:nvPr/>
        </p:nvSpPr>
        <p:spPr>
          <a:xfrm>
            <a:off x="2999657" y="1358467"/>
            <a:ext cx="1545449" cy="1215726"/>
          </a:xfrm>
          <a:prstGeom prst="wedgeRectCallout">
            <a:avLst>
              <a:gd name="adj1" fmla="val -36467"/>
              <a:gd name="adj2" fmla="val 88150"/>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07000"/>
              </a:lnSpc>
              <a:spcAft>
                <a:spcPts val="800"/>
              </a:spcAft>
            </a:pPr>
            <a:r>
              <a:rPr lang="en-GB" sz="1400" dirty="0">
                <a:solidFill>
                  <a:schemeClr val="bg1"/>
                </a:solidFill>
                <a:ea typeface="Calibri" panose="020F0502020204030204" pitchFamily="34" charset="0"/>
                <a:cs typeface="Times New Roman" panose="02020603050405020304" pitchFamily="18" charset="0"/>
              </a:rPr>
              <a:t>Building on learning about Christians from KS1</a:t>
            </a:r>
            <a:r>
              <a:rPr lang="en-GB" sz="1000" dirty="0">
                <a:solidFill>
                  <a:schemeClr val="bg1"/>
                </a:solidFill>
                <a:ea typeface="Calibri" panose="020F0502020204030204" pitchFamily="34" charset="0"/>
                <a:cs typeface="Times New Roman" panose="02020603050405020304" pitchFamily="18" charset="0"/>
              </a:rPr>
              <a:t>. </a:t>
            </a:r>
            <a:endParaRPr lang="en-GB" sz="1100" dirty="0">
              <a:solidFill>
                <a:schemeClr val="bg1"/>
              </a:solidFill>
              <a:ea typeface="Calibri" panose="020F0502020204030204" pitchFamily="34" charset="0"/>
              <a:cs typeface="Times New Roman" panose="02020603050405020304" pitchFamily="18" charset="0"/>
            </a:endParaRPr>
          </a:p>
        </p:txBody>
      </p:sp>
      <p:sp>
        <p:nvSpPr>
          <p:cNvPr id="9" name="Speech Bubble: Rectangle 8">
            <a:extLst>
              <a:ext uri="{FF2B5EF4-FFF2-40B4-BE49-F238E27FC236}">
                <a16:creationId xmlns:a16="http://schemas.microsoft.com/office/drawing/2014/main" id="{0404152D-D3A3-4014-830B-5578F58C545D}"/>
              </a:ext>
            </a:extLst>
          </p:cNvPr>
          <p:cNvSpPr/>
          <p:nvPr/>
        </p:nvSpPr>
        <p:spPr>
          <a:xfrm>
            <a:off x="6528049" y="1347577"/>
            <a:ext cx="2064622" cy="1232535"/>
          </a:xfrm>
          <a:prstGeom prst="wedgeRectCallout">
            <a:avLst>
              <a:gd name="adj1" fmla="val -29258"/>
              <a:gd name="adj2" fmla="val 83742"/>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07000"/>
              </a:lnSpc>
              <a:spcAft>
                <a:spcPts val="800"/>
              </a:spcAft>
            </a:pPr>
            <a:r>
              <a:rPr lang="en-GB" sz="1400" dirty="0">
                <a:solidFill>
                  <a:schemeClr val="bg1"/>
                </a:solidFill>
                <a:ea typeface="Calibri" panose="020F0502020204030204" pitchFamily="34" charset="0"/>
                <a:cs typeface="Times New Roman" panose="02020603050405020304" pitchFamily="18" charset="0"/>
              </a:rPr>
              <a:t>The learning about Judaism is built on from unit 1.7 Who is Jewish and how do they live. </a:t>
            </a:r>
            <a:endParaRPr lang="en-GB" dirty="0">
              <a:solidFill>
                <a:schemeClr val="bg1"/>
              </a:solidFill>
              <a:ea typeface="Calibri" panose="020F0502020204030204" pitchFamily="34" charset="0"/>
              <a:cs typeface="Times New Roman" panose="02020603050405020304" pitchFamily="18" charset="0"/>
            </a:endParaRPr>
          </a:p>
        </p:txBody>
      </p:sp>
      <p:sp>
        <p:nvSpPr>
          <p:cNvPr id="10" name="Speech Bubble: Rectangle 9">
            <a:extLst>
              <a:ext uri="{FF2B5EF4-FFF2-40B4-BE49-F238E27FC236}">
                <a16:creationId xmlns:a16="http://schemas.microsoft.com/office/drawing/2014/main" id="{0EF98ED8-D971-4491-9F6A-07431D7FB58F}"/>
              </a:ext>
            </a:extLst>
          </p:cNvPr>
          <p:cNvSpPr/>
          <p:nvPr/>
        </p:nvSpPr>
        <p:spPr>
          <a:xfrm>
            <a:off x="2312894" y="4827368"/>
            <a:ext cx="2512387" cy="1265928"/>
          </a:xfrm>
          <a:prstGeom prst="wedgeRectCallout">
            <a:avLst>
              <a:gd name="adj1" fmla="val 66808"/>
              <a:gd name="adj2" fmla="val -125023"/>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07000"/>
              </a:lnSpc>
              <a:spcAft>
                <a:spcPts val="800"/>
              </a:spcAft>
            </a:pPr>
            <a:r>
              <a:rPr lang="en-GB" sz="1400" dirty="0">
                <a:solidFill>
                  <a:schemeClr val="bg1"/>
                </a:solidFill>
                <a:ea typeface="Calibri" panose="020F0502020204030204" pitchFamily="34" charset="0"/>
                <a:cs typeface="Times New Roman" panose="02020603050405020304" pitchFamily="18" charset="0"/>
              </a:rPr>
              <a:t>This builds on year 2 unit 1.6 Who is a Muslim and how do they live?.</a:t>
            </a:r>
            <a:endParaRPr lang="en-GB" dirty="0">
              <a:solidFill>
                <a:schemeClr val="bg1"/>
              </a:solidFill>
              <a:ea typeface="Calibri" panose="020F0502020204030204" pitchFamily="34" charset="0"/>
              <a:cs typeface="Times New Roman" panose="02020603050405020304" pitchFamily="18" charset="0"/>
            </a:endParaRPr>
          </a:p>
        </p:txBody>
      </p:sp>
      <p:sp>
        <p:nvSpPr>
          <p:cNvPr id="11" name="Speech Bubble: Rectangle 10">
            <a:extLst>
              <a:ext uri="{FF2B5EF4-FFF2-40B4-BE49-F238E27FC236}">
                <a16:creationId xmlns:a16="http://schemas.microsoft.com/office/drawing/2014/main" id="{ACD90B9B-FC83-46AF-8603-A88628A80F4F}"/>
              </a:ext>
            </a:extLst>
          </p:cNvPr>
          <p:cNvSpPr/>
          <p:nvPr/>
        </p:nvSpPr>
        <p:spPr>
          <a:xfrm>
            <a:off x="5964026" y="5187651"/>
            <a:ext cx="3808095" cy="608031"/>
          </a:xfrm>
          <a:prstGeom prst="wedgeRectCallout">
            <a:avLst>
              <a:gd name="adj1" fmla="val 69223"/>
              <a:gd name="adj2" fmla="val -273124"/>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07000"/>
              </a:lnSpc>
              <a:spcAft>
                <a:spcPts val="800"/>
              </a:spcAft>
            </a:pPr>
            <a:r>
              <a:rPr lang="en-GB" sz="1400" dirty="0">
                <a:solidFill>
                  <a:schemeClr val="bg1"/>
                </a:solidFill>
                <a:ea typeface="Calibri" panose="020F0502020204030204" pitchFamily="34" charset="0"/>
                <a:cs typeface="Times New Roman" panose="02020603050405020304" pitchFamily="18" charset="0"/>
              </a:rPr>
              <a:t>This unit links to 1.9 How should we care for the world and for others and why does it matter? </a:t>
            </a:r>
            <a:endParaRPr lang="en-GB" dirty="0">
              <a:solidFill>
                <a:schemeClr val="bg1"/>
              </a:solidFill>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98CA89BB-ED86-4674-BE67-0FEB51D10BC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911" y="2984500"/>
            <a:ext cx="11732195" cy="876299"/>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45385" y="0"/>
            <a:ext cx="3060457" cy="2133785"/>
          </a:xfrm>
          <a:prstGeom prst="rect">
            <a:avLst/>
          </a:prstGeom>
        </p:spPr>
      </p:pic>
    </p:spTree>
    <p:extLst>
      <p:ext uri="{BB962C8B-B14F-4D97-AF65-F5344CB8AC3E}">
        <p14:creationId xmlns:p14="http://schemas.microsoft.com/office/powerpoint/2010/main" val="399129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l="5901" r="5901"/>
          <a:stretch/>
        </p:blipFill>
        <p:spPr>
          <a:xfrm>
            <a:off x="335359" y="176119"/>
            <a:ext cx="10615255" cy="6766723"/>
          </a:xfrm>
          <a:prstGeom prst="rect">
            <a:avLst/>
          </a:prstGeom>
        </p:spPr>
      </p:pic>
      <p:sp>
        <p:nvSpPr>
          <p:cNvPr id="3" name="TextBox 2">
            <a:extLst>
              <a:ext uri="{FF2B5EF4-FFF2-40B4-BE49-F238E27FC236}">
                <a16:creationId xmlns:a16="http://schemas.microsoft.com/office/drawing/2014/main" id="{C5DCC870-7803-4994-A326-AD033BAF3D43}"/>
              </a:ext>
            </a:extLst>
          </p:cNvPr>
          <p:cNvSpPr txBox="1"/>
          <p:nvPr/>
        </p:nvSpPr>
        <p:spPr>
          <a:xfrm>
            <a:off x="10899998" y="6096259"/>
            <a:ext cx="1440160" cy="369332"/>
          </a:xfrm>
          <a:prstGeom prst="rect">
            <a:avLst/>
          </a:prstGeom>
          <a:noFill/>
        </p:spPr>
        <p:txBody>
          <a:bodyPr wrap="square" rtlCol="0">
            <a:spAutoFit/>
          </a:bodyPr>
          <a:lstStyle/>
          <a:p>
            <a:r>
              <a:rPr lang="en-GB" dirty="0"/>
              <a:t>p. 147</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52208" y="176119"/>
            <a:ext cx="1735017" cy="1209673"/>
          </a:xfrm>
          <a:prstGeom prst="rect">
            <a:avLst/>
          </a:prstGeom>
        </p:spPr>
      </p:pic>
    </p:spTree>
    <p:extLst>
      <p:ext uri="{BB962C8B-B14F-4D97-AF65-F5344CB8AC3E}">
        <p14:creationId xmlns:p14="http://schemas.microsoft.com/office/powerpoint/2010/main" val="4154443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67476C-302D-4377-B697-2AE6A88A5D0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7563" y="414985"/>
            <a:ext cx="10942412" cy="6443015"/>
          </a:xfrm>
          <a:prstGeom prst="rect">
            <a:avLst/>
          </a:prstGeom>
        </p:spPr>
      </p:pic>
      <p:sp>
        <p:nvSpPr>
          <p:cNvPr id="3" name="TextBox 2">
            <a:extLst>
              <a:ext uri="{FF2B5EF4-FFF2-40B4-BE49-F238E27FC236}">
                <a16:creationId xmlns:a16="http://schemas.microsoft.com/office/drawing/2014/main" id="{CC0C9B49-61B3-4E61-9D0A-DCED86D669C3}"/>
              </a:ext>
            </a:extLst>
          </p:cNvPr>
          <p:cNvSpPr txBox="1"/>
          <p:nvPr/>
        </p:nvSpPr>
        <p:spPr>
          <a:xfrm>
            <a:off x="8457406" y="6262893"/>
            <a:ext cx="1440160" cy="369332"/>
          </a:xfrm>
          <a:prstGeom prst="rect">
            <a:avLst/>
          </a:prstGeom>
          <a:noFill/>
        </p:spPr>
        <p:txBody>
          <a:bodyPr wrap="square" rtlCol="0">
            <a:spAutoFit/>
          </a:bodyPr>
          <a:lstStyle/>
          <a:p>
            <a:r>
              <a:rPr lang="en-GB" dirty="0"/>
              <a:t>p. 147</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31889" y="0"/>
            <a:ext cx="1596171" cy="1112869"/>
          </a:xfrm>
          <a:prstGeom prst="rect">
            <a:avLst/>
          </a:prstGeom>
        </p:spPr>
      </p:pic>
    </p:spTree>
    <p:extLst>
      <p:ext uri="{BB962C8B-B14F-4D97-AF65-F5344CB8AC3E}">
        <p14:creationId xmlns:p14="http://schemas.microsoft.com/office/powerpoint/2010/main" val="2978809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6DB2F-2DCD-4B0D-B005-173C654A8608}"/>
              </a:ext>
            </a:extLst>
          </p:cNvPr>
          <p:cNvSpPr>
            <a:spLocks noGrp="1"/>
          </p:cNvSpPr>
          <p:nvPr>
            <p:ph type="title"/>
          </p:nvPr>
        </p:nvSpPr>
        <p:spPr>
          <a:xfrm>
            <a:off x="663522" y="-150294"/>
            <a:ext cx="9801274" cy="1508760"/>
          </a:xfrm>
        </p:spPr>
        <p:txBody>
          <a:bodyPr/>
          <a:lstStyle/>
          <a:p>
            <a:r>
              <a:rPr lang="en-GB" b="1" dirty="0">
                <a:latin typeface="+mn-lt"/>
              </a:rPr>
              <a:t>A build up of concepts and key questions</a:t>
            </a:r>
          </a:p>
        </p:txBody>
      </p:sp>
      <p:pic>
        <p:nvPicPr>
          <p:cNvPr id="6" name="Content Placeholder 5"/>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l="3359" r="3409"/>
          <a:stretch/>
        </p:blipFill>
        <p:spPr>
          <a:xfrm>
            <a:off x="663522" y="1358466"/>
            <a:ext cx="8816854" cy="5316974"/>
          </a:xfrm>
          <a:prstGeom prst="rect">
            <a:avLst/>
          </a:prstGeom>
        </p:spPr>
      </p:pic>
      <p:sp>
        <p:nvSpPr>
          <p:cNvPr id="4" name="TextBox 3">
            <a:extLst>
              <a:ext uri="{FF2B5EF4-FFF2-40B4-BE49-F238E27FC236}">
                <a16:creationId xmlns:a16="http://schemas.microsoft.com/office/drawing/2014/main" id="{02C485D6-824E-4FA1-B643-1476771EE946}"/>
              </a:ext>
            </a:extLst>
          </p:cNvPr>
          <p:cNvSpPr txBox="1"/>
          <p:nvPr/>
        </p:nvSpPr>
        <p:spPr>
          <a:xfrm>
            <a:off x="8040216" y="6488668"/>
            <a:ext cx="1440160" cy="369332"/>
          </a:xfrm>
          <a:prstGeom prst="rect">
            <a:avLst/>
          </a:prstGeom>
          <a:noFill/>
        </p:spPr>
        <p:txBody>
          <a:bodyPr wrap="square" rtlCol="0">
            <a:spAutoFit/>
          </a:bodyPr>
          <a:lstStyle/>
          <a:p>
            <a:r>
              <a:rPr lang="en-GB" dirty="0"/>
              <a:t>p. 16 - 17</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38623" y="5362483"/>
            <a:ext cx="2144998" cy="1495517"/>
          </a:xfrm>
          <a:prstGeom prst="rect">
            <a:avLst/>
          </a:prstGeom>
        </p:spPr>
      </p:pic>
    </p:spTree>
    <p:extLst>
      <p:ext uri="{BB962C8B-B14F-4D97-AF65-F5344CB8AC3E}">
        <p14:creationId xmlns:p14="http://schemas.microsoft.com/office/powerpoint/2010/main" val="3759219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38" y="0"/>
            <a:ext cx="11887200" cy="1508760"/>
          </a:xfrm>
        </p:spPr>
        <p:txBody>
          <a:bodyPr/>
          <a:lstStyle/>
          <a:p>
            <a:r>
              <a:rPr lang="en-GB" b="1" dirty="0">
                <a:latin typeface="Calibri" panose="020F0502020204030204"/>
              </a:rPr>
              <a:t>A build up of concepts and key questions </a:t>
            </a:r>
            <a:r>
              <a:rPr lang="en-GB" dirty="0"/>
              <a:t>continued…</a:t>
            </a:r>
          </a:p>
        </p:txBody>
      </p:sp>
      <p:pic>
        <p:nvPicPr>
          <p:cNvPr id="4" name="Content Placeholder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l="3400" r="2506"/>
          <a:stretch/>
        </p:blipFill>
        <p:spPr>
          <a:xfrm>
            <a:off x="642938" y="1508760"/>
            <a:ext cx="8556417" cy="5112568"/>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47895" y="5186363"/>
            <a:ext cx="2397605" cy="1671637"/>
          </a:xfrm>
          <a:prstGeom prst="rect">
            <a:avLst/>
          </a:prstGeom>
        </p:spPr>
      </p:pic>
    </p:spTree>
    <p:extLst>
      <p:ext uri="{BB962C8B-B14F-4D97-AF65-F5344CB8AC3E}">
        <p14:creationId xmlns:p14="http://schemas.microsoft.com/office/powerpoint/2010/main" val="206795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3422" y="4419980"/>
            <a:ext cx="8914614" cy="2438020"/>
          </a:xfrm>
          <a:prstGeom prst="rect">
            <a:avLst/>
          </a:prstGeom>
        </p:spPr>
      </p:pic>
      <p:pic>
        <p:nvPicPr>
          <p:cNvPr id="5" name="Content Placeholder 4"/>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l="3486" t="4088" r="3486" b="15045"/>
          <a:stretch/>
        </p:blipFill>
        <p:spPr>
          <a:xfrm>
            <a:off x="1073050" y="366477"/>
            <a:ext cx="8695358" cy="4249638"/>
          </a:xfrm>
          <a:prstGeom prst="rect">
            <a:avLst/>
          </a:prstGeom>
        </p:spPr>
      </p:pic>
      <p:sp>
        <p:nvSpPr>
          <p:cNvPr id="2" name="Title 1"/>
          <p:cNvSpPr>
            <a:spLocks noGrp="1"/>
          </p:cNvSpPr>
          <p:nvPr>
            <p:ph type="title"/>
          </p:nvPr>
        </p:nvSpPr>
        <p:spPr>
          <a:xfrm>
            <a:off x="4043363" y="-182005"/>
            <a:ext cx="10552323" cy="1325563"/>
          </a:xfrm>
        </p:spPr>
        <p:txBody>
          <a:bodyPr/>
          <a:lstStyle/>
          <a:p>
            <a:r>
              <a:rPr lang="en-GB" dirty="0">
                <a:solidFill>
                  <a:schemeClr val="accent6">
                    <a:lumMod val="75000"/>
                  </a:schemeClr>
                </a:solidFill>
              </a:rPr>
              <a:t>  </a:t>
            </a:r>
            <a:r>
              <a:rPr lang="en-GB" b="1" dirty="0">
                <a:solidFill>
                  <a:srgbClr val="0070C0"/>
                </a:solidFill>
                <a:latin typeface="+mn-lt"/>
              </a:rPr>
              <a:t>Progression in outcomes</a:t>
            </a:r>
          </a:p>
        </p:txBody>
      </p:sp>
      <p:sp>
        <p:nvSpPr>
          <p:cNvPr id="4" name="TextBox 3">
            <a:extLst>
              <a:ext uri="{FF2B5EF4-FFF2-40B4-BE49-F238E27FC236}">
                <a16:creationId xmlns:a16="http://schemas.microsoft.com/office/drawing/2014/main" id="{A0198AB5-AF21-4814-855E-03DFF2FA044B}"/>
              </a:ext>
            </a:extLst>
          </p:cNvPr>
          <p:cNvSpPr txBox="1"/>
          <p:nvPr/>
        </p:nvSpPr>
        <p:spPr>
          <a:xfrm>
            <a:off x="8599444" y="6277504"/>
            <a:ext cx="1440160" cy="369332"/>
          </a:xfrm>
          <a:prstGeom prst="rect">
            <a:avLst/>
          </a:prstGeom>
          <a:noFill/>
        </p:spPr>
        <p:txBody>
          <a:bodyPr wrap="square" rtlCol="0">
            <a:spAutoFit/>
          </a:bodyPr>
          <a:lstStyle/>
          <a:p>
            <a:r>
              <a:rPr lang="en-GB" dirty="0"/>
              <a:t>p. 18 - 19</a:t>
            </a:r>
          </a:p>
        </p:txBody>
      </p:sp>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039604" y="5508229"/>
            <a:ext cx="1935957" cy="1349771"/>
          </a:xfrm>
          <a:prstGeom prst="rect">
            <a:avLst/>
          </a:prstGeom>
        </p:spPr>
      </p:pic>
    </p:spTree>
    <p:extLst>
      <p:ext uri="{BB962C8B-B14F-4D97-AF65-F5344CB8AC3E}">
        <p14:creationId xmlns:p14="http://schemas.microsoft.com/office/powerpoint/2010/main" val="4053753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42899" y="102269"/>
            <a:ext cx="11554345" cy="6854660"/>
          </a:xfrm>
          <a:prstGeom prst="rect">
            <a:avLst/>
          </a:prstGeom>
        </p:spPr>
      </p:pic>
      <p:sp>
        <p:nvSpPr>
          <p:cNvPr id="6" name="TextBox 5">
            <a:extLst>
              <a:ext uri="{FF2B5EF4-FFF2-40B4-BE49-F238E27FC236}">
                <a16:creationId xmlns:a16="http://schemas.microsoft.com/office/drawing/2014/main" id="{293B33BB-D0AE-48BA-B720-67C9EEB8A859}"/>
              </a:ext>
            </a:extLst>
          </p:cNvPr>
          <p:cNvSpPr txBox="1"/>
          <p:nvPr/>
        </p:nvSpPr>
        <p:spPr>
          <a:xfrm>
            <a:off x="7213823" y="230857"/>
            <a:ext cx="1440160" cy="369332"/>
          </a:xfrm>
          <a:prstGeom prst="rect">
            <a:avLst/>
          </a:prstGeom>
          <a:noFill/>
        </p:spPr>
        <p:txBody>
          <a:bodyPr wrap="square" rtlCol="0">
            <a:spAutoFit/>
          </a:bodyPr>
          <a:lstStyle/>
          <a:p>
            <a:r>
              <a:rPr lang="en-GB" dirty="0"/>
              <a:t>p. 152 - 153</a:t>
            </a:r>
          </a:p>
        </p:txBody>
      </p:sp>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158413" y="-66076"/>
            <a:ext cx="1911228" cy="1332530"/>
          </a:xfrm>
          <a:prstGeom prst="rect">
            <a:avLst/>
          </a:prstGeom>
        </p:spPr>
      </p:pic>
    </p:spTree>
    <p:extLst>
      <p:ext uri="{BB962C8B-B14F-4D97-AF65-F5344CB8AC3E}">
        <p14:creationId xmlns:p14="http://schemas.microsoft.com/office/powerpoint/2010/main" val="3724681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00100" y="214313"/>
            <a:ext cx="7443788" cy="942975"/>
          </a:xfrm>
          <a:prstGeom prst="rect">
            <a:avLst/>
          </a:prstGeom>
        </p:spPr>
      </p:pic>
      <p:sp>
        <p:nvSpPr>
          <p:cNvPr id="5" name="TextBox 4"/>
          <p:cNvSpPr txBox="1"/>
          <p:nvPr/>
        </p:nvSpPr>
        <p:spPr>
          <a:xfrm>
            <a:off x="5986463" y="214313"/>
            <a:ext cx="2157412" cy="369332"/>
          </a:xfrm>
          <a:prstGeom prst="rect">
            <a:avLst/>
          </a:prstGeom>
          <a:noFill/>
        </p:spPr>
        <p:txBody>
          <a:bodyPr wrap="square" rtlCol="0">
            <a:spAutoFit/>
          </a:bodyPr>
          <a:lstStyle/>
          <a:p>
            <a:r>
              <a:rPr lang="en-GB" dirty="0">
                <a:solidFill>
                  <a:schemeClr val="accent6">
                    <a:lumMod val="75000"/>
                  </a:schemeClr>
                </a:solidFill>
              </a:rPr>
              <a:t>Continued…</a:t>
            </a:r>
          </a:p>
        </p:txBody>
      </p:sp>
      <p:pic>
        <p:nvPicPr>
          <p:cNvPr id="6" name="Picture 5"/>
          <p:cNvPicPr>
            <a:picLocks noChangeAspect="1"/>
          </p:cNvPicPr>
          <p:nvPr/>
        </p:nvPicPr>
        <p:blipFill rotWithShape="1">
          <a:blip r:embed="rId4" cstate="email">
            <a:extLst>
              <a:ext uri="{28A0092B-C50C-407E-A947-70E740481C1C}">
                <a14:useLocalDpi xmlns:a14="http://schemas.microsoft.com/office/drawing/2010/main"/>
              </a:ext>
            </a:extLst>
          </a:blip>
          <a:srcRect l="6444" t="11440" r="6251" b="11440"/>
          <a:stretch/>
        </p:blipFill>
        <p:spPr>
          <a:xfrm>
            <a:off x="785812" y="1257301"/>
            <a:ext cx="11101387" cy="5513440"/>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54528" y="-142388"/>
            <a:ext cx="2082678" cy="1452066"/>
          </a:xfrm>
          <a:prstGeom prst="rect">
            <a:avLst/>
          </a:prstGeom>
        </p:spPr>
      </p:pic>
    </p:spTree>
    <p:extLst>
      <p:ext uri="{BB962C8B-B14F-4D97-AF65-F5344CB8AC3E}">
        <p14:creationId xmlns:p14="http://schemas.microsoft.com/office/powerpoint/2010/main" val="1552230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76199" y="164821"/>
            <a:ext cx="12115801" cy="1113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lnSpcReduction="10000"/>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sz="3700" b="1" kern="0" dirty="0">
                <a:solidFill>
                  <a:schemeClr val="tx1"/>
                </a:solidFill>
                <a:latin typeface="American Typewriter"/>
              </a:rPr>
              <a:t>Examples of how pupils can </a:t>
            </a:r>
            <a:r>
              <a:rPr lang="en-US" sz="3700" b="1" kern="0" dirty="0">
                <a:solidFill>
                  <a:schemeClr val="accent1"/>
                </a:solidFill>
                <a:latin typeface="American Typewriter"/>
              </a:rPr>
              <a:t>learn and remember</a:t>
            </a:r>
            <a:r>
              <a:rPr lang="en-US" sz="3700" b="1" kern="0" dirty="0">
                <a:solidFill>
                  <a:srgbClr val="66CCFF"/>
                </a:solidFill>
                <a:latin typeface="American Typewriter"/>
              </a:rPr>
              <a:t> </a:t>
            </a:r>
            <a:r>
              <a:rPr lang="en-US" sz="3700" b="1" kern="0" dirty="0">
                <a:solidFill>
                  <a:schemeClr val="tx1"/>
                </a:solidFill>
                <a:latin typeface="American Typewriter"/>
              </a:rPr>
              <a:t>more</a:t>
            </a:r>
          </a:p>
        </p:txBody>
      </p:sp>
      <p:sp>
        <p:nvSpPr>
          <p:cNvPr id="4" name="Content Placeholder 2"/>
          <p:cNvSpPr>
            <a:spLocks noGrp="1"/>
          </p:cNvSpPr>
          <p:nvPr>
            <p:ph idx="1"/>
          </p:nvPr>
        </p:nvSpPr>
        <p:spPr>
          <a:xfrm>
            <a:off x="542144" y="1540241"/>
            <a:ext cx="8229600" cy="4525963"/>
          </a:xfrm>
        </p:spPr>
        <p:txBody>
          <a:bodyPr/>
          <a:lstStyle/>
          <a:p>
            <a:r>
              <a:rPr lang="en-GB" dirty="0"/>
              <a:t>The</a:t>
            </a:r>
            <a:r>
              <a:rPr lang="en-GB" dirty="0">
                <a:solidFill>
                  <a:srgbClr val="66CCFF"/>
                </a:solidFill>
              </a:rPr>
              <a:t> </a:t>
            </a:r>
            <a:r>
              <a:rPr lang="en-GB" dirty="0">
                <a:solidFill>
                  <a:schemeClr val="accent1"/>
                </a:solidFill>
              </a:rPr>
              <a:t>5 finger </a:t>
            </a:r>
            <a:r>
              <a:rPr lang="en-GB" dirty="0"/>
              <a:t>mnemonic</a:t>
            </a:r>
          </a:p>
          <a:p>
            <a:r>
              <a:rPr lang="en-GB" dirty="0"/>
              <a:t>Key</a:t>
            </a:r>
            <a:r>
              <a:rPr lang="en-GB" dirty="0">
                <a:solidFill>
                  <a:srgbClr val="66CCFF"/>
                </a:solidFill>
              </a:rPr>
              <a:t> </a:t>
            </a:r>
            <a:r>
              <a:rPr lang="en-GB" dirty="0">
                <a:solidFill>
                  <a:schemeClr val="accent1"/>
                </a:solidFill>
              </a:rPr>
              <a:t>story</a:t>
            </a:r>
          </a:p>
          <a:p>
            <a:r>
              <a:rPr lang="en-GB" dirty="0"/>
              <a:t>Key</a:t>
            </a:r>
            <a:r>
              <a:rPr lang="en-GB" dirty="0">
                <a:solidFill>
                  <a:srgbClr val="66CCFF"/>
                </a:solidFill>
              </a:rPr>
              <a:t> </a:t>
            </a:r>
            <a:r>
              <a:rPr lang="en-GB" dirty="0">
                <a:solidFill>
                  <a:schemeClr val="accent1"/>
                </a:solidFill>
              </a:rPr>
              <a:t>artefact</a:t>
            </a:r>
          </a:p>
          <a:p>
            <a:r>
              <a:rPr lang="en-GB" dirty="0"/>
              <a:t>Use of </a:t>
            </a:r>
            <a:r>
              <a:rPr lang="en-GB" dirty="0">
                <a:solidFill>
                  <a:schemeClr val="accent1"/>
                </a:solidFill>
              </a:rPr>
              <a:t>trips and visitors </a:t>
            </a:r>
          </a:p>
          <a:p>
            <a:r>
              <a:rPr lang="en-GB" dirty="0"/>
              <a:t>Use of </a:t>
            </a:r>
            <a:r>
              <a:rPr lang="en-GB" dirty="0">
                <a:solidFill>
                  <a:schemeClr val="accent1"/>
                </a:solidFill>
              </a:rPr>
              <a:t>artwork</a:t>
            </a:r>
          </a:p>
          <a:p>
            <a:r>
              <a:rPr lang="en-GB" dirty="0"/>
              <a:t>Small</a:t>
            </a:r>
            <a:r>
              <a:rPr lang="en-GB" dirty="0">
                <a:solidFill>
                  <a:srgbClr val="66CCFF"/>
                </a:solidFill>
              </a:rPr>
              <a:t> </a:t>
            </a:r>
            <a:r>
              <a:rPr lang="en-GB" dirty="0">
                <a:solidFill>
                  <a:schemeClr val="accent1"/>
                </a:solidFill>
              </a:rPr>
              <a:t>quizzes</a:t>
            </a:r>
          </a:p>
          <a:p>
            <a:r>
              <a:rPr lang="en-GB" dirty="0"/>
              <a:t>Knowledge</a:t>
            </a:r>
            <a:r>
              <a:rPr lang="en-GB" dirty="0">
                <a:solidFill>
                  <a:srgbClr val="66CCFF"/>
                </a:solidFill>
              </a:rPr>
              <a:t> </a:t>
            </a:r>
            <a:r>
              <a:rPr lang="en-GB" dirty="0">
                <a:solidFill>
                  <a:schemeClr val="accent1"/>
                </a:solidFill>
              </a:rPr>
              <a:t>organisers?</a:t>
            </a:r>
          </a:p>
          <a:p>
            <a:pPr marL="0" indent="0">
              <a:buNone/>
            </a:pPr>
            <a:endParaRPr lang="en-GB" dirty="0">
              <a:solidFill>
                <a:srgbClr val="66CCFF"/>
              </a:solidFill>
            </a:endParaRPr>
          </a:p>
        </p:txBody>
      </p:sp>
      <p:pic>
        <p:nvPicPr>
          <p:cNvPr id="5" name="Picture 4">
            <a:extLst>
              <a:ext uri="{FF2B5EF4-FFF2-40B4-BE49-F238E27FC236}">
                <a16:creationId xmlns:a16="http://schemas.microsoft.com/office/drawing/2014/main" id="{FFEEA4C1-212F-43A6-83F1-DE925BC09F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25134" y="2297475"/>
            <a:ext cx="6819863" cy="4030815"/>
          </a:xfrm>
          <a:prstGeom prst="rect">
            <a:avLst/>
          </a:prstGeom>
        </p:spPr>
      </p:pic>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199" y="5457825"/>
            <a:ext cx="1906620" cy="1329317"/>
          </a:xfrm>
          <a:prstGeom prst="rect">
            <a:avLst/>
          </a:prstGeom>
        </p:spPr>
      </p:pic>
    </p:spTree>
    <p:extLst>
      <p:ext uri="{BB962C8B-B14F-4D97-AF65-F5344CB8AC3E}">
        <p14:creationId xmlns:p14="http://schemas.microsoft.com/office/powerpoint/2010/main" val="2243799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85D87-141A-4E90-AEB4-7E055DDAE15E}"/>
              </a:ext>
            </a:extLst>
          </p:cNvPr>
          <p:cNvSpPr>
            <a:spLocks noGrp="1"/>
          </p:cNvSpPr>
          <p:nvPr>
            <p:ph type="title"/>
          </p:nvPr>
        </p:nvSpPr>
        <p:spPr>
          <a:xfrm>
            <a:off x="1042988" y="189206"/>
            <a:ext cx="8229600" cy="1143000"/>
          </a:xfrm>
        </p:spPr>
        <p:txBody>
          <a:bodyPr/>
          <a:lstStyle/>
          <a:p>
            <a:r>
              <a:rPr lang="en-GB" sz="3500" b="1" dirty="0">
                <a:latin typeface="+mn-lt"/>
              </a:rPr>
              <a:t>What makes a good knowledge organiser?</a:t>
            </a:r>
          </a:p>
        </p:txBody>
      </p:sp>
      <p:sp>
        <p:nvSpPr>
          <p:cNvPr id="5" name="Content Placeholder 4">
            <a:extLst>
              <a:ext uri="{FF2B5EF4-FFF2-40B4-BE49-F238E27FC236}">
                <a16:creationId xmlns:a16="http://schemas.microsoft.com/office/drawing/2014/main" id="{6AFCCC32-0521-4089-88DB-A0E1F9B7BE6D}"/>
              </a:ext>
            </a:extLst>
          </p:cNvPr>
          <p:cNvSpPr>
            <a:spLocks noGrp="1"/>
          </p:cNvSpPr>
          <p:nvPr>
            <p:ph idx="1"/>
          </p:nvPr>
        </p:nvSpPr>
        <p:spPr>
          <a:xfrm>
            <a:off x="1042987" y="2495749"/>
            <a:ext cx="3718051" cy="4603390"/>
          </a:xfrm>
        </p:spPr>
        <p:txBody>
          <a:bodyPr>
            <a:normAutofit/>
          </a:bodyPr>
          <a:lstStyle/>
          <a:p>
            <a:r>
              <a:rPr lang="en-US" sz="1600" dirty="0"/>
              <a:t>A4 piece of paper: balance the need to use concise space-saving definitions while still including meaning enough for it to be useful.</a:t>
            </a:r>
          </a:p>
          <a:p>
            <a:r>
              <a:rPr lang="en-US" sz="1600" dirty="0"/>
              <a:t>Powerful knowledge, is </a:t>
            </a:r>
            <a:r>
              <a:rPr lang="en-US" sz="1600" dirty="0" err="1"/>
              <a:t>specialised</a:t>
            </a:r>
            <a:r>
              <a:rPr lang="en-US" sz="1600" dirty="0"/>
              <a:t> rather than general knowledge</a:t>
            </a:r>
          </a:p>
          <a:p>
            <a:r>
              <a:rPr lang="en-US" sz="1600" dirty="0"/>
              <a:t>How material is presented? Commonly presented in list form, which not be the best way to depict it in terms of showing links between ideas.</a:t>
            </a:r>
            <a:endParaRPr lang="en-GB" sz="1600" dirty="0"/>
          </a:p>
        </p:txBody>
      </p:sp>
      <p:sp>
        <p:nvSpPr>
          <p:cNvPr id="4" name="Content Placeholder 2">
            <a:extLst>
              <a:ext uri="{FF2B5EF4-FFF2-40B4-BE49-F238E27FC236}">
                <a16:creationId xmlns:a16="http://schemas.microsoft.com/office/drawing/2014/main" id="{C84FE5CD-4767-42EB-8025-7F95B39FAB15}"/>
              </a:ext>
            </a:extLst>
          </p:cNvPr>
          <p:cNvSpPr txBox="1">
            <a:spLocks/>
          </p:cNvSpPr>
          <p:nvPr/>
        </p:nvSpPr>
        <p:spPr>
          <a:xfrm>
            <a:off x="5356568" y="2383706"/>
            <a:ext cx="3718051" cy="4603390"/>
          </a:xfrm>
          <a:prstGeom prst="rect">
            <a:avLst/>
          </a:prstGeom>
        </p:spPr>
        <p:txBody>
          <a:bodyPr vert="horz" lIns="91440" tIns="108000" rIns="91440" bIns="108000" rtlCol="0">
            <a:normAutofit/>
          </a:bodyPr>
          <a:lstStyle>
            <a:lvl1pPr marL="137160" indent="-137160" algn="l" defTabSz="685800" rtl="0" eaLnBrk="1" latinLnBrk="0" hangingPunct="1">
              <a:lnSpc>
                <a:spcPct val="90000"/>
              </a:lnSpc>
              <a:spcBef>
                <a:spcPts val="900"/>
              </a:spcBef>
              <a:spcAft>
                <a:spcPts val="150"/>
              </a:spcAft>
              <a:buClr>
                <a:schemeClr val="tx1"/>
              </a:buClr>
              <a:buFont typeface="Wingdings" pitchFamily="2" charset="2"/>
              <a:buChar char=""/>
              <a:defRPr sz="1650" kern="1200">
                <a:solidFill>
                  <a:srgbClr val="2B84BE"/>
                </a:solidFill>
                <a:latin typeface="+mn-lt"/>
                <a:ea typeface="+mn-ea"/>
                <a:cs typeface="+mn-cs"/>
              </a:defRPr>
            </a:lvl1pPr>
            <a:lvl2pPr marL="308610" indent="-137160" algn="l" defTabSz="685800" rtl="0" eaLnBrk="1" latinLnBrk="0" hangingPunct="1">
              <a:lnSpc>
                <a:spcPct val="90000"/>
              </a:lnSpc>
              <a:spcBef>
                <a:spcPts val="150"/>
              </a:spcBef>
              <a:spcAft>
                <a:spcPts val="300"/>
              </a:spcAft>
              <a:buClr>
                <a:schemeClr val="tx1"/>
              </a:buClr>
              <a:buFont typeface="Wingdings" pitchFamily="2" charset="2"/>
              <a:buChar char=""/>
              <a:defRPr sz="1500" kern="1200">
                <a:solidFill>
                  <a:schemeClr val="tx1"/>
                </a:solidFill>
                <a:latin typeface="+mn-lt"/>
                <a:ea typeface="+mn-ea"/>
                <a:cs typeface="+mn-cs"/>
              </a:defRPr>
            </a:lvl2pPr>
            <a:lvl3pPr marL="480060" indent="-137160" algn="l" defTabSz="685800" rtl="0" eaLnBrk="1" latinLnBrk="0" hangingPunct="1">
              <a:lnSpc>
                <a:spcPct val="90000"/>
              </a:lnSpc>
              <a:spcBef>
                <a:spcPts val="150"/>
              </a:spcBef>
              <a:spcAft>
                <a:spcPts val="300"/>
              </a:spcAft>
              <a:buClr>
                <a:schemeClr val="tx1"/>
              </a:buClr>
              <a:buFont typeface="Wingdings" pitchFamily="2" charset="2"/>
              <a:buChar char=""/>
              <a:defRPr sz="1350" kern="1200">
                <a:solidFill>
                  <a:schemeClr val="tx1"/>
                </a:solidFill>
                <a:latin typeface="+mn-lt"/>
                <a:ea typeface="+mn-ea"/>
                <a:cs typeface="+mn-cs"/>
              </a:defRPr>
            </a:lvl3pPr>
            <a:lvl4pPr marL="651510" indent="-137160" algn="l" defTabSz="685800" rtl="0" eaLnBrk="1" latinLnBrk="0" hangingPunct="1">
              <a:lnSpc>
                <a:spcPct val="90000"/>
              </a:lnSpc>
              <a:spcBef>
                <a:spcPts val="150"/>
              </a:spcBef>
              <a:spcAft>
                <a:spcPts val="300"/>
              </a:spcAft>
              <a:buClr>
                <a:schemeClr val="tx1"/>
              </a:buClr>
              <a:buFont typeface="Wingdings" pitchFamily="2" charset="2"/>
              <a:buChar char=""/>
              <a:defRPr sz="1200" kern="1200">
                <a:solidFill>
                  <a:schemeClr val="tx1"/>
                </a:solidFill>
                <a:latin typeface="+mn-lt"/>
                <a:ea typeface="+mn-ea"/>
                <a:cs typeface="+mn-cs"/>
              </a:defRPr>
            </a:lvl4pPr>
            <a:lvl5pPr marL="822960" indent="-137160" algn="l" defTabSz="685800" rtl="0" eaLnBrk="1" latinLnBrk="0" hangingPunct="1">
              <a:lnSpc>
                <a:spcPct val="90000"/>
              </a:lnSpc>
              <a:spcBef>
                <a:spcPts val="150"/>
              </a:spcBef>
              <a:spcAft>
                <a:spcPts val="300"/>
              </a:spcAft>
              <a:buClr>
                <a:schemeClr val="tx1"/>
              </a:buClr>
              <a:buFont typeface="Wingdings" pitchFamily="2" charset="2"/>
              <a:buChar char=""/>
              <a:defRPr sz="1200" kern="1200">
                <a:solidFill>
                  <a:schemeClr val="tx1"/>
                </a:solidFill>
                <a:latin typeface="+mn-lt"/>
                <a:ea typeface="+mn-ea"/>
                <a:cs typeface="+mn-cs"/>
              </a:defRPr>
            </a:lvl5pPr>
            <a:lvl6pPr marL="963450" indent="-171450" algn="l" defTabSz="685800" rtl="0" eaLnBrk="1" latinLnBrk="0" hangingPunct="1">
              <a:lnSpc>
                <a:spcPct val="90000"/>
              </a:lnSpc>
              <a:spcBef>
                <a:spcPts val="150"/>
              </a:spcBef>
              <a:spcAft>
                <a:spcPts val="300"/>
              </a:spcAft>
              <a:buClr>
                <a:schemeClr val="tx1"/>
              </a:buClr>
              <a:buFont typeface="Wingdings" pitchFamily="2" charset="2"/>
              <a:buChar char=""/>
              <a:defRPr sz="1200" kern="1200">
                <a:solidFill>
                  <a:schemeClr val="tx1"/>
                </a:solidFill>
                <a:latin typeface="+mn-lt"/>
                <a:ea typeface="+mn-ea"/>
                <a:cs typeface="+mn-cs"/>
              </a:defRPr>
            </a:lvl6pPr>
            <a:lvl7pPr marL="1103850" indent="-171450" algn="l" defTabSz="685800" rtl="0" eaLnBrk="1" latinLnBrk="0" hangingPunct="1">
              <a:lnSpc>
                <a:spcPct val="90000"/>
              </a:lnSpc>
              <a:spcBef>
                <a:spcPts val="150"/>
              </a:spcBef>
              <a:spcAft>
                <a:spcPts val="300"/>
              </a:spcAft>
              <a:buClr>
                <a:schemeClr val="tx1"/>
              </a:buClr>
              <a:buFont typeface="Wingdings" pitchFamily="2" charset="2"/>
              <a:buChar char=""/>
              <a:defRPr sz="1200" kern="1200">
                <a:solidFill>
                  <a:schemeClr val="tx1"/>
                </a:solidFill>
                <a:latin typeface="+mn-lt"/>
                <a:ea typeface="+mn-ea"/>
                <a:cs typeface="+mn-cs"/>
              </a:defRPr>
            </a:lvl7pPr>
            <a:lvl8pPr marL="1221750" indent="-171450" algn="l" defTabSz="685800" rtl="0" eaLnBrk="1" latinLnBrk="0" hangingPunct="1">
              <a:lnSpc>
                <a:spcPct val="90000"/>
              </a:lnSpc>
              <a:spcBef>
                <a:spcPts val="150"/>
              </a:spcBef>
              <a:spcAft>
                <a:spcPts val="300"/>
              </a:spcAft>
              <a:buClr>
                <a:schemeClr val="tx1"/>
              </a:buClr>
              <a:buFont typeface="Wingdings" pitchFamily="2" charset="2"/>
              <a:buChar char=""/>
              <a:defRPr sz="1200" kern="1200">
                <a:solidFill>
                  <a:schemeClr val="tx1"/>
                </a:solidFill>
                <a:latin typeface="+mn-lt"/>
                <a:ea typeface="+mn-ea"/>
                <a:cs typeface="+mn-cs"/>
              </a:defRPr>
            </a:lvl8pPr>
            <a:lvl9pPr marL="1354650" indent="-171450" algn="l" defTabSz="685800" rtl="0" eaLnBrk="1" latinLnBrk="0" hangingPunct="1">
              <a:lnSpc>
                <a:spcPct val="90000"/>
              </a:lnSpc>
              <a:spcBef>
                <a:spcPts val="150"/>
              </a:spcBef>
              <a:spcAft>
                <a:spcPts val="300"/>
              </a:spcAft>
              <a:buClr>
                <a:schemeClr val="tx1"/>
              </a:buClr>
              <a:buFont typeface="Wingdings" pitchFamily="2" charset="2"/>
              <a:buChar char=""/>
              <a:defRPr sz="1200" kern="1200">
                <a:solidFill>
                  <a:schemeClr val="tx1"/>
                </a:solidFill>
                <a:latin typeface="+mn-lt"/>
                <a:ea typeface="+mn-ea"/>
                <a:cs typeface="+mn-cs"/>
              </a:defRPr>
            </a:lvl9pPr>
          </a:lstStyle>
          <a:p>
            <a:pPr marL="0" indent="0">
              <a:buNone/>
            </a:pPr>
            <a:r>
              <a:rPr lang="en-GB" sz="1600" b="1" dirty="0"/>
              <a:t>Assessing your knowledge organiser</a:t>
            </a:r>
          </a:p>
          <a:p>
            <a:r>
              <a:rPr lang="en-GB" sz="1600" dirty="0"/>
              <a:t>Is it pupil friendly?</a:t>
            </a:r>
          </a:p>
          <a:p>
            <a:r>
              <a:rPr lang="en-GB" sz="1600" dirty="0"/>
              <a:t>Does it focus on key or ‘powerful’ knowledge</a:t>
            </a:r>
          </a:p>
          <a:p>
            <a:r>
              <a:rPr lang="en-GB" sz="1600" dirty="0"/>
              <a:t>Not just a list but shows relationships</a:t>
            </a:r>
          </a:p>
          <a:p>
            <a:r>
              <a:rPr lang="en-GB" sz="1600" dirty="0"/>
              <a:t>Can clearly be used in the classroom as part of teaching and learning</a:t>
            </a:r>
          </a:p>
        </p:txBody>
      </p:sp>
      <p:sp>
        <p:nvSpPr>
          <p:cNvPr id="3" name="TextBox 2">
            <a:extLst>
              <a:ext uri="{FF2B5EF4-FFF2-40B4-BE49-F238E27FC236}">
                <a16:creationId xmlns:a16="http://schemas.microsoft.com/office/drawing/2014/main" id="{5CCE8358-029B-4F43-AE62-809BCD1E0B37}"/>
              </a:ext>
            </a:extLst>
          </p:cNvPr>
          <p:cNvSpPr txBox="1"/>
          <p:nvPr/>
        </p:nvSpPr>
        <p:spPr>
          <a:xfrm>
            <a:off x="1302870" y="5786767"/>
            <a:ext cx="7128811" cy="1200329"/>
          </a:xfrm>
          <a:prstGeom prst="rect">
            <a:avLst/>
          </a:prstGeom>
          <a:noFill/>
        </p:spPr>
        <p:txBody>
          <a:bodyPr wrap="none" rtlCol="0">
            <a:spAutoFit/>
          </a:bodyPr>
          <a:lstStyle/>
          <a:p>
            <a:r>
              <a:rPr lang="en-GB" dirty="0"/>
              <a:t>Best work on this in RE that I have found is by Gillian Georgiou</a:t>
            </a:r>
          </a:p>
          <a:p>
            <a:r>
              <a:rPr lang="en-GB" dirty="0">
                <a:hlinkClick r:id="rId3"/>
              </a:rPr>
              <a:t>www.lincolndiocesaneducation.com/page/?title=Key+Documents&amp;pid=31</a:t>
            </a:r>
            <a:endParaRPr lang="en-GB" dirty="0"/>
          </a:p>
          <a:p>
            <a:endParaRPr lang="en-GB" dirty="0"/>
          </a:p>
          <a:p>
            <a:endParaRPr lang="en-GB" dirty="0"/>
          </a:p>
        </p:txBody>
      </p:sp>
      <p:sp>
        <p:nvSpPr>
          <p:cNvPr id="6" name="TextBox 5">
            <a:extLst>
              <a:ext uri="{FF2B5EF4-FFF2-40B4-BE49-F238E27FC236}">
                <a16:creationId xmlns:a16="http://schemas.microsoft.com/office/drawing/2014/main" id="{93A588D0-1007-4AB7-86B4-FBBC98EF9AFE}"/>
              </a:ext>
            </a:extLst>
          </p:cNvPr>
          <p:cNvSpPr txBox="1"/>
          <p:nvPr/>
        </p:nvSpPr>
        <p:spPr>
          <a:xfrm>
            <a:off x="1042987" y="1484784"/>
            <a:ext cx="10301287" cy="646331"/>
          </a:xfrm>
          <a:prstGeom prst="rect">
            <a:avLst/>
          </a:prstGeom>
          <a:noFill/>
        </p:spPr>
        <p:txBody>
          <a:bodyPr wrap="square" rtlCol="0">
            <a:spAutoFit/>
          </a:bodyPr>
          <a:lstStyle/>
          <a:p>
            <a:r>
              <a:rPr lang="en-GB" b="1" dirty="0"/>
              <a:t>Knowledge organisers can be used as a tool to support learning, aid assessment and give a window into a child’s learning for parents. BE CLEAR about their purpose and use across the school.</a:t>
            </a:r>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27211" y="4797444"/>
            <a:ext cx="3060457" cy="2133785"/>
          </a:xfrm>
          <a:prstGeom prst="rect">
            <a:avLst/>
          </a:prstGeom>
        </p:spPr>
      </p:pic>
    </p:spTree>
    <p:extLst>
      <p:ext uri="{BB962C8B-B14F-4D97-AF65-F5344CB8AC3E}">
        <p14:creationId xmlns:p14="http://schemas.microsoft.com/office/powerpoint/2010/main" val="2472532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5ED6E-13A7-49E7-A04D-2D8FEB93D4A8}"/>
              </a:ext>
            </a:extLst>
          </p:cNvPr>
          <p:cNvSpPr>
            <a:spLocks noGrp="1"/>
          </p:cNvSpPr>
          <p:nvPr>
            <p:ph type="title"/>
          </p:nvPr>
        </p:nvSpPr>
        <p:spPr>
          <a:xfrm>
            <a:off x="1943101" y="260649"/>
            <a:ext cx="6842338" cy="938665"/>
          </a:xfrm>
        </p:spPr>
        <p:txBody>
          <a:bodyPr/>
          <a:lstStyle/>
          <a:p>
            <a:r>
              <a:rPr lang="en-GB" sz="2400" b="1" dirty="0">
                <a:latin typeface="+mn-lt"/>
              </a:rPr>
              <a:t>Gillian Georgiou: Lincoln Diocese</a:t>
            </a:r>
          </a:p>
        </p:txBody>
      </p:sp>
      <p:sp>
        <p:nvSpPr>
          <p:cNvPr id="4" name="Date Placeholder 3">
            <a:extLst>
              <a:ext uri="{FF2B5EF4-FFF2-40B4-BE49-F238E27FC236}">
                <a16:creationId xmlns:a16="http://schemas.microsoft.com/office/drawing/2014/main" id="{3914B321-A59D-47D7-A43B-EBE484DEEBC5}"/>
              </a:ext>
            </a:extLst>
          </p:cNvPr>
          <p:cNvSpPr>
            <a:spLocks noGrp="1"/>
          </p:cNvSpPr>
          <p:nvPr>
            <p:ph type="dt" sz="half" idx="10"/>
          </p:nvPr>
        </p:nvSpPr>
        <p:spPr/>
        <p:txBody>
          <a:bodyPr/>
          <a:lstStyle/>
          <a:p>
            <a:fld id="{0DCBCF1D-423B-4BE6-A189-AA2BE34EF97A}" type="datetime1">
              <a:rPr lang="en-GB" smtClean="0"/>
              <a:t>17/05/2021</a:t>
            </a:fld>
            <a:endParaRPr lang="en-GB"/>
          </a:p>
        </p:txBody>
      </p:sp>
      <p:sp>
        <p:nvSpPr>
          <p:cNvPr id="5" name="Footer Placeholder 4">
            <a:extLst>
              <a:ext uri="{FF2B5EF4-FFF2-40B4-BE49-F238E27FC236}">
                <a16:creationId xmlns:a16="http://schemas.microsoft.com/office/drawing/2014/main" id="{6DEF0B65-77D9-4E73-AD95-4EB4FCDC6E64}"/>
              </a:ext>
            </a:extLst>
          </p:cNvPr>
          <p:cNvSpPr>
            <a:spLocks noGrp="1"/>
          </p:cNvSpPr>
          <p:nvPr>
            <p:ph type="ftr" sz="quarter" idx="11"/>
          </p:nvPr>
        </p:nvSpPr>
        <p:spPr/>
        <p:txBody>
          <a:bodyPr/>
          <a:lstStyle/>
          <a:p>
            <a:endParaRPr lang="en-GB"/>
          </a:p>
        </p:txBody>
      </p:sp>
      <p:pic>
        <p:nvPicPr>
          <p:cNvPr id="6" name="Picture 5">
            <a:extLst>
              <a:ext uri="{FF2B5EF4-FFF2-40B4-BE49-F238E27FC236}">
                <a16:creationId xmlns:a16="http://schemas.microsoft.com/office/drawing/2014/main" id="{AC7CD3E6-BA28-45FB-88A9-6213ED4C8F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75520" y="908721"/>
            <a:ext cx="8316416" cy="5619597"/>
          </a:xfrm>
          <a:prstGeom prst="rect">
            <a:avLst/>
          </a:prstGeom>
        </p:spPr>
      </p:pic>
    </p:spTree>
    <p:extLst>
      <p:ext uri="{BB962C8B-B14F-4D97-AF65-F5344CB8AC3E}">
        <p14:creationId xmlns:p14="http://schemas.microsoft.com/office/powerpoint/2010/main" val="3173572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262E8-6E95-48D5-A162-754E7785070A}"/>
              </a:ext>
            </a:extLst>
          </p:cNvPr>
          <p:cNvSpPr>
            <a:spLocks noGrp="1"/>
          </p:cNvSpPr>
          <p:nvPr>
            <p:ph type="title"/>
          </p:nvPr>
        </p:nvSpPr>
        <p:spPr>
          <a:xfrm>
            <a:off x="1757314" y="-150294"/>
            <a:ext cx="8443142" cy="1508760"/>
          </a:xfrm>
        </p:spPr>
        <p:txBody>
          <a:bodyPr/>
          <a:lstStyle/>
          <a:p>
            <a:r>
              <a:rPr lang="en-GB" sz="2400" b="1" dirty="0">
                <a:latin typeface="+mn-lt"/>
              </a:rPr>
              <a:t>Year 3 pupils co-construction: Examples from Rachel Buckby</a:t>
            </a:r>
          </a:p>
        </p:txBody>
      </p:sp>
      <p:pic>
        <p:nvPicPr>
          <p:cNvPr id="6" name="Picture 5">
            <a:extLst>
              <a:ext uri="{FF2B5EF4-FFF2-40B4-BE49-F238E27FC236}">
                <a16:creationId xmlns:a16="http://schemas.microsoft.com/office/drawing/2014/main" id="{CF069C6D-B2E5-4799-A822-D8A97F97EEC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436462">
            <a:off x="3680029" y="1174533"/>
            <a:ext cx="6754434" cy="4422481"/>
          </a:xfrm>
          <a:prstGeom prst="rect">
            <a:avLst/>
          </a:prstGeom>
        </p:spPr>
      </p:pic>
      <p:pic>
        <p:nvPicPr>
          <p:cNvPr id="7" name="Content Placeholder 5">
            <a:extLst>
              <a:ext uri="{FF2B5EF4-FFF2-40B4-BE49-F238E27FC236}">
                <a16:creationId xmlns:a16="http://schemas.microsoft.com/office/drawing/2014/main" id="{60A7412A-22CC-4792-9D5E-C31AA40DB1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5379867">
            <a:off x="2592032" y="1641552"/>
            <a:ext cx="3567457" cy="5071385"/>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5402" y="5514975"/>
            <a:ext cx="1926281" cy="1343025"/>
          </a:xfrm>
          <a:prstGeom prst="rect">
            <a:avLst/>
          </a:prstGeom>
        </p:spPr>
      </p:pic>
    </p:spTree>
    <p:extLst>
      <p:ext uri="{BB962C8B-B14F-4D97-AF65-F5344CB8AC3E}">
        <p14:creationId xmlns:p14="http://schemas.microsoft.com/office/powerpoint/2010/main" val="413483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23CE7ED-8982-4D53-B830-507B7703EA2A}"/>
              </a:ext>
            </a:extLst>
          </p:cNvPr>
          <p:cNvSpPr>
            <a:spLocks noGrp="1"/>
          </p:cNvSpPr>
          <p:nvPr>
            <p:ph type="dt" sz="half" idx="10"/>
          </p:nvPr>
        </p:nvSpPr>
        <p:spPr/>
        <p:txBody>
          <a:bodyPr/>
          <a:lstStyle/>
          <a:p>
            <a:r>
              <a:rPr lang="en-GB"/>
              <a:t>2/20/2019</a:t>
            </a:r>
            <a:endParaRPr lang="en-GB" dirty="0"/>
          </a:p>
        </p:txBody>
      </p:sp>
      <p:sp>
        <p:nvSpPr>
          <p:cNvPr id="4" name="Footer Placeholder 3">
            <a:extLst>
              <a:ext uri="{FF2B5EF4-FFF2-40B4-BE49-F238E27FC236}">
                <a16:creationId xmlns:a16="http://schemas.microsoft.com/office/drawing/2014/main" id="{D2050021-A4D5-4333-9713-9C697CE9E0D2}"/>
              </a:ext>
            </a:extLst>
          </p:cNvPr>
          <p:cNvSpPr>
            <a:spLocks noGrp="1"/>
          </p:cNvSpPr>
          <p:nvPr>
            <p:ph type="ftr" sz="quarter" idx="11"/>
          </p:nvPr>
        </p:nvSpPr>
        <p:spPr/>
        <p:txBody>
          <a:bodyPr/>
          <a:lstStyle/>
          <a:p>
            <a:r>
              <a:rPr lang="en-GB"/>
              <a:t>www.natre.org.uk </a:t>
            </a:r>
            <a:endParaRPr lang="en-GB" dirty="0"/>
          </a:p>
        </p:txBody>
      </p:sp>
      <p:pic>
        <p:nvPicPr>
          <p:cNvPr id="9" name="Picture 8">
            <a:extLst>
              <a:ext uri="{FF2B5EF4-FFF2-40B4-BE49-F238E27FC236}">
                <a16:creationId xmlns:a16="http://schemas.microsoft.com/office/drawing/2014/main" id="{493CC5D2-9817-413A-A381-D001D1CC5ED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03513" y="260649"/>
            <a:ext cx="7925635" cy="5964277"/>
          </a:xfrm>
          <a:prstGeom prst="rect">
            <a:avLst/>
          </a:prstGeom>
        </p:spPr>
      </p:pic>
    </p:spTree>
    <p:extLst>
      <p:ext uri="{BB962C8B-B14F-4D97-AF65-F5344CB8AC3E}">
        <p14:creationId xmlns:p14="http://schemas.microsoft.com/office/powerpoint/2010/main" val="1695077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51578C-0954-40A9-A3FD-03DA48E0C3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9536" y="260648"/>
            <a:ext cx="8028384" cy="5844138"/>
          </a:xfrm>
          <a:prstGeom prst="rect">
            <a:avLst/>
          </a:prstGeom>
        </p:spPr>
      </p:pic>
    </p:spTree>
    <p:extLst>
      <p:ext uri="{BB962C8B-B14F-4D97-AF65-F5344CB8AC3E}">
        <p14:creationId xmlns:p14="http://schemas.microsoft.com/office/powerpoint/2010/main" val="3154175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98030C6-EAF8-4B52-96EC-7B686F88598D}"/>
              </a:ext>
            </a:extLst>
          </p:cNvPr>
          <p:cNvSpPr>
            <a:spLocks noGrp="1"/>
          </p:cNvSpPr>
          <p:nvPr>
            <p:ph type="dt" sz="half" idx="10"/>
          </p:nvPr>
        </p:nvSpPr>
        <p:spPr/>
        <p:txBody>
          <a:bodyPr/>
          <a:lstStyle/>
          <a:p>
            <a:r>
              <a:rPr lang="en-GB"/>
              <a:t>2/20/2019</a:t>
            </a:r>
            <a:endParaRPr lang="en-GB" dirty="0"/>
          </a:p>
        </p:txBody>
      </p:sp>
      <p:sp>
        <p:nvSpPr>
          <p:cNvPr id="4" name="Footer Placeholder 3">
            <a:extLst>
              <a:ext uri="{FF2B5EF4-FFF2-40B4-BE49-F238E27FC236}">
                <a16:creationId xmlns:a16="http://schemas.microsoft.com/office/drawing/2014/main" id="{3F13D645-4B98-4A05-B642-B5B20C6AD504}"/>
              </a:ext>
            </a:extLst>
          </p:cNvPr>
          <p:cNvSpPr>
            <a:spLocks noGrp="1"/>
          </p:cNvSpPr>
          <p:nvPr>
            <p:ph type="ftr" sz="quarter" idx="11"/>
          </p:nvPr>
        </p:nvSpPr>
        <p:spPr/>
        <p:txBody>
          <a:bodyPr/>
          <a:lstStyle/>
          <a:p>
            <a:r>
              <a:rPr lang="en-GB"/>
              <a:t>www.natre.org.uk </a:t>
            </a:r>
            <a:endParaRPr lang="en-GB" dirty="0"/>
          </a:p>
        </p:txBody>
      </p:sp>
      <p:pic>
        <p:nvPicPr>
          <p:cNvPr id="6" name="Picture 5">
            <a:extLst>
              <a:ext uri="{FF2B5EF4-FFF2-40B4-BE49-F238E27FC236}">
                <a16:creationId xmlns:a16="http://schemas.microsoft.com/office/drawing/2014/main" id="{AB21CCB1-F0AA-48CF-860C-FF5E90C091E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1544" y="188641"/>
            <a:ext cx="8028384" cy="5795421"/>
          </a:xfrm>
          <a:prstGeom prst="rect">
            <a:avLst/>
          </a:prstGeom>
        </p:spPr>
      </p:pic>
    </p:spTree>
    <p:extLst>
      <p:ext uri="{BB962C8B-B14F-4D97-AF65-F5344CB8AC3E}">
        <p14:creationId xmlns:p14="http://schemas.microsoft.com/office/powerpoint/2010/main" val="23219395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AE39C-84D6-4661-A954-EC2EAD1DD530}"/>
              </a:ext>
            </a:extLst>
          </p:cNvPr>
          <p:cNvSpPr>
            <a:spLocks noGrp="1"/>
          </p:cNvSpPr>
          <p:nvPr>
            <p:ph type="title"/>
          </p:nvPr>
        </p:nvSpPr>
        <p:spPr/>
        <p:txBody>
          <a:bodyPr/>
          <a:lstStyle/>
          <a:p>
            <a:r>
              <a:rPr lang="en-GB" sz="3600" dirty="0">
                <a:solidFill>
                  <a:srgbClr val="FFC000"/>
                </a:solidFill>
              </a:rPr>
              <a:t>Pupils aiding construction</a:t>
            </a:r>
          </a:p>
        </p:txBody>
      </p:sp>
      <p:sp>
        <p:nvSpPr>
          <p:cNvPr id="3" name="Date Placeholder 2">
            <a:extLst>
              <a:ext uri="{FF2B5EF4-FFF2-40B4-BE49-F238E27FC236}">
                <a16:creationId xmlns:a16="http://schemas.microsoft.com/office/drawing/2014/main" id="{FDE177B2-A5D5-4B79-B27F-CB6CC59B2F13}"/>
              </a:ext>
            </a:extLst>
          </p:cNvPr>
          <p:cNvSpPr>
            <a:spLocks noGrp="1"/>
          </p:cNvSpPr>
          <p:nvPr>
            <p:ph type="dt" sz="half" idx="10"/>
          </p:nvPr>
        </p:nvSpPr>
        <p:spPr/>
        <p:txBody>
          <a:bodyPr/>
          <a:lstStyle/>
          <a:p>
            <a:r>
              <a:rPr lang="en-GB"/>
              <a:t>2/20/2019</a:t>
            </a:r>
            <a:endParaRPr lang="en-GB" dirty="0"/>
          </a:p>
        </p:txBody>
      </p:sp>
      <p:sp>
        <p:nvSpPr>
          <p:cNvPr id="4" name="Footer Placeholder 3">
            <a:extLst>
              <a:ext uri="{FF2B5EF4-FFF2-40B4-BE49-F238E27FC236}">
                <a16:creationId xmlns:a16="http://schemas.microsoft.com/office/drawing/2014/main" id="{46E891C6-53CE-49A1-BE03-69A9576A5C3F}"/>
              </a:ext>
            </a:extLst>
          </p:cNvPr>
          <p:cNvSpPr>
            <a:spLocks noGrp="1"/>
          </p:cNvSpPr>
          <p:nvPr>
            <p:ph type="ftr" sz="quarter" idx="11"/>
          </p:nvPr>
        </p:nvSpPr>
        <p:spPr/>
        <p:txBody>
          <a:bodyPr/>
          <a:lstStyle/>
          <a:p>
            <a:r>
              <a:rPr lang="en-GB"/>
              <a:t>www.natre.org.uk </a:t>
            </a:r>
            <a:endParaRPr lang="en-GB" dirty="0"/>
          </a:p>
        </p:txBody>
      </p:sp>
      <p:pic>
        <p:nvPicPr>
          <p:cNvPr id="6" name="Content Placeholder 5">
            <a:extLst>
              <a:ext uri="{FF2B5EF4-FFF2-40B4-BE49-F238E27FC236}">
                <a16:creationId xmlns:a16="http://schemas.microsoft.com/office/drawing/2014/main" id="{DEB9BB3A-E305-4A97-95F0-571A697A34B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847529" y="860220"/>
            <a:ext cx="4089811" cy="5419472"/>
          </a:xfrm>
          <a:prstGeom prst="rect">
            <a:avLst/>
          </a:prstGeom>
        </p:spPr>
      </p:pic>
      <p:pic>
        <p:nvPicPr>
          <p:cNvPr id="7" name="Picture 6">
            <a:extLst>
              <a:ext uri="{FF2B5EF4-FFF2-40B4-BE49-F238E27FC236}">
                <a16:creationId xmlns:a16="http://schemas.microsoft.com/office/drawing/2014/main" id="{6B8F1081-C554-4FD0-A543-641A5F9288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165826">
            <a:off x="5920943" y="864266"/>
            <a:ext cx="4214668" cy="5490325"/>
          </a:xfrm>
          <a:prstGeom prst="rect">
            <a:avLst/>
          </a:prstGeom>
        </p:spPr>
      </p:pic>
    </p:spTree>
    <p:extLst>
      <p:ext uri="{BB962C8B-B14F-4D97-AF65-F5344CB8AC3E}">
        <p14:creationId xmlns:p14="http://schemas.microsoft.com/office/powerpoint/2010/main" val="3842512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9725" y="4470400"/>
            <a:ext cx="9144000" cy="2387600"/>
          </a:xfrm>
        </p:spPr>
        <p:txBody>
          <a:bodyPr>
            <a:normAutofit fontScale="90000"/>
          </a:bodyPr>
          <a:lstStyle/>
          <a:p>
            <a:r>
              <a:rPr lang="en-GB" b="1" dirty="0">
                <a:latin typeface="+mn-lt"/>
              </a:rPr>
              <a:t>IMPACT</a:t>
            </a:r>
            <a:br>
              <a:rPr lang="en-GB" b="1" dirty="0">
                <a:latin typeface="+mn-lt"/>
              </a:rPr>
            </a:br>
            <a:r>
              <a:rPr lang="en-GB" b="1" dirty="0">
                <a:solidFill>
                  <a:srgbClr val="0070C0"/>
                </a:solidFill>
                <a:latin typeface="+mn-lt"/>
              </a:rPr>
              <a:t>What have pupils learned in their RE lessons?</a:t>
            </a:r>
            <a:br>
              <a:rPr lang="en-GB" b="1" dirty="0">
                <a:solidFill>
                  <a:srgbClr val="0070C0"/>
                </a:solidFill>
                <a:latin typeface="+mn-lt"/>
              </a:rPr>
            </a:br>
            <a:r>
              <a:rPr lang="en-GB" b="1" dirty="0">
                <a:solidFill>
                  <a:srgbClr val="0070C0"/>
                </a:solidFill>
                <a:latin typeface="+mn-lt"/>
              </a:rPr>
              <a:t>What evidence is there they have reached the agreed end points?</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51496" y="28576"/>
            <a:ext cx="3060457" cy="2133785"/>
          </a:xfrm>
          <a:prstGeom prst="rect">
            <a:avLst/>
          </a:prstGeom>
        </p:spPr>
      </p:pic>
    </p:spTree>
    <p:extLst>
      <p:ext uri="{BB962C8B-B14F-4D97-AF65-F5344CB8AC3E}">
        <p14:creationId xmlns:p14="http://schemas.microsoft.com/office/powerpoint/2010/main" val="35274193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mn-lt"/>
              </a:rPr>
              <a:t>Judging the impact of RE in light of the rest of the curriculum</a:t>
            </a:r>
          </a:p>
        </p:txBody>
      </p:sp>
      <p:sp>
        <p:nvSpPr>
          <p:cNvPr id="3" name="Content Placeholder 2"/>
          <p:cNvSpPr>
            <a:spLocks noGrp="1"/>
          </p:cNvSpPr>
          <p:nvPr>
            <p:ph idx="1"/>
          </p:nvPr>
        </p:nvSpPr>
        <p:spPr/>
        <p:txBody>
          <a:bodyPr/>
          <a:lstStyle/>
          <a:p>
            <a:r>
              <a:rPr lang="en-GB" dirty="0"/>
              <a:t>What you do in RE should be consistent with other humanities subjects</a:t>
            </a:r>
          </a:p>
          <a:p>
            <a:r>
              <a:rPr lang="en-GB" dirty="0"/>
              <a:t>If your school has a particular vision, focus or mission statement this should be part of your monitoring as a subject leader. For example if as in one school curiosity is a core value monitoring should look for evidence of this with RE.</a:t>
            </a:r>
          </a:p>
          <a:p>
            <a:r>
              <a:rPr lang="en-GB" dirty="0"/>
              <a:t>We recommend including the purpose of RE on the front of RE books and the learning intent for each unit of work at the start of a new sequence of work.</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30351" y="5086350"/>
            <a:ext cx="2739277" cy="1909855"/>
          </a:xfrm>
          <a:prstGeom prst="rect">
            <a:avLst/>
          </a:prstGeom>
        </p:spPr>
      </p:pic>
    </p:spTree>
    <p:extLst>
      <p:ext uri="{BB962C8B-B14F-4D97-AF65-F5344CB8AC3E}">
        <p14:creationId xmlns:p14="http://schemas.microsoft.com/office/powerpoint/2010/main" val="13747937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b="1" dirty="0">
                <a:solidFill>
                  <a:srgbClr val="0070C0"/>
                </a:solidFill>
                <a:latin typeface="+mn-lt"/>
              </a:rPr>
              <a:t>Assessment</a:t>
            </a:r>
          </a:p>
        </p:txBody>
      </p:sp>
      <p:sp>
        <p:nvSpPr>
          <p:cNvPr id="3" name="Content Placeholder 2"/>
          <p:cNvSpPr>
            <a:spLocks noGrp="1"/>
          </p:cNvSpPr>
          <p:nvPr>
            <p:ph idx="1"/>
          </p:nvPr>
        </p:nvSpPr>
        <p:spPr/>
        <p:txBody>
          <a:bodyPr>
            <a:normAutofit/>
          </a:bodyPr>
          <a:lstStyle/>
          <a:p>
            <a:r>
              <a:rPr lang="en-GB" sz="3200" dirty="0"/>
              <a:t>Must be </a:t>
            </a:r>
            <a:r>
              <a:rPr lang="en-GB" sz="3200" dirty="0">
                <a:solidFill>
                  <a:srgbClr val="0070C0"/>
                </a:solidFill>
              </a:rPr>
              <a:t>proportionate</a:t>
            </a:r>
            <a:r>
              <a:rPr lang="en-GB" sz="3200" dirty="0"/>
              <a:t> to the time spent</a:t>
            </a:r>
          </a:p>
          <a:p>
            <a:r>
              <a:rPr lang="en-GB" sz="3200" dirty="0"/>
              <a:t>Should fit with other </a:t>
            </a:r>
            <a:r>
              <a:rPr lang="en-GB" sz="3200" dirty="0">
                <a:solidFill>
                  <a:srgbClr val="0070C0"/>
                </a:solidFill>
              </a:rPr>
              <a:t>humanities</a:t>
            </a:r>
            <a:r>
              <a:rPr lang="en-GB" sz="3200" dirty="0"/>
              <a:t> subjects</a:t>
            </a:r>
          </a:p>
          <a:p>
            <a:r>
              <a:rPr lang="en-GB" sz="3200" dirty="0"/>
              <a:t>Must be </a:t>
            </a:r>
            <a:r>
              <a:rPr lang="en-GB" sz="3200" dirty="0">
                <a:solidFill>
                  <a:srgbClr val="0070C0"/>
                </a:solidFill>
              </a:rPr>
              <a:t>useful </a:t>
            </a:r>
            <a:r>
              <a:rPr lang="en-GB" sz="3200" dirty="0"/>
              <a:t>and for a purpose</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37746" y="4724215"/>
            <a:ext cx="3060457" cy="2133785"/>
          </a:xfrm>
          <a:prstGeom prst="rect">
            <a:avLst/>
          </a:prstGeom>
        </p:spPr>
      </p:pic>
    </p:spTree>
    <p:extLst>
      <p:ext uri="{BB962C8B-B14F-4D97-AF65-F5344CB8AC3E}">
        <p14:creationId xmlns:p14="http://schemas.microsoft.com/office/powerpoint/2010/main" val="28718778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31801"/>
            <a:ext cx="8964488" cy="1143000"/>
          </a:xfrm>
        </p:spPr>
        <p:txBody>
          <a:bodyPr/>
          <a:lstStyle/>
          <a:p>
            <a:r>
              <a:rPr lang="en-GB" b="1" dirty="0">
                <a:solidFill>
                  <a:srgbClr val="0070C0"/>
                </a:solidFill>
                <a:latin typeface="+mn-lt"/>
              </a:rPr>
              <a:t>Summative Assessment</a:t>
            </a:r>
          </a:p>
        </p:txBody>
      </p:sp>
      <p:sp>
        <p:nvSpPr>
          <p:cNvPr id="3" name="Content Placeholder 2"/>
          <p:cNvSpPr>
            <a:spLocks noGrp="1"/>
          </p:cNvSpPr>
          <p:nvPr>
            <p:ph idx="1"/>
          </p:nvPr>
        </p:nvSpPr>
        <p:spPr/>
        <p:txBody>
          <a:bodyPr>
            <a:normAutofit/>
          </a:bodyPr>
          <a:lstStyle/>
          <a:p>
            <a:r>
              <a:rPr lang="en-GB" sz="3200" dirty="0"/>
              <a:t>Way of checking </a:t>
            </a:r>
            <a:r>
              <a:rPr lang="en-GB" sz="3200" b="1" dirty="0">
                <a:solidFill>
                  <a:schemeClr val="accent1"/>
                </a:solidFill>
              </a:rPr>
              <a:t>understanding</a:t>
            </a:r>
          </a:p>
          <a:p>
            <a:r>
              <a:rPr lang="en-GB" sz="3200" dirty="0"/>
              <a:t>Chance to see what children </a:t>
            </a:r>
            <a:r>
              <a:rPr lang="en-GB" sz="3200" b="1" dirty="0">
                <a:solidFill>
                  <a:schemeClr val="accent1"/>
                </a:solidFill>
              </a:rPr>
              <a:t>learnt</a:t>
            </a:r>
          </a:p>
          <a:p>
            <a:r>
              <a:rPr lang="en-GB" sz="3200" dirty="0"/>
              <a:t>Must relate directly to the </a:t>
            </a:r>
            <a:r>
              <a:rPr lang="en-GB" sz="3200" b="1" dirty="0">
                <a:solidFill>
                  <a:schemeClr val="accent1"/>
                </a:solidFill>
              </a:rPr>
              <a:t>learning outcomes</a:t>
            </a:r>
          </a:p>
          <a:p>
            <a:r>
              <a:rPr lang="en-GB" sz="3200" dirty="0"/>
              <a:t>Great to have a </a:t>
            </a:r>
            <a:r>
              <a:rPr lang="en-GB" sz="3200" b="1" dirty="0">
                <a:solidFill>
                  <a:schemeClr val="accent1"/>
                </a:solidFill>
              </a:rPr>
              <a:t>real world context</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23459" y="4724215"/>
            <a:ext cx="3060457" cy="2133785"/>
          </a:xfrm>
          <a:prstGeom prst="rect">
            <a:avLst/>
          </a:prstGeom>
        </p:spPr>
      </p:pic>
    </p:spTree>
    <p:extLst>
      <p:ext uri="{BB962C8B-B14F-4D97-AF65-F5344CB8AC3E}">
        <p14:creationId xmlns:p14="http://schemas.microsoft.com/office/powerpoint/2010/main" val="26684922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180672"/>
            <a:ext cx="10515600" cy="1325563"/>
          </a:xfrm>
        </p:spPr>
        <p:txBody>
          <a:bodyPr>
            <a:normAutofit fontScale="90000"/>
          </a:bodyPr>
          <a:lstStyle/>
          <a:p>
            <a:br>
              <a:rPr lang="en-US" b="1" kern="0" dirty="0">
                <a:solidFill>
                  <a:srgbClr val="66CCFF"/>
                </a:solidFill>
                <a:latin typeface="American Typewriter"/>
              </a:rPr>
            </a:br>
            <a:r>
              <a:rPr lang="en-US" b="1" kern="0" dirty="0">
                <a:latin typeface="American Typewriter"/>
              </a:rPr>
              <a:t>Summative impact:</a:t>
            </a:r>
            <a:br>
              <a:rPr lang="en-US" b="1" kern="0" dirty="0">
                <a:latin typeface="American Typewriter"/>
              </a:rPr>
            </a:br>
            <a:r>
              <a:rPr lang="en-US" b="1" kern="0" dirty="0">
                <a:latin typeface="American Typewriter"/>
              </a:rPr>
              <a:t>This looks at what pupils learned in their RE lessons?</a:t>
            </a:r>
            <a:br>
              <a:rPr lang="en-US" b="1" kern="0" dirty="0">
                <a:latin typeface="American Typewriter"/>
              </a:rPr>
            </a:br>
            <a:r>
              <a:rPr lang="en-US" b="1" kern="0" dirty="0">
                <a:latin typeface="American Typewriter"/>
              </a:rPr>
              <a:t>What evidence is there they have reached the</a:t>
            </a:r>
            <a:r>
              <a:rPr lang="en-US" b="1" kern="0" dirty="0">
                <a:solidFill>
                  <a:srgbClr val="66CCFF"/>
                </a:solidFill>
                <a:latin typeface="American Typewriter"/>
              </a:rPr>
              <a:t> </a:t>
            </a:r>
            <a:r>
              <a:rPr lang="en-US" b="1" kern="0" dirty="0">
                <a:solidFill>
                  <a:schemeClr val="accent1"/>
                </a:solidFill>
                <a:latin typeface="American Typewriter"/>
              </a:rPr>
              <a:t>agreed end points?</a:t>
            </a:r>
            <a:br>
              <a:rPr lang="en-US" b="1" kern="0" dirty="0">
                <a:solidFill>
                  <a:srgbClr val="66CCFF"/>
                </a:solidFill>
                <a:latin typeface="American Typewriter"/>
              </a:rPr>
            </a:br>
            <a:br>
              <a:rPr lang="en-GB" b="1" kern="0" dirty="0">
                <a:solidFill>
                  <a:srgbClr val="66CCFF"/>
                </a:solidFill>
              </a:rPr>
            </a:br>
            <a:endParaRPr lang="en-GB" dirty="0"/>
          </a:p>
        </p:txBody>
      </p:sp>
      <p:sp>
        <p:nvSpPr>
          <p:cNvPr id="5" name="Content Placeholder 4"/>
          <p:cNvSpPr>
            <a:spLocks noGrp="1"/>
          </p:cNvSpPr>
          <p:nvPr>
            <p:ph idx="1"/>
          </p:nvPr>
        </p:nvSpPr>
        <p:spPr>
          <a:xfrm>
            <a:off x="838200" y="3251242"/>
            <a:ext cx="10515600" cy="3606758"/>
          </a:xfrm>
        </p:spPr>
        <p:txBody>
          <a:bodyPr>
            <a:normAutofit fontScale="92500" lnSpcReduction="10000"/>
          </a:bodyPr>
          <a:lstStyle/>
          <a:p>
            <a:pPr marL="0" indent="0">
              <a:buNone/>
            </a:pPr>
            <a:r>
              <a:rPr lang="en-GB" dirty="0"/>
              <a:t>Outcomes for our Agreed Syllabus focus on making sense of belief, understanding the impact and making connections</a:t>
            </a:r>
          </a:p>
          <a:p>
            <a:pPr marL="0" indent="0">
              <a:buNone/>
            </a:pPr>
            <a:r>
              <a:rPr lang="en-GB" dirty="0"/>
              <a:t>End points for every unit are available and a summary can be found on page 127-134</a:t>
            </a:r>
          </a:p>
          <a:p>
            <a:pPr marL="0" indent="0">
              <a:buNone/>
            </a:pPr>
            <a:r>
              <a:rPr lang="en-GB" dirty="0"/>
              <a:t>The support end of phase outcomes on page 126</a:t>
            </a:r>
          </a:p>
          <a:p>
            <a:pPr marL="0" indent="0">
              <a:buNone/>
            </a:pPr>
            <a:r>
              <a:rPr lang="en-GB" dirty="0"/>
              <a:t>At the end of a unit teachers can identify which pupils are expected, exceeding and working towards by listing initials against statements </a:t>
            </a:r>
          </a:p>
          <a:p>
            <a:pPr marL="0" indent="0">
              <a:buNone/>
            </a:pPr>
            <a:endParaRPr lang="en-GB" dirty="0"/>
          </a:p>
          <a:p>
            <a:pPr marL="0" indent="0">
              <a:buNone/>
            </a:pPr>
            <a:r>
              <a:rPr lang="en-GB" dirty="0"/>
              <a:t> </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94984" y="5289716"/>
            <a:ext cx="2249367" cy="1568284"/>
          </a:xfrm>
          <a:prstGeom prst="rect">
            <a:avLst/>
          </a:prstGeom>
        </p:spPr>
      </p:pic>
    </p:spTree>
    <p:extLst>
      <p:ext uri="{BB962C8B-B14F-4D97-AF65-F5344CB8AC3E}">
        <p14:creationId xmlns:p14="http://schemas.microsoft.com/office/powerpoint/2010/main" val="18348840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Insert photo</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2536299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mn-lt"/>
              </a:rPr>
              <a:t>The RE Quality Mark (REQM) offers a helpful framework for monitoring impact</a:t>
            </a:r>
          </a:p>
        </p:txBody>
      </p:sp>
      <p:sp>
        <p:nvSpPr>
          <p:cNvPr id="3" name="Content Placeholder 2"/>
          <p:cNvSpPr>
            <a:spLocks noGrp="1"/>
          </p:cNvSpPr>
          <p:nvPr>
            <p:ph idx="1"/>
          </p:nvPr>
        </p:nvSpPr>
        <p:spPr>
          <a:xfrm>
            <a:off x="838200" y="1825623"/>
            <a:ext cx="10515600" cy="5736711"/>
          </a:xfrm>
        </p:spPr>
        <p:txBody>
          <a:bodyPr>
            <a:normAutofit fontScale="85000" lnSpcReduction="20000"/>
          </a:bodyPr>
          <a:lstStyle/>
          <a:p>
            <a:r>
              <a:rPr lang="en-GB" sz="4200" dirty="0"/>
              <a:t>We recommend strand 1 Learning as a tool for monitoring after it shared with staff.</a:t>
            </a:r>
          </a:p>
          <a:p>
            <a:r>
              <a:rPr lang="en-GB" sz="4200" dirty="0"/>
              <a:t>Schools should be consistently ‘bronze’ as a starting point. If you don’t have the information you need talk to your senior leader.</a:t>
            </a:r>
          </a:p>
          <a:p>
            <a:r>
              <a:rPr lang="en-GB" sz="4200" dirty="0"/>
              <a:t>Pupil conferencing a valuable tool. It is </a:t>
            </a:r>
            <a:br>
              <a:rPr lang="en-GB" sz="4200" dirty="0"/>
            </a:br>
            <a:r>
              <a:rPr lang="en-GB" sz="4200" dirty="0"/>
              <a:t>helpful for children to bring examples </a:t>
            </a:r>
            <a:br>
              <a:rPr lang="en-GB" sz="4200" dirty="0"/>
            </a:br>
            <a:r>
              <a:rPr lang="en-GB" sz="4200" dirty="0"/>
              <a:t>of work with them. </a:t>
            </a:r>
            <a:br>
              <a:rPr lang="en-GB" sz="4200" dirty="0"/>
            </a:br>
            <a:r>
              <a:rPr lang="en-GB" sz="4200" dirty="0"/>
              <a:t>The REQM gives some starting questions. </a:t>
            </a:r>
            <a:br>
              <a:rPr lang="en-GB" sz="4200" dirty="0"/>
            </a:br>
            <a:r>
              <a:rPr lang="en-GB" sz="4200" dirty="0"/>
              <a:t>You might add questions lined to the </a:t>
            </a:r>
            <a:br>
              <a:rPr lang="en-GB" sz="4200" dirty="0"/>
            </a:br>
            <a:r>
              <a:rPr lang="en-GB" sz="4200" dirty="0"/>
              <a:t>3 circles and to discuss specific pieces</a:t>
            </a:r>
            <a:br>
              <a:rPr lang="en-GB" sz="4200" dirty="0"/>
            </a:br>
            <a:r>
              <a:rPr lang="en-GB" sz="4200" dirty="0"/>
              <a:t> of work</a:t>
            </a:r>
          </a:p>
          <a:p>
            <a:pPr marL="0" indent="0">
              <a:buNone/>
            </a:pPr>
            <a:endParaRPr lang="en-GB" dirty="0"/>
          </a:p>
          <a:p>
            <a:pPr marL="0" indent="0">
              <a:buNone/>
            </a:pPr>
            <a:r>
              <a:rPr lang="en-GB" dirty="0"/>
              <a:t> </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57199" y="3653726"/>
            <a:ext cx="3334801" cy="3182388"/>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15285" y="3653726"/>
            <a:ext cx="676715" cy="1176630"/>
          </a:xfrm>
          <a:prstGeom prst="rect">
            <a:avLst/>
          </a:prstGeom>
        </p:spPr>
      </p:pic>
    </p:spTree>
    <p:extLst>
      <p:ext uri="{BB962C8B-B14F-4D97-AF65-F5344CB8AC3E}">
        <p14:creationId xmlns:p14="http://schemas.microsoft.com/office/powerpoint/2010/main" val="31661700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mn-lt"/>
              </a:rPr>
              <a:t>Formative assessment shows children what the next step is.</a:t>
            </a:r>
          </a:p>
        </p:txBody>
      </p:sp>
      <p:sp>
        <p:nvSpPr>
          <p:cNvPr id="3" name="Content Placeholder 2"/>
          <p:cNvSpPr>
            <a:spLocks noGrp="1"/>
          </p:cNvSpPr>
          <p:nvPr>
            <p:ph idx="1"/>
          </p:nvPr>
        </p:nvSpPr>
        <p:spPr/>
        <p:txBody>
          <a:bodyPr/>
          <a:lstStyle/>
          <a:p>
            <a:r>
              <a:rPr lang="en-GB" dirty="0"/>
              <a:t>At the start a unit it is helpful for children to do a task that helps identify what they already know.</a:t>
            </a:r>
          </a:p>
          <a:p>
            <a:r>
              <a:rPr lang="en-GB" dirty="0"/>
              <a:t>From this you can identify misconceptions and plan your sequence of lessons so they are better matched to children’s need.  </a:t>
            </a:r>
          </a:p>
          <a:p>
            <a:r>
              <a:rPr lang="en-GB" dirty="0"/>
              <a:t>Your planning needs to be mindful of your end point.  When introducing a new syllabus this can be a challenge but should be your ambition. The spiral curriculum supports catch up over time.</a:t>
            </a:r>
          </a:p>
          <a:p>
            <a:r>
              <a:rPr lang="en-GB" dirty="0"/>
              <a:t>It is helpful for children to know the end point at the start of unit. Knowledge organisers, working walls (virtual of physical), KWL grids can support this. </a:t>
            </a:r>
          </a:p>
          <a:p>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80734" y="5472067"/>
            <a:ext cx="2022044" cy="1409792"/>
          </a:xfrm>
          <a:prstGeom prst="rect">
            <a:avLst/>
          </a:prstGeom>
        </p:spPr>
      </p:pic>
    </p:spTree>
    <p:extLst>
      <p:ext uri="{BB962C8B-B14F-4D97-AF65-F5344CB8AC3E}">
        <p14:creationId xmlns:p14="http://schemas.microsoft.com/office/powerpoint/2010/main" val="10040697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mn-lt"/>
              </a:rPr>
              <a:t>Assessment	</a:t>
            </a:r>
          </a:p>
        </p:txBody>
      </p:sp>
      <p:sp>
        <p:nvSpPr>
          <p:cNvPr id="3" name="Content Placeholder 2"/>
          <p:cNvSpPr>
            <a:spLocks noGrp="1"/>
          </p:cNvSpPr>
          <p:nvPr>
            <p:ph idx="1"/>
          </p:nvPr>
        </p:nvSpPr>
        <p:spPr/>
        <p:txBody>
          <a:bodyPr>
            <a:normAutofit/>
          </a:bodyPr>
          <a:lstStyle/>
          <a:p>
            <a:r>
              <a:rPr lang="en-GB" sz="3200" dirty="0"/>
              <a:t>Purpose of assessment is to ensure that pupils </a:t>
            </a:r>
            <a:r>
              <a:rPr lang="en-GB" sz="3200" b="1" dirty="0">
                <a:solidFill>
                  <a:schemeClr val="accent1"/>
                </a:solidFill>
              </a:rPr>
              <a:t>improve</a:t>
            </a:r>
            <a:r>
              <a:rPr lang="en-GB" sz="3200" dirty="0">
                <a:solidFill>
                  <a:srgbClr val="00B0F0"/>
                </a:solidFill>
              </a:rPr>
              <a:t> </a:t>
            </a:r>
            <a:r>
              <a:rPr lang="en-GB" sz="3200" dirty="0"/>
              <a:t>what they </a:t>
            </a:r>
            <a:r>
              <a:rPr lang="en-GB" sz="3200" b="1" dirty="0">
                <a:solidFill>
                  <a:schemeClr val="accent1"/>
                </a:solidFill>
              </a:rPr>
              <a:t>know, understand</a:t>
            </a:r>
            <a:r>
              <a:rPr lang="en-GB" sz="3200" dirty="0">
                <a:solidFill>
                  <a:schemeClr val="accent1"/>
                </a:solidFill>
              </a:rPr>
              <a:t> </a:t>
            </a:r>
            <a:r>
              <a:rPr lang="en-GB" sz="3200" dirty="0"/>
              <a:t>and </a:t>
            </a:r>
            <a:r>
              <a:rPr lang="en-GB" sz="3200" b="1" dirty="0">
                <a:solidFill>
                  <a:schemeClr val="accent1"/>
                </a:solidFill>
              </a:rPr>
              <a:t>can do </a:t>
            </a:r>
            <a:r>
              <a:rPr lang="en-GB" sz="3200" dirty="0"/>
              <a:t>regarding the </a:t>
            </a:r>
            <a:r>
              <a:rPr lang="en-GB" sz="3200" b="1" dirty="0">
                <a:solidFill>
                  <a:schemeClr val="accent1"/>
                </a:solidFill>
              </a:rPr>
              <a:t>aspect of RE </a:t>
            </a:r>
            <a:r>
              <a:rPr lang="en-GB" sz="3200" dirty="0"/>
              <a:t>they are studying.</a:t>
            </a:r>
          </a:p>
          <a:p>
            <a:r>
              <a:rPr lang="en-GB" sz="3200" b="1" dirty="0">
                <a:solidFill>
                  <a:schemeClr val="accent1"/>
                </a:solidFill>
              </a:rPr>
              <a:t>Formative</a:t>
            </a:r>
            <a:r>
              <a:rPr lang="en-GB" sz="3200" dirty="0">
                <a:solidFill>
                  <a:srgbClr val="FFFF00"/>
                </a:solidFill>
              </a:rPr>
              <a:t> </a:t>
            </a:r>
            <a:r>
              <a:rPr lang="en-GB" sz="3200" dirty="0"/>
              <a:t>assessment is most important.</a:t>
            </a:r>
          </a:p>
          <a:p>
            <a:r>
              <a:rPr lang="en-GB" sz="3200" dirty="0"/>
              <a:t>Assessment doesn’t have to be just </a:t>
            </a:r>
            <a:r>
              <a:rPr lang="en-GB" sz="3200" b="1" dirty="0">
                <a:solidFill>
                  <a:schemeClr val="accent1"/>
                </a:solidFill>
              </a:rPr>
              <a:t>writing</a:t>
            </a:r>
            <a:r>
              <a:rPr lang="en-GB" sz="3200" dirty="0">
                <a:solidFill>
                  <a:srgbClr val="00B0F0"/>
                </a:solidFill>
              </a:rPr>
              <a:t> </a:t>
            </a:r>
            <a:r>
              <a:rPr lang="en-GB" sz="3200" dirty="0"/>
              <a:t>or just </a:t>
            </a:r>
            <a:r>
              <a:rPr lang="en-GB" sz="3200" b="1" dirty="0">
                <a:solidFill>
                  <a:schemeClr val="accent1"/>
                </a:solidFill>
              </a:rPr>
              <a:t>individual work</a:t>
            </a:r>
            <a:r>
              <a:rPr lang="en-GB" sz="3200" dirty="0">
                <a:solidFill>
                  <a:schemeClr val="accent1"/>
                </a:solidFill>
              </a:rPr>
              <a:t>.</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86900" y="5034193"/>
            <a:ext cx="2421723" cy="1684994"/>
          </a:xfrm>
          <a:prstGeom prst="rect">
            <a:avLst/>
          </a:prstGeom>
        </p:spPr>
      </p:pic>
    </p:spTree>
    <p:extLst>
      <p:ext uri="{BB962C8B-B14F-4D97-AF65-F5344CB8AC3E}">
        <p14:creationId xmlns:p14="http://schemas.microsoft.com/office/powerpoint/2010/main" val="3374934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mn-lt"/>
                <a:cs typeface="American Typewriter"/>
              </a:rPr>
              <a:t>Not always neat can be effective!</a:t>
            </a:r>
          </a:p>
        </p:txBody>
      </p:sp>
      <p:sp>
        <p:nvSpPr>
          <p:cNvPr id="3" name="Content Placeholder 2"/>
          <p:cNvSpPr>
            <a:spLocks noGrp="1"/>
          </p:cNvSpPr>
          <p:nvPr>
            <p:ph idx="1"/>
          </p:nvPr>
        </p:nvSpPr>
        <p:spPr>
          <a:xfrm>
            <a:off x="2342443" y="1339674"/>
            <a:ext cx="8229600" cy="4525963"/>
          </a:xfrm>
        </p:spPr>
        <p:txBody>
          <a:bodyPr/>
          <a:lstStyle/>
          <a:p>
            <a:pPr marL="0" indent="0" algn="ctr">
              <a:buNone/>
            </a:pPr>
            <a:r>
              <a:rPr lang="en-US" dirty="0">
                <a:solidFill>
                  <a:srgbClr val="0070C0"/>
                </a:solidFill>
              </a:rPr>
              <a:t>Five words to sum up </a:t>
            </a:r>
            <a:r>
              <a:rPr lang="en-US" dirty="0" err="1">
                <a:solidFill>
                  <a:srgbClr val="0070C0"/>
                </a:solidFill>
              </a:rPr>
              <a:t>Hannukah</a:t>
            </a:r>
            <a:endParaRPr lang="en-US" dirty="0">
              <a:solidFill>
                <a:srgbClr val="0070C0"/>
              </a:solidFill>
            </a:endParaRPr>
          </a:p>
          <a:p>
            <a:pPr marL="0" indent="0" algn="ctr">
              <a:buNone/>
            </a:pPr>
            <a:r>
              <a:rPr lang="en-US" dirty="0">
                <a:solidFill>
                  <a:srgbClr val="0070C0"/>
                </a:solidFill>
              </a:rPr>
              <a:t> - </a:t>
            </a:r>
            <a:r>
              <a:rPr lang="en-US" i="1" dirty="0">
                <a:solidFill>
                  <a:srgbClr val="0070C0"/>
                </a:solidFill>
              </a:rPr>
              <a:t>can children justify their choices?</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81201" y="2627997"/>
            <a:ext cx="3988925" cy="2550714"/>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16608" y="4205020"/>
            <a:ext cx="3894192" cy="2404709"/>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89902" y="2392576"/>
            <a:ext cx="2533780" cy="1673370"/>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7775" y="5449702"/>
            <a:ext cx="2024047" cy="1408298"/>
          </a:xfrm>
          <a:prstGeom prst="rect">
            <a:avLst/>
          </a:prstGeom>
        </p:spPr>
      </p:pic>
    </p:spTree>
    <p:extLst>
      <p:ext uri="{BB962C8B-B14F-4D97-AF65-F5344CB8AC3E}">
        <p14:creationId xmlns:p14="http://schemas.microsoft.com/office/powerpoint/2010/main" val="9158581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sers\adamr.CHURCHHOUSE\Downloads\IMG_965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71750" y="526651"/>
            <a:ext cx="7354888" cy="551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4801" y="110238"/>
            <a:ext cx="2024047" cy="1408298"/>
          </a:xfrm>
          <a:prstGeom prst="rect">
            <a:avLst/>
          </a:prstGeom>
        </p:spPr>
      </p:pic>
    </p:spTree>
    <p:extLst>
      <p:ext uri="{BB962C8B-B14F-4D97-AF65-F5344CB8AC3E}">
        <p14:creationId xmlns:p14="http://schemas.microsoft.com/office/powerpoint/2010/main" val="2183521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br>
              <a:rPr lang="en-US" dirty="0">
                <a:solidFill>
                  <a:srgbClr val="E46C0A"/>
                </a:solidFill>
              </a:rPr>
            </a:br>
            <a:r>
              <a:rPr lang="en-US" b="1" dirty="0">
                <a:latin typeface="+mn-lt"/>
              </a:rPr>
              <a:t>What matters most at Easter?</a:t>
            </a:r>
            <a:endParaRPr lang="en-GB" b="1" dirty="0">
              <a:latin typeface="+mn-lt"/>
            </a:endParaRPr>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78483" y="1777856"/>
            <a:ext cx="3389836" cy="4645891"/>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70301" y="167388"/>
            <a:ext cx="2024047" cy="1408298"/>
          </a:xfrm>
          <a:prstGeom prst="rect">
            <a:avLst/>
          </a:prstGeom>
        </p:spPr>
      </p:pic>
    </p:spTree>
    <p:extLst>
      <p:ext uri="{BB962C8B-B14F-4D97-AF65-F5344CB8AC3E}">
        <p14:creationId xmlns:p14="http://schemas.microsoft.com/office/powerpoint/2010/main" val="873425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217074" y="1126480"/>
            <a:ext cx="7602596" cy="5340261"/>
          </a:xfrm>
          <a:prstGeom prst="rect">
            <a:avLst/>
          </a:prstGeom>
        </p:spPr>
      </p:pic>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13164" y="0"/>
            <a:ext cx="2024047" cy="1408298"/>
          </a:xfrm>
          <a:prstGeom prst="rect">
            <a:avLst/>
          </a:prstGeom>
        </p:spPr>
      </p:pic>
    </p:spTree>
    <p:extLst>
      <p:ext uri="{BB962C8B-B14F-4D97-AF65-F5344CB8AC3E}">
        <p14:creationId xmlns:p14="http://schemas.microsoft.com/office/powerpoint/2010/main" val="35617778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99057" y="290804"/>
            <a:ext cx="4383478" cy="328760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96475" y="3331300"/>
            <a:ext cx="4402582" cy="3301936"/>
          </a:xfrm>
          <a:prstGeom prst="rect">
            <a:avLst/>
          </a:prstGeom>
        </p:spPr>
      </p:pic>
      <p:sp>
        <p:nvSpPr>
          <p:cNvPr id="7" name="Title 1"/>
          <p:cNvSpPr>
            <a:spLocks noGrp="1"/>
          </p:cNvSpPr>
          <p:nvPr>
            <p:ph type="title"/>
          </p:nvPr>
        </p:nvSpPr>
        <p:spPr>
          <a:xfrm>
            <a:off x="6490565" y="3962824"/>
            <a:ext cx="3991970" cy="1143000"/>
          </a:xfrm>
        </p:spPr>
        <p:txBody>
          <a:bodyPr>
            <a:normAutofit fontScale="90000"/>
          </a:bodyPr>
          <a:lstStyle/>
          <a:p>
            <a:r>
              <a:rPr lang="en-US" b="1" dirty="0">
                <a:latin typeface="+mn-lt"/>
                <a:cs typeface="American Typewriter"/>
              </a:rPr>
              <a:t>Artwork for </a:t>
            </a:r>
            <a:r>
              <a:rPr lang="en-US" dirty="0">
                <a:solidFill>
                  <a:srgbClr val="0070C0"/>
                </a:solidFill>
                <a:latin typeface="+mn-lt"/>
                <a:cs typeface="American Typewriter"/>
              </a:rPr>
              <a:t>Coventry Cathedral</a:t>
            </a:r>
          </a:p>
        </p:txBody>
      </p:sp>
      <p:sp>
        <p:nvSpPr>
          <p:cNvPr id="8" name="Title 1"/>
          <p:cNvSpPr txBox="1">
            <a:spLocks/>
          </p:cNvSpPr>
          <p:nvPr/>
        </p:nvSpPr>
        <p:spPr bwMode="auto">
          <a:xfrm>
            <a:off x="1706425" y="548680"/>
            <a:ext cx="4214669"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lnSpcReduction="20000"/>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b="1" kern="0" dirty="0">
                <a:solidFill>
                  <a:schemeClr val="tx1"/>
                </a:solidFill>
                <a:latin typeface="+mn-lt"/>
                <a:cs typeface="American Typewriter"/>
              </a:rPr>
              <a:t>Assessment:</a:t>
            </a:r>
            <a:r>
              <a:rPr lang="en-US" b="1" kern="0" dirty="0">
                <a:solidFill>
                  <a:schemeClr val="tx1"/>
                </a:solidFill>
                <a:latin typeface="American Typewriter"/>
                <a:cs typeface="American Typewriter"/>
              </a:rPr>
              <a:t>  </a:t>
            </a:r>
          </a:p>
          <a:p>
            <a:r>
              <a:rPr lang="en-US" kern="0" dirty="0">
                <a:solidFill>
                  <a:srgbClr val="0070C0"/>
                </a:solidFill>
                <a:latin typeface="+mn-lt"/>
                <a:cs typeface="American Typewriter"/>
              </a:rPr>
              <a:t>Not just writing!</a:t>
            </a:r>
            <a:endParaRPr lang="en-US" kern="0" dirty="0">
              <a:solidFill>
                <a:srgbClr val="0070C0"/>
              </a:solidFill>
              <a:latin typeface="+mn-lt"/>
            </a:endParaRPr>
          </a:p>
        </p:txBody>
      </p:sp>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41726" y="5449702"/>
            <a:ext cx="2024047" cy="1408298"/>
          </a:xfrm>
          <a:prstGeom prst="rect">
            <a:avLst/>
          </a:prstGeom>
        </p:spPr>
      </p:pic>
    </p:spTree>
    <p:extLst>
      <p:ext uri="{BB962C8B-B14F-4D97-AF65-F5344CB8AC3E}">
        <p14:creationId xmlns:p14="http://schemas.microsoft.com/office/powerpoint/2010/main" val="22722743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981201" y="123067"/>
            <a:ext cx="3063915" cy="229793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94054" y="123067"/>
            <a:ext cx="3601924" cy="2701443"/>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7330470" y="3276881"/>
            <a:ext cx="2989834" cy="224237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a:ext>
            </a:extLst>
          </a:blip>
          <a:stretch>
            <a:fillRect/>
          </a:stretch>
        </p:blipFill>
        <p:spPr>
          <a:xfrm rot="5400000">
            <a:off x="1482606" y="3037105"/>
            <a:ext cx="3263864" cy="2447898"/>
          </a:xfrm>
          <a:prstGeom prst="rect">
            <a:avLst/>
          </a:prstGeom>
        </p:spPr>
      </p:pic>
      <p:sp>
        <p:nvSpPr>
          <p:cNvPr id="8" name="Title 1"/>
          <p:cNvSpPr>
            <a:spLocks noGrp="1"/>
          </p:cNvSpPr>
          <p:nvPr>
            <p:ph type="title"/>
          </p:nvPr>
        </p:nvSpPr>
        <p:spPr>
          <a:xfrm>
            <a:off x="1981200" y="5635385"/>
            <a:ext cx="8229600" cy="1143000"/>
          </a:xfrm>
        </p:spPr>
        <p:txBody>
          <a:bodyPr>
            <a:normAutofit/>
          </a:bodyPr>
          <a:lstStyle/>
          <a:p>
            <a:r>
              <a:rPr lang="en-US" sz="3200" b="1" dirty="0">
                <a:solidFill>
                  <a:srgbClr val="0070C0"/>
                </a:solidFill>
                <a:latin typeface="+mn-lt"/>
                <a:cs typeface="American Typewriter"/>
              </a:rPr>
              <a:t>Assessment: Group responses</a:t>
            </a:r>
            <a:endParaRPr lang="en-US" sz="3200" b="1" dirty="0">
              <a:solidFill>
                <a:srgbClr val="0070C0"/>
              </a:solidFill>
              <a:latin typeface="+mn-lt"/>
            </a:endParaRPr>
          </a:p>
        </p:txBody>
      </p:sp>
      <p:pic>
        <p:nvPicPr>
          <p:cNvPr id="2" name="Picture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946575" y="5449702"/>
            <a:ext cx="2024047" cy="1408298"/>
          </a:xfrm>
          <a:prstGeom prst="rect">
            <a:avLst/>
          </a:prstGeom>
        </p:spPr>
      </p:pic>
    </p:spTree>
    <p:extLst>
      <p:ext uri="{BB962C8B-B14F-4D97-AF65-F5344CB8AC3E}">
        <p14:creationId xmlns:p14="http://schemas.microsoft.com/office/powerpoint/2010/main" val="37842787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512</TotalTime>
  <Words>2410</Words>
  <Application>Microsoft Macintosh PowerPoint</Application>
  <PresentationFormat>Widescreen</PresentationFormat>
  <Paragraphs>274</Paragraphs>
  <Slides>45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American Typewriter</vt:lpstr>
      <vt:lpstr>Arial</vt:lpstr>
      <vt:lpstr>Calibri</vt:lpstr>
      <vt:lpstr>Calibri Light</vt:lpstr>
      <vt:lpstr>Wingdings</vt:lpstr>
      <vt:lpstr>Office Theme</vt:lpstr>
      <vt:lpstr>LTLRE Area 1 Secondary RE Inspection Toolkit</vt:lpstr>
      <vt:lpstr>Key Website Features</vt:lpstr>
      <vt:lpstr>Remember  You are not alone. You are part of a wider school team</vt:lpstr>
      <vt:lpstr>School’s Vision Statement</vt:lpstr>
      <vt:lpstr>What is RE?</vt:lpstr>
      <vt:lpstr>Curriculum Overview</vt:lpstr>
      <vt:lpstr>RE Outcomes</vt:lpstr>
      <vt:lpstr>In other areas of your school website, you might like to include…</vt:lpstr>
      <vt:lpstr>PowerPoint Presentation</vt:lpstr>
      <vt:lpstr>PowerPoint Presentation</vt:lpstr>
      <vt:lpstr>PowerPoint Presentation</vt:lpstr>
      <vt:lpstr>PowerPoint Presentation</vt:lpstr>
      <vt:lpstr>Effective RE needs a well thought through curriculum structure</vt:lpstr>
      <vt:lpstr>This is what a typical unit looks like:</vt:lpstr>
      <vt:lpstr>An example long term plan</vt:lpstr>
      <vt:lpstr>PowerPoint Presentation</vt:lpstr>
      <vt:lpstr>PowerPoint Presentation</vt:lpstr>
      <vt:lpstr>A build up of concepts and key questions</vt:lpstr>
      <vt:lpstr>A build up of concepts and key questions continued…</vt:lpstr>
      <vt:lpstr>  Progression in outcomes</vt:lpstr>
      <vt:lpstr>PowerPoint Presentation</vt:lpstr>
      <vt:lpstr>PowerPoint Presentation</vt:lpstr>
      <vt:lpstr>PowerPoint Presentation</vt:lpstr>
      <vt:lpstr>What makes a good knowledge organiser?</vt:lpstr>
      <vt:lpstr>Gillian Georgiou: Lincoln Diocese</vt:lpstr>
      <vt:lpstr>Year 3 pupils co-construction: Examples from Rachel Buckby</vt:lpstr>
      <vt:lpstr>PowerPoint Presentation</vt:lpstr>
      <vt:lpstr>PowerPoint Presentation</vt:lpstr>
      <vt:lpstr>PowerPoint Presentation</vt:lpstr>
      <vt:lpstr>Pupils aiding construction</vt:lpstr>
      <vt:lpstr>IMPACT What have pupils learned in their RE lessons? What evidence is there they have reached the agreed end points?</vt:lpstr>
      <vt:lpstr>Judging the impact of RE in light of the rest of the curriculum</vt:lpstr>
      <vt:lpstr>Assessment</vt:lpstr>
      <vt:lpstr>Summative Assessment</vt:lpstr>
      <vt:lpstr> Summative impact: This looks at what pupils learned in their RE lessons? What evidence is there they have reached the agreed end points?  </vt:lpstr>
      <vt:lpstr>Insert photo</vt:lpstr>
      <vt:lpstr>The RE Quality Mark (REQM) offers a helpful framework for monitoring impact</vt:lpstr>
      <vt:lpstr>Formative assessment shows children what the next step is.</vt:lpstr>
      <vt:lpstr>Assessment </vt:lpstr>
      <vt:lpstr>Not always neat can be effective!</vt:lpstr>
      <vt:lpstr>PowerPoint Presentation</vt:lpstr>
      <vt:lpstr> What matters most at Easter?</vt:lpstr>
      <vt:lpstr>PowerPoint Presentation</vt:lpstr>
      <vt:lpstr>Artwork for Coventry Cathedral</vt:lpstr>
      <vt:lpstr>Assessment: Group responses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Freeman</dc:creator>
  <cp:lastModifiedBy>Ed Pawson</cp:lastModifiedBy>
  <cp:revision>30</cp:revision>
  <dcterms:created xsi:type="dcterms:W3CDTF">2020-03-13T11:08:53Z</dcterms:created>
  <dcterms:modified xsi:type="dcterms:W3CDTF">2021-05-17T11:35:30Z</dcterms:modified>
</cp:coreProperties>
</file>