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9"/>
  </p:notesMasterIdLst>
  <p:sldIdLst>
    <p:sldId id="256" r:id="rId5"/>
    <p:sldId id="257" r:id="rId6"/>
    <p:sldId id="258" r:id="rId7"/>
    <p:sldId id="259" r:id="rId8"/>
    <p:sldId id="260" r:id="rId9"/>
    <p:sldId id="261" r:id="rId10"/>
    <p:sldId id="262" r:id="rId11"/>
    <p:sldId id="263" r:id="rId12"/>
    <p:sldId id="283" r:id="rId13"/>
    <p:sldId id="279" r:id="rId14"/>
    <p:sldId id="280" r:id="rId15"/>
    <p:sldId id="281" r:id="rId16"/>
    <p:sldId id="265" r:id="rId17"/>
    <p:sldId id="266" r:id="rId18"/>
    <p:sldId id="273" r:id="rId19"/>
    <p:sldId id="264" r:id="rId20"/>
    <p:sldId id="275" r:id="rId21"/>
    <p:sldId id="276" r:id="rId22"/>
    <p:sldId id="278" r:id="rId23"/>
    <p:sldId id="267" r:id="rId24"/>
    <p:sldId id="268" r:id="rId25"/>
    <p:sldId id="274" r:id="rId26"/>
    <p:sldId id="272" r:id="rId27"/>
    <p:sldId id="284" r:id="rId28"/>
    <p:sldId id="286" r:id="rId29"/>
    <p:sldId id="269" r:id="rId30"/>
    <p:sldId id="270" r:id="rId31"/>
    <p:sldId id="289" r:id="rId32"/>
    <p:sldId id="290" r:id="rId33"/>
    <p:sldId id="291" r:id="rId34"/>
    <p:sldId id="271" r:id="rId35"/>
    <p:sldId id="282" r:id="rId36"/>
    <p:sldId id="288" r:id="rId37"/>
    <p:sldId id="287"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3" d="100"/>
          <a:sy n="113" d="100"/>
        </p:scale>
        <p:origin x="560" y="184"/>
      </p:cViewPr>
      <p:guideLst/>
    </p:cSldViewPr>
  </p:slideViewPr>
  <p:notesTextViewPr>
    <p:cViewPr>
      <p:scale>
        <a:sx n="1" d="1"/>
        <a:sy n="1" d="1"/>
      </p:scale>
      <p:origin x="0" y="0"/>
    </p:cViewPr>
  </p:notesTextViewPr>
  <p:notesViewPr>
    <p:cSldViewPr snapToGrid="0">
      <p:cViewPr>
        <p:scale>
          <a:sx n="100" d="100"/>
          <a:sy n="100" d="100"/>
        </p:scale>
        <p:origin x="1560" y="-28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CE1E5-2BC6-46ED-AECA-C64F14EBAB03}" type="datetimeFigureOut">
              <a:rPr lang="en-GB" smtClean="0"/>
              <a:t>24/06/2021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AC3E6-D3C2-49E6-BF57-C5BA905EA235}" type="slidenum">
              <a:rPr lang="en-GB" smtClean="0"/>
              <a:t>‹#›</a:t>
            </a:fld>
            <a:endParaRPr lang="en-GB"/>
          </a:p>
        </p:txBody>
      </p:sp>
    </p:spTree>
    <p:extLst>
      <p:ext uri="{BB962C8B-B14F-4D97-AF65-F5344CB8AC3E}">
        <p14:creationId xmlns:p14="http://schemas.microsoft.com/office/powerpoint/2010/main" val="2664207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en.wikipedia.org/wiki/Ruminants" TargetMode="External"/><Relationship Id="rId13" Type="http://schemas.openxmlformats.org/officeDocument/2006/relationships/hyperlink" Target="https://www.merriam-webster.com/dictionary/typical" TargetMode="External"/><Relationship Id="rId18" Type="http://schemas.openxmlformats.org/officeDocument/2006/relationships/hyperlink" Target="https://www.merriam-webster.com/dictionary/legitimate" TargetMode="External"/><Relationship Id="rId3" Type="http://schemas.openxmlformats.org/officeDocument/2006/relationships/hyperlink" Target="https://www.merriam-webster.com/dictionary/true" TargetMode="External"/><Relationship Id="rId21" Type="http://schemas.openxmlformats.org/officeDocument/2006/relationships/hyperlink" Target="https://www.merriam-webster.com/dictionary/narrow" TargetMode="External"/><Relationship Id="rId7" Type="http://schemas.openxmlformats.org/officeDocument/2006/relationships/hyperlink" Target="https://en.wikipedia.org/wiki/Stomach" TargetMode="External"/><Relationship Id="rId12" Type="http://schemas.openxmlformats.org/officeDocument/2006/relationships/hyperlink" Target="https://en.wikipedia.org/wiki/Abomasum" TargetMode="External"/><Relationship Id="rId17" Type="http://schemas.openxmlformats.org/officeDocument/2006/relationships/hyperlink" Target="https://www.merriam-webster.com/dictionary/just" TargetMode="External"/><Relationship Id="rId2" Type="http://schemas.openxmlformats.org/officeDocument/2006/relationships/slide" Target="../slides/slide6.xml"/><Relationship Id="rId16" Type="http://schemas.openxmlformats.org/officeDocument/2006/relationships/hyperlink" Target="https://www.merriam-webster.com/dictionary/honest" TargetMode="External"/><Relationship Id="rId20" Type="http://schemas.openxmlformats.org/officeDocument/2006/relationships/hyperlink" Target="https://www.merriam-webster.com/dictionary/accurate" TargetMode="External"/><Relationship Id="rId1" Type="http://schemas.openxmlformats.org/officeDocument/2006/relationships/notesMaster" Target="../notesMasters/notesMaster1.xml"/><Relationship Id="rId6" Type="http://schemas.openxmlformats.org/officeDocument/2006/relationships/hyperlink" Target="https://www.merriam-webster.com/dictionary/consistent" TargetMode="External"/><Relationship Id="rId11" Type="http://schemas.openxmlformats.org/officeDocument/2006/relationships/hyperlink" Target="https://en.wikipedia.org/wiki/Omasum" TargetMode="External"/><Relationship Id="rId5" Type="http://schemas.openxmlformats.org/officeDocument/2006/relationships/hyperlink" Target="https://www.merriam-webster.com/dictionary/essential" TargetMode="External"/><Relationship Id="rId15" Type="http://schemas.openxmlformats.org/officeDocument/2006/relationships/hyperlink" Target="https://www.merriam-webster.com/dictionary/loyal" TargetMode="External"/><Relationship Id="rId10" Type="http://schemas.openxmlformats.org/officeDocument/2006/relationships/hyperlink" Target="https://en.wikipedia.org/wiki/Reticulum_(anatomy)" TargetMode="External"/><Relationship Id="rId19" Type="http://schemas.openxmlformats.org/officeDocument/2006/relationships/hyperlink" Target="https://www.merriam-webster.com/dictionary/rightful" TargetMode="External"/><Relationship Id="rId4" Type="http://schemas.openxmlformats.org/officeDocument/2006/relationships/hyperlink" Target="https://www.merriam-webster.com/dictionary/ideal" TargetMode="External"/><Relationship Id="rId9" Type="http://schemas.openxmlformats.org/officeDocument/2006/relationships/hyperlink" Target="https://en.wikipedia.org/wiki/Rumen" TargetMode="External"/><Relationship Id="rId14" Type="http://schemas.openxmlformats.org/officeDocument/2006/relationships/hyperlink" Target="https://www.merriam-webster.com/dictionary/steadfast" TargetMode="External"/><Relationship Id="rId22" Type="http://schemas.openxmlformats.org/officeDocument/2006/relationships/hyperlink" Target="https://www.merriam-webster.com/dictionary/stric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entratools.com/level-plumb-square-true-what-do-they-mean/"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lato.stanford.edu/entries/truth-correspondenc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plato.stanford.edu/entries/pragmatism/" TargetMode="External"/><Relationship Id="rId5" Type="http://schemas.openxmlformats.org/officeDocument/2006/relationships/hyperlink" Target="https://iep.utm.edu/truth/#SH5a" TargetMode="External"/><Relationship Id="rId4" Type="http://schemas.openxmlformats.org/officeDocument/2006/relationships/hyperlink" Target="https://plato.stanford.edu/entries/truth-coherenc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tandfonline.com/doi/full/10.1080/00131857.2016.1264114"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brian.carnell.com/articles/2019/the-further-a-society-drifts-from-truth/#:~:text=The%20Further%20A%20Society%20Drifts%20From%20Truth%20.,that%20it%20is%20frequently%20misattributed%20to%20George%20Orwel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image" Target="../media/image9.png"/></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DAC3E6-D3C2-49E6-BF57-C5BA905EA235}" type="slidenum">
              <a:rPr lang="en-GB" smtClean="0"/>
              <a:t>5</a:t>
            </a:fld>
            <a:endParaRPr lang="en-GB"/>
          </a:p>
        </p:txBody>
      </p:sp>
    </p:spTree>
    <p:extLst>
      <p:ext uri="{BB962C8B-B14F-4D97-AF65-F5344CB8AC3E}">
        <p14:creationId xmlns:p14="http://schemas.microsoft.com/office/powerpoint/2010/main" val="16905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dirty="0">
                <a:hlinkClick r:id="rId3"/>
              </a:rPr>
              <a:t>True | Definition of True by Merriam-Webster</a:t>
            </a:r>
            <a:r>
              <a:rPr lang="en-GB" b="1" dirty="0"/>
              <a:t>1a(1): </a:t>
            </a:r>
            <a:r>
              <a:rPr lang="en-GB" dirty="0"/>
              <a:t>being in accordance with the actual state of affairs </a:t>
            </a:r>
            <a:r>
              <a:rPr lang="en-GB" i="1" dirty="0"/>
              <a:t>true</a:t>
            </a:r>
            <a:r>
              <a:rPr lang="en-GB" dirty="0"/>
              <a:t> description</a:t>
            </a:r>
          </a:p>
          <a:p>
            <a:pPr fontAlgn="base"/>
            <a:r>
              <a:rPr lang="en-GB" b="1" dirty="0"/>
              <a:t>    (2): </a:t>
            </a:r>
            <a:r>
              <a:rPr lang="en-GB" dirty="0"/>
              <a:t>conformable to an essential reality</a:t>
            </a:r>
          </a:p>
          <a:p>
            <a:pPr fontAlgn="base"/>
            <a:r>
              <a:rPr lang="en-GB" b="1" dirty="0"/>
              <a:t>    (3): </a:t>
            </a:r>
            <a:r>
              <a:rPr lang="en-GB" dirty="0"/>
              <a:t>fully realized or fulfilled dreams come </a:t>
            </a:r>
            <a:r>
              <a:rPr lang="en-GB" i="1" dirty="0"/>
              <a:t>true</a:t>
            </a:r>
            <a:endParaRPr lang="en-GB" dirty="0"/>
          </a:p>
          <a:p>
            <a:pPr fontAlgn="base"/>
            <a:r>
              <a:rPr lang="en-GB" b="1" dirty="0"/>
              <a:t>b: </a:t>
            </a:r>
            <a:r>
              <a:rPr lang="en-GB" cap="all" dirty="0">
                <a:hlinkClick r:id="rId4"/>
              </a:rPr>
              <a:t>IDEAL</a:t>
            </a:r>
            <a:r>
              <a:rPr lang="en-GB" dirty="0"/>
              <a:t>, </a:t>
            </a:r>
            <a:r>
              <a:rPr lang="en-GB" cap="all" dirty="0">
                <a:hlinkClick r:id="rId5"/>
              </a:rPr>
              <a:t>ESSENTIAL</a:t>
            </a:r>
            <a:endParaRPr lang="en-GB" dirty="0"/>
          </a:p>
          <a:p>
            <a:pPr fontAlgn="base"/>
            <a:r>
              <a:rPr lang="en-GB" b="1" dirty="0"/>
              <a:t>c: </a:t>
            </a:r>
            <a:r>
              <a:rPr lang="en-GB" dirty="0"/>
              <a:t>being that which is the case rather than what is manifest or assumed the </a:t>
            </a:r>
            <a:r>
              <a:rPr lang="en-GB" i="1" dirty="0"/>
              <a:t>true</a:t>
            </a:r>
            <a:r>
              <a:rPr lang="en-GB" dirty="0"/>
              <a:t> dimension of the problem</a:t>
            </a:r>
          </a:p>
          <a:p>
            <a:pPr fontAlgn="base"/>
            <a:r>
              <a:rPr lang="en-GB" b="1" dirty="0"/>
              <a:t>d: </a:t>
            </a:r>
            <a:r>
              <a:rPr lang="en-GB" cap="all" dirty="0">
                <a:hlinkClick r:id="rId6"/>
              </a:rPr>
              <a:t>CONSISTENT</a:t>
            </a:r>
            <a:r>
              <a:rPr lang="en-GB" cap="all" dirty="0"/>
              <a:t> </a:t>
            </a:r>
            <a:r>
              <a:rPr lang="en-GB" i="1" dirty="0"/>
              <a:t>true</a:t>
            </a:r>
            <a:r>
              <a:rPr lang="en-GB" dirty="0"/>
              <a:t> to character</a:t>
            </a:r>
          </a:p>
          <a:p>
            <a:r>
              <a:rPr lang="en-GB" b="1" dirty="0"/>
              <a:t>2a: </a:t>
            </a:r>
            <a:r>
              <a:rPr lang="en-GB" dirty="0"/>
              <a:t>properly so called </a:t>
            </a:r>
            <a:r>
              <a:rPr lang="en-GB" i="1" dirty="0"/>
              <a:t>true</a:t>
            </a:r>
            <a:r>
              <a:rPr lang="en-GB" dirty="0"/>
              <a:t> love, the </a:t>
            </a:r>
            <a:r>
              <a:rPr lang="en-GB" i="1" dirty="0"/>
              <a:t>true</a:t>
            </a:r>
            <a:r>
              <a:rPr lang="en-GB" dirty="0"/>
              <a:t> faith, the </a:t>
            </a:r>
            <a:r>
              <a:rPr lang="en-GB" i="1" dirty="0"/>
              <a:t>true</a:t>
            </a:r>
            <a:r>
              <a:rPr lang="en-GB" dirty="0"/>
              <a:t> stomach of ruminant mammals (the fourth and final </a:t>
            </a:r>
            <a:r>
              <a:rPr lang="en-GB" dirty="0">
                <a:hlinkClick r:id="rId7" tooltip="Stomach"/>
              </a:rPr>
              <a:t>stomach</a:t>
            </a:r>
            <a:r>
              <a:rPr lang="en-GB" dirty="0"/>
              <a:t> compartment in </a:t>
            </a:r>
            <a:r>
              <a:rPr lang="en-GB" dirty="0">
                <a:hlinkClick r:id="rId8" tooltip="Ruminants"/>
              </a:rPr>
              <a:t>ruminants</a:t>
            </a:r>
            <a:r>
              <a:rPr lang="en-GB" dirty="0"/>
              <a:t>. </a:t>
            </a:r>
            <a:r>
              <a:rPr lang="en-GB" dirty="0">
                <a:hlinkClick r:id="rId9" tooltip="Rumen"/>
              </a:rPr>
              <a:t>rumen</a:t>
            </a:r>
            <a:r>
              <a:rPr lang="en-GB" dirty="0"/>
              <a:t>—primary site of microbial fermentation</a:t>
            </a:r>
          </a:p>
          <a:p>
            <a:r>
              <a:rPr lang="en-GB" dirty="0">
                <a:hlinkClick r:id="rId10" tooltip="Reticulum (anatomy)"/>
              </a:rPr>
              <a:t>reticulum</a:t>
            </a:r>
            <a:endParaRPr lang="en-GB" dirty="0"/>
          </a:p>
          <a:p>
            <a:r>
              <a:rPr lang="en-GB" dirty="0" err="1">
                <a:hlinkClick r:id="rId11" tooltip="Omasum"/>
              </a:rPr>
              <a:t>omasum</a:t>
            </a:r>
            <a:r>
              <a:rPr lang="en-GB" dirty="0"/>
              <a:t>—receives chewed cud, and absorbs volatile fatty acids</a:t>
            </a:r>
          </a:p>
          <a:p>
            <a:r>
              <a:rPr lang="en-GB" dirty="0">
                <a:hlinkClick r:id="rId12" tooltip="Abomasum"/>
              </a:rPr>
              <a:t>abomasum</a:t>
            </a:r>
            <a:r>
              <a:rPr lang="en-GB" dirty="0"/>
              <a:t>—true stomach)</a:t>
            </a:r>
          </a:p>
          <a:p>
            <a:pPr fontAlgn="base"/>
            <a:endParaRPr lang="en-GB" dirty="0"/>
          </a:p>
          <a:p>
            <a:pPr fontAlgn="base"/>
            <a:r>
              <a:rPr lang="en-GB" b="1" dirty="0"/>
              <a:t>  b(1): </a:t>
            </a:r>
            <a:r>
              <a:rPr lang="en-GB" dirty="0"/>
              <a:t>possessing the basic characters of and belonging to the same natural group </a:t>
            </a:r>
            <a:r>
              <a:rPr lang="en-GB" dirty="0" err="1"/>
              <a:t>asa</a:t>
            </a:r>
            <a:r>
              <a:rPr lang="en-GB" dirty="0"/>
              <a:t> whale    is a </a:t>
            </a:r>
            <a:r>
              <a:rPr lang="en-GB" i="1" dirty="0"/>
              <a:t>true</a:t>
            </a:r>
            <a:r>
              <a:rPr lang="en-GB" dirty="0"/>
              <a:t> but not a typical mammal</a:t>
            </a:r>
          </a:p>
          <a:p>
            <a:pPr fontAlgn="base"/>
            <a:r>
              <a:rPr lang="en-GB" b="1" dirty="0"/>
              <a:t>   (2): </a:t>
            </a:r>
            <a:r>
              <a:rPr lang="en-GB" cap="all" dirty="0" err="1">
                <a:hlinkClick r:id="rId13"/>
              </a:rPr>
              <a:t>TYPICAL</a:t>
            </a:r>
            <a:r>
              <a:rPr lang="en-GB" dirty="0" err="1"/>
              <a:t>the</a:t>
            </a:r>
            <a:r>
              <a:rPr lang="en-GB" dirty="0"/>
              <a:t> </a:t>
            </a:r>
            <a:r>
              <a:rPr lang="en-GB" i="1" dirty="0"/>
              <a:t>true</a:t>
            </a:r>
            <a:r>
              <a:rPr lang="en-GB" dirty="0"/>
              <a:t> cats</a:t>
            </a:r>
          </a:p>
          <a:p>
            <a:pPr fontAlgn="base"/>
            <a:r>
              <a:rPr lang="en-GB" b="1" dirty="0"/>
              <a:t>3a: </a:t>
            </a:r>
            <a:r>
              <a:rPr lang="en-GB" cap="all" dirty="0">
                <a:hlinkClick r:id="rId14"/>
              </a:rPr>
              <a:t>STEADFAST</a:t>
            </a:r>
            <a:r>
              <a:rPr lang="en-GB" dirty="0"/>
              <a:t>, </a:t>
            </a:r>
            <a:r>
              <a:rPr lang="en-GB" cap="all" dirty="0">
                <a:hlinkClick r:id="rId15"/>
              </a:rPr>
              <a:t>LOYAL</a:t>
            </a:r>
            <a:endParaRPr lang="en-GB" dirty="0"/>
          </a:p>
          <a:p>
            <a:pPr fontAlgn="base"/>
            <a:r>
              <a:rPr lang="en-GB" b="1" dirty="0"/>
              <a:t>  b: </a:t>
            </a:r>
            <a:r>
              <a:rPr lang="en-GB" cap="all" dirty="0">
                <a:hlinkClick r:id="rId16"/>
              </a:rPr>
              <a:t>HONEST</a:t>
            </a:r>
            <a:r>
              <a:rPr lang="en-GB" dirty="0"/>
              <a:t>, </a:t>
            </a:r>
            <a:r>
              <a:rPr lang="en-GB" cap="all" dirty="0">
                <a:hlinkClick r:id="rId17"/>
              </a:rPr>
              <a:t>JUST</a:t>
            </a:r>
            <a:endParaRPr lang="en-GB" dirty="0"/>
          </a:p>
          <a:p>
            <a:pPr fontAlgn="base"/>
            <a:r>
              <a:rPr lang="en-GB" b="1" dirty="0"/>
              <a:t>4: </a:t>
            </a:r>
            <a:r>
              <a:rPr lang="en-GB" cap="all" dirty="0">
                <a:hlinkClick r:id="rId18"/>
              </a:rPr>
              <a:t>LEGITIMATE</a:t>
            </a:r>
            <a:r>
              <a:rPr lang="en-GB" dirty="0"/>
              <a:t>, </a:t>
            </a:r>
            <a:r>
              <a:rPr lang="en-GB" cap="all" dirty="0" err="1">
                <a:hlinkClick r:id="rId19"/>
              </a:rPr>
              <a:t>RIGHTFUL</a:t>
            </a:r>
            <a:r>
              <a:rPr lang="en-GB" dirty="0" err="1"/>
              <a:t>our</a:t>
            </a:r>
            <a:r>
              <a:rPr lang="en-GB" dirty="0"/>
              <a:t> </a:t>
            </a:r>
            <a:r>
              <a:rPr lang="en-GB" i="1" dirty="0"/>
              <a:t>true</a:t>
            </a:r>
            <a:r>
              <a:rPr lang="en-GB" dirty="0"/>
              <a:t> and lawful king</a:t>
            </a:r>
          </a:p>
          <a:p>
            <a:pPr fontAlgn="base"/>
            <a:r>
              <a:rPr lang="en-GB" b="1" dirty="0"/>
              <a:t>5a: </a:t>
            </a:r>
            <a:r>
              <a:rPr lang="en-GB" dirty="0"/>
              <a:t>that is fitted or formed or that functions accurately</a:t>
            </a:r>
          </a:p>
          <a:p>
            <a:pPr fontAlgn="base"/>
            <a:r>
              <a:rPr lang="en-GB" b="1" dirty="0"/>
              <a:t>b: </a:t>
            </a:r>
            <a:r>
              <a:rPr lang="en-GB" dirty="0"/>
              <a:t>conformable to a standard or pattern </a:t>
            </a:r>
            <a:r>
              <a:rPr lang="en-GB" b="1" dirty="0"/>
              <a:t>: </a:t>
            </a:r>
            <a:r>
              <a:rPr lang="en-GB" cap="all" dirty="0">
                <a:hlinkClick r:id="rId20"/>
              </a:rPr>
              <a:t>ACCURATE</a:t>
            </a:r>
            <a:endParaRPr lang="en-GB" dirty="0"/>
          </a:p>
          <a:p>
            <a:pPr fontAlgn="base"/>
            <a:r>
              <a:rPr lang="en-GB" b="1" dirty="0"/>
              <a:t>6: </a:t>
            </a:r>
            <a:r>
              <a:rPr lang="en-GB" dirty="0"/>
              <a:t>determined with reference to the earth's axis rather than the magnetic poles </a:t>
            </a:r>
            <a:r>
              <a:rPr lang="en-GB" i="1" dirty="0"/>
              <a:t>true</a:t>
            </a:r>
            <a:r>
              <a:rPr lang="en-GB" dirty="0"/>
              <a:t> north</a:t>
            </a:r>
          </a:p>
          <a:p>
            <a:pPr fontAlgn="base"/>
            <a:r>
              <a:rPr lang="en-GB" b="1" dirty="0"/>
              <a:t>7: </a:t>
            </a:r>
            <a:r>
              <a:rPr lang="en-GB" dirty="0"/>
              <a:t>logically necessary</a:t>
            </a:r>
          </a:p>
          <a:p>
            <a:pPr fontAlgn="base"/>
            <a:r>
              <a:rPr lang="en-GB" b="1" dirty="0"/>
              <a:t>8: </a:t>
            </a:r>
            <a:r>
              <a:rPr lang="en-GB" cap="all" dirty="0">
                <a:hlinkClick r:id="rId21"/>
              </a:rPr>
              <a:t>NARROW</a:t>
            </a:r>
            <a:r>
              <a:rPr lang="en-GB" dirty="0"/>
              <a:t>, </a:t>
            </a:r>
            <a:r>
              <a:rPr lang="en-GB" cap="all" dirty="0" err="1">
                <a:hlinkClick r:id="rId22"/>
              </a:rPr>
              <a:t>STRICT</a:t>
            </a:r>
            <a:r>
              <a:rPr lang="en-GB" dirty="0" err="1"/>
              <a:t>in</a:t>
            </a:r>
            <a:r>
              <a:rPr lang="en-GB" dirty="0"/>
              <a:t> the </a:t>
            </a:r>
            <a:r>
              <a:rPr lang="en-GB" i="1" dirty="0"/>
              <a:t>truest</a:t>
            </a:r>
            <a:r>
              <a:rPr lang="en-GB" dirty="0"/>
              <a:t> sense</a:t>
            </a:r>
          </a:p>
          <a:p>
            <a:pPr fontAlgn="base"/>
            <a:r>
              <a:rPr lang="en-GB" b="1" dirty="0"/>
              <a:t>9: </a:t>
            </a:r>
            <a:r>
              <a:rPr lang="en-GB" dirty="0"/>
              <a:t>corrected for error</a:t>
            </a:r>
          </a:p>
          <a:p>
            <a:pPr fontAlgn="base"/>
            <a:r>
              <a:rPr lang="en-GB" dirty="0"/>
              <a:t>E.g. 1.True to character – want to entertain – try to find light hearted side to any topic. Or please person</a:t>
            </a:r>
          </a:p>
          <a:p>
            <a:pPr fontAlgn="base"/>
            <a:r>
              <a:rPr lang="en-GB" dirty="0"/>
              <a:t>2. Typical true teacher – bit controlling take charge…or so I am told!</a:t>
            </a:r>
          </a:p>
          <a:p>
            <a:pPr fontAlgn="base"/>
            <a:r>
              <a:rPr lang="en-GB" dirty="0"/>
              <a:t>3. True friend –aim to be loyal </a:t>
            </a:r>
            <a:r>
              <a:rPr lang="en-GB" dirty="0" err="1"/>
              <a:t>etc</a:t>
            </a:r>
            <a:endParaRPr lang="en-GB" dirty="0"/>
          </a:p>
          <a:p>
            <a:pPr fontAlgn="base"/>
            <a:r>
              <a:rPr lang="en-GB" dirty="0"/>
              <a:t>4. Rightful - …</a:t>
            </a:r>
          </a:p>
          <a:p>
            <a:pPr fontAlgn="base"/>
            <a:r>
              <a:rPr lang="en-GB" dirty="0"/>
              <a:t>5. Floor tiles conform to a pattern?</a:t>
            </a:r>
          </a:p>
          <a:p>
            <a:pPr fontAlgn="base"/>
            <a:r>
              <a:rPr lang="en-GB" dirty="0"/>
              <a:t>6. etc..</a:t>
            </a:r>
          </a:p>
          <a:p>
            <a:br>
              <a:rPr lang="en-GB" dirty="0"/>
            </a:br>
            <a:endParaRPr lang="en-GB" dirty="0"/>
          </a:p>
          <a:p>
            <a:br>
              <a:rPr lang="en-GB" dirty="0"/>
            </a:br>
            <a:endParaRPr lang="en-GB" dirty="0"/>
          </a:p>
        </p:txBody>
      </p:sp>
    </p:spTree>
    <p:extLst>
      <p:ext uri="{BB962C8B-B14F-4D97-AF65-F5344CB8AC3E}">
        <p14:creationId xmlns:p14="http://schemas.microsoft.com/office/powerpoint/2010/main" val="482594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LEVEL PLUMB SQUARE &amp; TRUE. What do they really mean? (jentratools.com)</a:t>
            </a:r>
            <a:endParaRPr lang="en-GB" dirty="0"/>
          </a:p>
          <a:p>
            <a:r>
              <a:rPr lang="en-GB" dirty="0"/>
              <a:t>We hear these words used all the time, but have you ever taken the time to really think about what they mean?  Equally important, these terms can have a major impact on your next door or window installation.  Take a read below to make sure your fenestration terminology is up to par.</a:t>
            </a:r>
          </a:p>
          <a:p>
            <a:r>
              <a:rPr lang="en-GB" b="1" cap="all" dirty="0"/>
              <a:t>1.  LEVEL</a:t>
            </a:r>
          </a:p>
          <a:p>
            <a:r>
              <a:rPr lang="en-GB" dirty="0"/>
              <a:t>The best way to describe LEVEL is to imagine a straight line that is perfectly horizontal.  Take a look at the picture above, the dotted green line represents LEVEL.  If a door or window is installed out of LEVEL, it will tend to rub on the jamb and it will be hard to get the reveal (spacing between the door and frame) to line up.  If the reveals don’t line up, the sash will not seat up properly with the weather-strip seals.  As a result, you risk losing the Energy STAR rating your door or window came with.</a:t>
            </a:r>
          </a:p>
          <a:p>
            <a:r>
              <a:rPr lang="en-GB" b="1" cap="all" dirty="0"/>
              <a:t>2.  PLUMB</a:t>
            </a:r>
          </a:p>
          <a:p>
            <a:r>
              <a:rPr lang="en-GB" dirty="0"/>
              <a:t>To visualize what PLUMB represents, look at the dashed green line above.  PLUMB is the term used to refer to a perfectly vertical line, thus why the clever tool used to find PLUMB is called a plumb-bob.  If a door or window is installed out of PLUMB, it will cause a host of issues.  Such as:  sagging open in the corner, unwanted opening or closing doors, and binding during operating.</a:t>
            </a:r>
          </a:p>
          <a:p>
            <a:r>
              <a:rPr lang="en-GB" b="1" cap="all" dirty="0"/>
              <a:t>3. SQUARE</a:t>
            </a:r>
          </a:p>
          <a:p>
            <a:r>
              <a:rPr lang="en-GB" dirty="0"/>
              <a:t>The definition of SQUARE is a 90 degree corner.  A speed square, framing square, and T squares are all good examples of tools used to find SQUARE on a jobsite.  Installing a door or window SQUARE involves being both LEVEL &amp; PLUMB at the same time.  This is important to prevent: binding during operation, springing open on the corners and again to insure proper sealing between the sash and frame.  Take a look above for a visual explanation of SQUARE.</a:t>
            </a:r>
          </a:p>
          <a:p>
            <a:r>
              <a:rPr lang="en-GB" b="1" cap="all" dirty="0"/>
              <a:t>4. TRUE</a:t>
            </a:r>
          </a:p>
          <a:p>
            <a:r>
              <a:rPr lang="en-GB" dirty="0"/>
              <a:t>By far, the most forgotten term of a door installation.  TRUE represents being SQUARE on both the LEVEL &amp; PLUMB axis at the same time on all sides of the unit being installed.  The picture above describes TRUE.  A door or window can be installed perfectly LEVEL, PLUMB &amp; SQUARE on one side, but if the other side’s aren’t LEVEL, PLUMB &amp; SQUARE, the unit will not be TRUE and will create many of the problems mentioned above.</a:t>
            </a:r>
          </a:p>
          <a:p>
            <a:r>
              <a:rPr lang="en-GB" dirty="0"/>
              <a:t>These terms are hard to differentiate at first, but by gaining a good understanding of LEVEL, PLUMB, SQUARE &amp; TRUE you are sure to get better results out of your next installation.</a:t>
            </a:r>
          </a:p>
          <a:p>
            <a:endParaRPr lang="en-GB" dirty="0"/>
          </a:p>
        </p:txBody>
      </p:sp>
      <p:sp>
        <p:nvSpPr>
          <p:cNvPr id="4" name="Slide Number Placeholder 3"/>
          <p:cNvSpPr>
            <a:spLocks noGrp="1"/>
          </p:cNvSpPr>
          <p:nvPr>
            <p:ph type="sldNum" sz="quarter" idx="10"/>
          </p:nvPr>
        </p:nvSpPr>
        <p:spPr/>
        <p:txBody>
          <a:bodyPr/>
          <a:lstStyle/>
          <a:p>
            <a:fld id="{59DAC3E6-D3C2-49E6-BF57-C5BA905EA235}" type="slidenum">
              <a:rPr lang="en-GB" smtClean="0"/>
              <a:t>7</a:t>
            </a:fld>
            <a:endParaRPr lang="en-GB"/>
          </a:p>
        </p:txBody>
      </p:sp>
    </p:spTree>
    <p:extLst>
      <p:ext uri="{BB962C8B-B14F-4D97-AF65-F5344CB8AC3E}">
        <p14:creationId xmlns:p14="http://schemas.microsoft.com/office/powerpoint/2010/main" val="2893781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DAC3E6-D3C2-49E6-BF57-C5BA905EA235}" type="slidenum">
              <a:rPr lang="en-GB" smtClean="0"/>
              <a:t>8</a:t>
            </a:fld>
            <a:endParaRPr lang="en-GB"/>
          </a:p>
        </p:txBody>
      </p:sp>
    </p:spTree>
    <p:extLst>
      <p:ext uri="{BB962C8B-B14F-4D97-AF65-F5344CB8AC3E}">
        <p14:creationId xmlns:p14="http://schemas.microsoft.com/office/powerpoint/2010/main" val="3870302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DAC3E6-D3C2-49E6-BF57-C5BA905EA235}" type="slidenum">
              <a:rPr lang="en-GB" smtClean="0"/>
              <a:t>9</a:t>
            </a:fld>
            <a:endParaRPr lang="en-GB"/>
          </a:p>
        </p:txBody>
      </p:sp>
    </p:spTree>
    <p:extLst>
      <p:ext uri="{BB962C8B-B14F-4D97-AF65-F5344CB8AC3E}">
        <p14:creationId xmlns:p14="http://schemas.microsoft.com/office/powerpoint/2010/main" val="216554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For further reading:</a:t>
            </a:r>
          </a:p>
          <a:p>
            <a:endParaRPr lang="en-GB" dirty="0"/>
          </a:p>
          <a:p>
            <a:r>
              <a:rPr lang="en-GB" dirty="0"/>
              <a:t>Correspondence: </a:t>
            </a:r>
            <a:r>
              <a:rPr lang="en-GB" dirty="0">
                <a:hlinkClick r:id="rId3"/>
              </a:rPr>
              <a:t>The Correspondence Theory of Truth (Stanford </a:t>
            </a:r>
            <a:r>
              <a:rPr lang="en-GB" dirty="0" err="1">
                <a:hlinkClick r:id="rId3"/>
              </a:rPr>
              <a:t>Encyclopedia</a:t>
            </a:r>
            <a:r>
              <a:rPr lang="en-GB" dirty="0">
                <a:hlinkClick r:id="rId3"/>
              </a:rPr>
              <a:t> of Philosophy)</a:t>
            </a:r>
            <a:endParaRPr lang="en-GB" dirty="0"/>
          </a:p>
          <a:p>
            <a:endParaRPr lang="en-GB" dirty="0"/>
          </a:p>
          <a:p>
            <a:r>
              <a:rPr lang="en-GB" dirty="0"/>
              <a:t>Coherence: </a:t>
            </a:r>
            <a:r>
              <a:rPr lang="en-GB" dirty="0">
                <a:hlinkClick r:id="rId4"/>
              </a:rPr>
              <a:t>The Coherence Theory of Truth (Stanford </a:t>
            </a:r>
            <a:r>
              <a:rPr lang="en-GB" dirty="0" err="1">
                <a:hlinkClick r:id="rId4"/>
              </a:rPr>
              <a:t>Encyclopedia</a:t>
            </a:r>
            <a:r>
              <a:rPr lang="en-GB" dirty="0">
                <a:hlinkClick r:id="rId4"/>
              </a:rPr>
              <a:t> of Philosophy)</a:t>
            </a:r>
            <a:endParaRPr lang="en-GB" dirty="0"/>
          </a:p>
          <a:p>
            <a:endParaRPr lang="en-GB" dirty="0"/>
          </a:p>
          <a:p>
            <a:r>
              <a:rPr lang="en-GB" dirty="0"/>
              <a:t>Consensus: </a:t>
            </a:r>
            <a:r>
              <a:rPr lang="en-GB" dirty="0">
                <a:hlinkClick r:id="rId5"/>
              </a:rPr>
              <a:t>Truth | Internet </a:t>
            </a:r>
            <a:r>
              <a:rPr lang="en-GB" dirty="0" err="1">
                <a:hlinkClick r:id="rId5"/>
              </a:rPr>
              <a:t>Encyclopedia</a:t>
            </a:r>
            <a:r>
              <a:rPr lang="en-GB" dirty="0">
                <a:hlinkClick r:id="rId5"/>
              </a:rPr>
              <a:t> of Philosophy (utm.edu)</a:t>
            </a:r>
            <a:endParaRPr lang="en-GB" dirty="0"/>
          </a:p>
          <a:p>
            <a:endParaRPr lang="en-GB" dirty="0"/>
          </a:p>
          <a:p>
            <a:r>
              <a:rPr lang="en-GB" dirty="0" err="1"/>
              <a:t>Pragmatism:</a:t>
            </a:r>
            <a:r>
              <a:rPr lang="en-GB" dirty="0" err="1">
                <a:hlinkClick r:id="rId6"/>
              </a:rPr>
              <a:t>Pragmatism</a:t>
            </a:r>
            <a:r>
              <a:rPr lang="en-GB" dirty="0">
                <a:hlinkClick r:id="rId6"/>
              </a:rPr>
              <a:t> (Stanford </a:t>
            </a:r>
            <a:r>
              <a:rPr lang="en-GB" dirty="0" err="1">
                <a:hlinkClick r:id="rId6"/>
              </a:rPr>
              <a:t>Encyclopedia</a:t>
            </a:r>
            <a:r>
              <a:rPr lang="en-GB" dirty="0">
                <a:hlinkClick r:id="rId6"/>
              </a:rPr>
              <a:t> of Philosophy)</a:t>
            </a:r>
            <a:r>
              <a:rPr lang="en-GB" dirty="0"/>
              <a:t> </a:t>
            </a:r>
          </a:p>
          <a:p>
            <a:endParaRPr lang="en-GB" dirty="0"/>
          </a:p>
          <a:p>
            <a:r>
              <a:rPr lang="en-GB" dirty="0"/>
              <a:t>Jane Adams  pragmatist conviction that knowledge and theories should be consistent with practice. Awarded Nobel peace prize.  She founded the Women's International League for</a:t>
            </a:r>
            <a:r>
              <a:rPr lang="en-GB" b="1" dirty="0"/>
              <a:t> Peace and Freedom</a:t>
            </a:r>
            <a:r>
              <a:rPr lang="en-GB" dirty="0"/>
              <a:t> in 1919, and worked for many years to get the great powers to disarm and conclude peace agreements. In the USA, Jane Addams worked to help the poor and to stop the use of children as industrial </a:t>
            </a:r>
            <a:r>
              <a:rPr lang="en-GB" dirty="0" err="1"/>
              <a:t>laborers</a:t>
            </a:r>
            <a:r>
              <a:rPr lang="en-GB" dirty="0"/>
              <a:t>. </a:t>
            </a:r>
          </a:p>
          <a:p>
            <a:r>
              <a:rPr lang="en-GB" dirty="0"/>
              <a:t>She rejected the idea, popular among sociologists of her time, that institutions like Hull House were ‘laboratories’ from which to derive pure theory (Deegan 1988, pp. 34-5; </a:t>
            </a:r>
            <a:r>
              <a:rPr lang="en-GB" i="1" dirty="0"/>
              <a:t>Twenty Years,</a:t>
            </a:r>
            <a:r>
              <a:rPr lang="en-GB" dirty="0"/>
              <a:t> p. 308). She wrote that her energies were directed “not towards sociological investigation, but to constructive work” (</a:t>
            </a:r>
            <a:r>
              <a:rPr lang="en-GB" i="1" dirty="0"/>
              <a:t>Hull House Maps and Papers</a:t>
            </a:r>
            <a:r>
              <a:rPr lang="en-GB" dirty="0"/>
              <a:t>, pp. vii-viii). Her pragmatist goal was to </a:t>
            </a:r>
            <a:r>
              <a:rPr lang="en-GB" i="1" dirty="0"/>
              <a:t>use</a:t>
            </a:r>
            <a:r>
              <a:rPr lang="en-GB" dirty="0"/>
              <a:t> the knowledge she gained from her experiences at Hull House in the application of practical changes and improvements to society and the lives of the people she served, not to derive knowledge for its own sake or out of pure curiosity.</a:t>
            </a:r>
          </a:p>
        </p:txBody>
      </p:sp>
      <p:sp>
        <p:nvSpPr>
          <p:cNvPr id="4" name="Slide Number Placeholder 3"/>
          <p:cNvSpPr>
            <a:spLocks noGrp="1"/>
          </p:cNvSpPr>
          <p:nvPr>
            <p:ph type="sldNum" sz="quarter" idx="10"/>
          </p:nvPr>
        </p:nvSpPr>
        <p:spPr/>
        <p:txBody>
          <a:bodyPr/>
          <a:lstStyle/>
          <a:p>
            <a:fld id="{59DAC3E6-D3C2-49E6-BF57-C5BA905EA235}" type="slidenum">
              <a:rPr lang="en-GB" smtClean="0"/>
              <a:t>10</a:t>
            </a:fld>
            <a:endParaRPr lang="en-GB"/>
          </a:p>
        </p:txBody>
      </p:sp>
    </p:spTree>
    <p:extLst>
      <p:ext uri="{BB962C8B-B14F-4D97-AF65-F5344CB8AC3E}">
        <p14:creationId xmlns:p14="http://schemas.microsoft.com/office/powerpoint/2010/main" val="3210120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DAC3E6-D3C2-49E6-BF57-C5BA905EA235}" type="slidenum">
              <a:rPr lang="en-GB" smtClean="0"/>
              <a:t>11</a:t>
            </a:fld>
            <a:endParaRPr lang="en-GB"/>
          </a:p>
        </p:txBody>
      </p:sp>
    </p:spTree>
    <p:extLst>
      <p:ext uri="{BB962C8B-B14F-4D97-AF65-F5344CB8AC3E}">
        <p14:creationId xmlns:p14="http://schemas.microsoft.com/office/powerpoint/2010/main" val="1129733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Post –structuralism emerged from France 1950s</a:t>
            </a:r>
          </a:p>
          <a:p>
            <a:r>
              <a:rPr lang="en-GB" dirty="0"/>
              <a:t>2016 Oxford dictionary declared ‘post-truth’ the international word of the year.</a:t>
            </a:r>
          </a:p>
          <a:p>
            <a:r>
              <a:rPr lang="en-GB" dirty="0"/>
              <a:t>Oxford Dictionaries Word of the Year 2016 is </a:t>
            </a:r>
            <a:r>
              <a:rPr lang="en-GB" b="1" dirty="0"/>
              <a:t>post</a:t>
            </a:r>
            <a:r>
              <a:rPr lang="en-GB" dirty="0"/>
              <a:t>-</a:t>
            </a:r>
            <a:r>
              <a:rPr lang="en-GB" b="1" dirty="0"/>
              <a:t>truth </a:t>
            </a:r>
            <a:r>
              <a:rPr lang="en-GB" dirty="0"/>
              <a:t>defined as 'relating to or</a:t>
            </a:r>
            <a:br>
              <a:rPr lang="en-GB" dirty="0"/>
            </a:br>
            <a:r>
              <a:rPr lang="en-GB" dirty="0"/>
              <a:t>denoting circumstances in which objective facts are less influential in shaping public opinion than appeals to emotion and personal belief.</a:t>
            </a:r>
          </a:p>
          <a:p>
            <a:r>
              <a:rPr lang="en-GB" dirty="0"/>
              <a:t>Parallels to propaganda of the Nazis.</a:t>
            </a:r>
          </a:p>
          <a:p>
            <a:r>
              <a:rPr lang="en-GB" dirty="0"/>
              <a:t>“Lying in Politics” is Arendt’s (</a:t>
            </a:r>
            <a:r>
              <a:rPr lang="en-GB" dirty="0">
                <a:hlinkClick r:id="rId3"/>
              </a:rPr>
              <a:t>1971</a:t>
            </a:r>
            <a:r>
              <a:rPr lang="en-GB" dirty="0"/>
              <a:t>) account of political imagination as a reflection on the Pentagon papers that draws interconnections between “lie, the deliberate denial of factual truth, and the capacity to change facts, the ability to act.” She argues “the lie did not creep into politics by some accident of human sinfulness; moral outrage, for this reason alone, is not likely to make it disappear.” As she argues “factual truths are never compellingly true” as contingent facts they carry no guarantee of truth and “no factual statement can ever be beyond doubt.” Arendt goes on to argue “Facts need testimony to be remembered and trustworthy witnesses to be established in order to find a secure dwelling place in the domain of human affairs” (Peters, </a:t>
            </a:r>
            <a:r>
              <a:rPr lang="en-GB" dirty="0">
                <a:hlinkClick r:id="rId3"/>
              </a:rPr>
              <a:t>2015</a:t>
            </a:r>
            <a:r>
              <a:rPr lang="en-GB" dirty="0"/>
              <a:t>). Arendt maintains lying and deception in public life is so easy “up to a point” and does not necessarily come into conflict with truth because facts can always be otherwise (article by Peters, 2017</a:t>
            </a:r>
            <a:r>
              <a:rPr lang="en-GB" dirty="0">
                <a:hlinkClick r:id="rId3"/>
              </a:rPr>
              <a:t>Full article: Education in a post-truth world (tandfonline.com)</a:t>
            </a:r>
            <a:r>
              <a:rPr lang="en-GB" dirty="0"/>
              <a:t> )</a:t>
            </a:r>
          </a:p>
        </p:txBody>
      </p:sp>
      <p:sp>
        <p:nvSpPr>
          <p:cNvPr id="4" name="Slide Number Placeholder 3"/>
          <p:cNvSpPr>
            <a:spLocks noGrp="1"/>
          </p:cNvSpPr>
          <p:nvPr>
            <p:ph type="sldNum" sz="quarter" idx="10"/>
          </p:nvPr>
        </p:nvSpPr>
        <p:spPr/>
        <p:txBody>
          <a:bodyPr/>
          <a:lstStyle/>
          <a:p>
            <a:fld id="{59DAC3E6-D3C2-49E6-BF57-C5BA905EA235}" type="slidenum">
              <a:rPr lang="en-GB" smtClean="0"/>
              <a:t>17</a:t>
            </a:fld>
            <a:endParaRPr lang="en-GB"/>
          </a:p>
        </p:txBody>
      </p:sp>
    </p:spTree>
    <p:extLst>
      <p:ext uri="{BB962C8B-B14F-4D97-AF65-F5344CB8AC3E}">
        <p14:creationId xmlns:p14="http://schemas.microsoft.com/office/powerpoint/2010/main" val="2270777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9DAC3E6-D3C2-49E6-BF57-C5BA905EA235}" type="slidenum">
              <a:rPr lang="en-GB" smtClean="0"/>
              <a:t>18</a:t>
            </a:fld>
            <a:endParaRPr lang="en-GB"/>
          </a:p>
        </p:txBody>
      </p:sp>
    </p:spTree>
    <p:extLst>
      <p:ext uri="{BB962C8B-B14F-4D97-AF65-F5344CB8AC3E}">
        <p14:creationId xmlns:p14="http://schemas.microsoft.com/office/powerpoint/2010/main" val="2080000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something oddly delicious about people posting a comment about the importance of truth-seeking while not taking the time to determine whether or not the quote is, in fact, from Orwell. </a:t>
            </a:r>
            <a:r>
              <a:rPr lang="en-GB" dirty="0" err="1"/>
              <a:t>Michela</a:t>
            </a:r>
            <a:r>
              <a:rPr lang="en-GB" dirty="0"/>
              <a:t> savage defence is when the quote sued… Carnell </a:t>
            </a:r>
            <a:r>
              <a:rPr lang="en-GB" dirty="0">
                <a:hlinkClick r:id="rId3"/>
              </a:rPr>
              <a:t>The Further A Society Drifts From Truth . . . – </a:t>
            </a:r>
            <a:r>
              <a:rPr lang="en-GB" dirty="0" err="1">
                <a:hlinkClick r:id="rId3"/>
              </a:rPr>
              <a:t>Brian.Carnell.Com</a:t>
            </a:r>
            <a:endParaRPr lang="en-GB" dirty="0"/>
          </a:p>
          <a:p>
            <a:endParaRPr lang="en-GB" dirty="0"/>
          </a:p>
        </p:txBody>
      </p:sp>
      <p:sp>
        <p:nvSpPr>
          <p:cNvPr id="4" name="Slide Number Placeholder 3"/>
          <p:cNvSpPr>
            <a:spLocks noGrp="1"/>
          </p:cNvSpPr>
          <p:nvPr>
            <p:ph type="sldNum" sz="quarter" idx="10"/>
          </p:nvPr>
        </p:nvSpPr>
        <p:spPr/>
        <p:txBody>
          <a:bodyPr/>
          <a:lstStyle/>
          <a:p>
            <a:fld id="{59DAC3E6-D3C2-49E6-BF57-C5BA905EA235}" type="slidenum">
              <a:rPr lang="en-GB" smtClean="0"/>
              <a:t>19</a:t>
            </a:fld>
            <a:endParaRPr lang="en-GB"/>
          </a:p>
        </p:txBody>
      </p:sp>
      <p:pic>
        <p:nvPicPr>
          <p:cNvPr id="5" name="Picture 4"/>
          <p:cNvPicPr>
            <a:picLocks noChangeAspect="1"/>
          </p:cNvPicPr>
          <p:nvPr/>
        </p:nvPicPr>
        <p:blipFill>
          <a:blip r:embed="rId4"/>
          <a:stretch>
            <a:fillRect/>
          </a:stretch>
        </p:blipFill>
        <p:spPr>
          <a:xfrm>
            <a:off x="752475" y="5227637"/>
            <a:ext cx="4514850" cy="2257425"/>
          </a:xfrm>
          <a:prstGeom prst="rect">
            <a:avLst/>
          </a:prstGeom>
        </p:spPr>
      </p:pic>
    </p:spTree>
    <p:extLst>
      <p:ext uri="{BB962C8B-B14F-4D97-AF65-F5344CB8AC3E}">
        <p14:creationId xmlns:p14="http://schemas.microsoft.com/office/powerpoint/2010/main" val="2198645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DAC3E6-D3C2-49E6-BF57-C5BA905EA235}" type="slidenum">
              <a:rPr lang="en-GB" smtClean="0"/>
              <a:t>20</a:t>
            </a:fld>
            <a:endParaRPr lang="en-GB"/>
          </a:p>
        </p:txBody>
      </p:sp>
      <p:pic>
        <p:nvPicPr>
          <p:cNvPr id="5" name="Picture 4"/>
          <p:cNvPicPr>
            <a:picLocks noChangeAspect="1"/>
          </p:cNvPicPr>
          <p:nvPr/>
        </p:nvPicPr>
        <p:blipFill>
          <a:blip r:embed="rId3"/>
          <a:stretch>
            <a:fillRect/>
          </a:stretch>
        </p:blipFill>
        <p:spPr>
          <a:xfrm>
            <a:off x="405606" y="4400550"/>
            <a:ext cx="6046788" cy="3153084"/>
          </a:xfrm>
          <a:prstGeom prst="rect">
            <a:avLst/>
          </a:prstGeom>
        </p:spPr>
      </p:pic>
    </p:spTree>
    <p:extLst>
      <p:ext uri="{BB962C8B-B14F-4D97-AF65-F5344CB8AC3E}">
        <p14:creationId xmlns:p14="http://schemas.microsoft.com/office/powerpoint/2010/main" val="684912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pic>
        <p:nvPicPr>
          <p:cNvPr id="5" name="Picture 4"/>
          <p:cNvPicPr>
            <a:picLocks noChangeAspect="1"/>
          </p:cNvPicPr>
          <p:nvPr/>
        </p:nvPicPr>
        <p:blipFill>
          <a:blip r:embed="rId3"/>
          <a:stretch>
            <a:fillRect/>
          </a:stretch>
        </p:blipFill>
        <p:spPr>
          <a:xfrm>
            <a:off x="747802" y="4632312"/>
            <a:ext cx="4622711" cy="3540138"/>
          </a:xfrm>
          <a:prstGeom prst="rect">
            <a:avLst/>
          </a:prstGeom>
        </p:spPr>
      </p:pic>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9DAC3E6-D3C2-49E6-BF57-C5BA905EA235}" type="slidenum">
              <a:rPr lang="en-GB" smtClean="0"/>
              <a:t>21</a:t>
            </a:fld>
            <a:endParaRPr lang="en-GB"/>
          </a:p>
        </p:txBody>
      </p:sp>
    </p:spTree>
    <p:extLst>
      <p:ext uri="{BB962C8B-B14F-4D97-AF65-F5344CB8AC3E}">
        <p14:creationId xmlns:p14="http://schemas.microsoft.com/office/powerpoint/2010/main" val="3982113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a:t>
            </a:r>
            <a:r>
              <a:rPr lang="en-GB" baseline="0" dirty="0"/>
              <a:t> this activity employ a</a:t>
            </a:r>
            <a:r>
              <a:rPr lang="en-GB" dirty="0"/>
              <a:t> selection of images of optical illusions or images that provide a different point of view.</a:t>
            </a:r>
          </a:p>
        </p:txBody>
      </p:sp>
      <p:sp>
        <p:nvSpPr>
          <p:cNvPr id="4" name="Slide Number Placeholder 3"/>
          <p:cNvSpPr>
            <a:spLocks noGrp="1"/>
          </p:cNvSpPr>
          <p:nvPr>
            <p:ph type="sldNum" sz="quarter" idx="10"/>
          </p:nvPr>
        </p:nvSpPr>
        <p:spPr/>
        <p:txBody>
          <a:bodyPr/>
          <a:lstStyle/>
          <a:p>
            <a:fld id="{A3DC0D36-9654-4FE0-8E3D-85ED2BC82541}" type="slidenum">
              <a:rPr lang="en-GB" smtClean="0"/>
              <a:t>28</a:t>
            </a:fld>
            <a:endParaRPr lang="en-GB"/>
          </a:p>
        </p:txBody>
      </p:sp>
    </p:spTree>
    <p:extLst>
      <p:ext uri="{BB962C8B-B14F-4D97-AF65-F5344CB8AC3E}">
        <p14:creationId xmlns:p14="http://schemas.microsoft.com/office/powerpoint/2010/main" val="339170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6/24/21</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6/24/21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6/24/21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6/24/21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6/24/21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6/24/21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6/24/21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cstate="email">
            <a:extLst>
              <a:ext uri="{28A0092B-C50C-407E-A947-70E740481C1C}">
                <a14:useLocalDpi xmlns:a14="http://schemas.microsoft.com/office/drawing/2010/main"/>
              </a:ext>
            </a:extLst>
          </a:blip>
          <a:srcRect b="-1562"/>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6/24/21</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menti.com/g9idvvzz5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2.jpeg"/></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nybooks.com/articles/1971/11/18/lying-in-politics-reflections-on-the-pentagon-pape/"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doi.org/10.1080/01416200.2019.1674779"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gov.uk/government/publications/research-review-series-religious-education/research-review-series-religious-education"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‘This is my truth , now tell </a:t>
            </a:r>
            <a:r>
              <a:rPr lang="en-GB" dirty="0" err="1"/>
              <a:t>mE</a:t>
            </a:r>
            <a:r>
              <a:rPr lang="en-GB" dirty="0"/>
              <a:t> yours’</a:t>
            </a:r>
          </a:p>
        </p:txBody>
      </p:sp>
      <p:sp>
        <p:nvSpPr>
          <p:cNvPr id="3" name="Subtitle 2"/>
          <p:cNvSpPr>
            <a:spLocks noGrp="1"/>
          </p:cNvSpPr>
          <p:nvPr>
            <p:ph type="subTitle" idx="1"/>
          </p:nvPr>
        </p:nvSpPr>
        <p:spPr/>
        <p:txBody>
          <a:bodyPr/>
          <a:lstStyle/>
          <a:p>
            <a:r>
              <a:rPr lang="en-GB" dirty="0"/>
              <a:t>LTLRE conference June 2021</a:t>
            </a:r>
          </a:p>
          <a:p>
            <a:r>
              <a:rPr lang="en-GB" dirty="0"/>
              <a:t>Ruth Flanagan</a:t>
            </a:r>
          </a:p>
        </p:txBody>
      </p:sp>
    </p:spTree>
    <p:extLst>
      <p:ext uri="{BB962C8B-B14F-4D97-AF65-F5344CB8AC3E}">
        <p14:creationId xmlns:p14="http://schemas.microsoft.com/office/powerpoint/2010/main" val="3930888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Which is the truth?</a:t>
            </a:r>
          </a:p>
        </p:txBody>
      </p:sp>
      <p:sp>
        <p:nvSpPr>
          <p:cNvPr id="3" name="Content Placeholder 2"/>
          <p:cNvSpPr>
            <a:spLocks noGrp="1"/>
          </p:cNvSpPr>
          <p:nvPr>
            <p:ph idx="1"/>
          </p:nvPr>
        </p:nvSpPr>
        <p:spPr>
          <a:xfrm>
            <a:off x="1451579" y="1853754"/>
            <a:ext cx="9603275" cy="4273777"/>
          </a:xfrm>
        </p:spPr>
        <p:txBody>
          <a:bodyPr>
            <a:normAutofit fontScale="77500" lnSpcReduction="20000"/>
          </a:bodyPr>
          <a:lstStyle/>
          <a:p>
            <a:pPr marL="0" indent="0">
              <a:buNone/>
            </a:pPr>
            <a:r>
              <a:rPr lang="en-GB" sz="2800" dirty="0"/>
              <a:t>Go to menti.com</a:t>
            </a:r>
          </a:p>
          <a:p>
            <a:pPr marL="0" indent="0">
              <a:buNone/>
            </a:pPr>
            <a:r>
              <a:rPr lang="en-GB" sz="2800" dirty="0"/>
              <a:t>Room code 19327237</a:t>
            </a:r>
          </a:p>
          <a:p>
            <a:endParaRPr lang="en-GB" sz="2800" dirty="0"/>
          </a:p>
          <a:p>
            <a:r>
              <a:rPr lang="en-GB" sz="2800" dirty="0"/>
              <a:t>I have climbed Everest</a:t>
            </a:r>
          </a:p>
          <a:p>
            <a:r>
              <a:rPr lang="en-GB" sz="2800" dirty="0"/>
              <a:t>I have swum among coral reefs in the Red Sea</a:t>
            </a:r>
          </a:p>
          <a:p>
            <a:r>
              <a:rPr lang="en-GB" sz="2800" dirty="0"/>
              <a:t>I am bilingual</a:t>
            </a:r>
          </a:p>
          <a:p>
            <a:endParaRPr lang="en-GB" sz="2800" dirty="0"/>
          </a:p>
          <a:p>
            <a:pPr marL="0" indent="0">
              <a:buNone/>
            </a:pPr>
            <a:r>
              <a:rPr lang="en-GB" sz="2800" dirty="0"/>
              <a:t>Which one is the truth?</a:t>
            </a:r>
          </a:p>
          <a:p>
            <a:r>
              <a:rPr lang="en-GB" dirty="0">
                <a:hlinkClick r:id="rId2"/>
              </a:rPr>
              <a:t>Two lies and a truth</a:t>
            </a:r>
            <a:endParaRPr lang="en-GB" dirty="0"/>
          </a:p>
          <a:p>
            <a:endParaRPr lang="en-GB" dirty="0"/>
          </a:p>
        </p:txBody>
      </p:sp>
    </p:spTree>
    <p:extLst>
      <p:ext uri="{BB962C8B-B14F-4D97-AF65-F5344CB8AC3E}">
        <p14:creationId xmlns:p14="http://schemas.microsoft.com/office/powerpoint/2010/main" val="421647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If I am bilingual which additional language can I speak?</a:t>
            </a:r>
          </a:p>
        </p:txBody>
      </p:sp>
      <p:sp>
        <p:nvSpPr>
          <p:cNvPr id="3" name="Content Placeholder 2"/>
          <p:cNvSpPr>
            <a:spLocks noGrp="1"/>
          </p:cNvSpPr>
          <p:nvPr>
            <p:ph idx="1"/>
          </p:nvPr>
        </p:nvSpPr>
        <p:spPr/>
        <p:txBody>
          <a:bodyPr/>
          <a:lstStyle/>
          <a:p>
            <a:r>
              <a:rPr lang="en-GB" dirty="0"/>
              <a:t>Nepalese</a:t>
            </a:r>
          </a:p>
          <a:p>
            <a:r>
              <a:rPr lang="en-GB" dirty="0"/>
              <a:t>Hindi</a:t>
            </a:r>
          </a:p>
          <a:p>
            <a:r>
              <a:rPr lang="en-GB" dirty="0"/>
              <a:t>Arabic</a:t>
            </a:r>
          </a:p>
          <a:p>
            <a:r>
              <a:rPr lang="en-GB" dirty="0"/>
              <a:t>Amharic</a:t>
            </a:r>
          </a:p>
          <a:p>
            <a:r>
              <a:rPr lang="en-GB" dirty="0"/>
              <a:t>Russian</a:t>
            </a:r>
          </a:p>
          <a:p>
            <a:pPr marL="0" indent="0">
              <a:buNone/>
            </a:pPr>
            <a:endParaRPr lang="en-GB" dirty="0"/>
          </a:p>
        </p:txBody>
      </p:sp>
    </p:spTree>
    <p:extLst>
      <p:ext uri="{BB962C8B-B14F-4D97-AF65-F5344CB8AC3E}">
        <p14:creationId xmlns:p14="http://schemas.microsoft.com/office/powerpoint/2010/main" val="127642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If I am bilingual which language is it?</a:t>
            </a:r>
          </a:p>
        </p:txBody>
      </p:sp>
      <p:sp>
        <p:nvSpPr>
          <p:cNvPr id="3" name="Content Placeholder 2"/>
          <p:cNvSpPr>
            <a:spLocks noGrp="1"/>
          </p:cNvSpPr>
          <p:nvPr>
            <p:ph idx="1"/>
          </p:nvPr>
        </p:nvSpPr>
        <p:spPr/>
        <p:txBody>
          <a:bodyPr/>
          <a:lstStyle/>
          <a:p>
            <a:r>
              <a:rPr lang="en-GB" dirty="0"/>
              <a:t>Nepalese</a:t>
            </a:r>
          </a:p>
          <a:p>
            <a:r>
              <a:rPr lang="en-GB" dirty="0"/>
              <a:t>Hindi</a:t>
            </a:r>
          </a:p>
          <a:p>
            <a:r>
              <a:rPr lang="en-GB" dirty="0"/>
              <a:t>Arabic</a:t>
            </a:r>
          </a:p>
          <a:p>
            <a:r>
              <a:rPr lang="en-GB" dirty="0"/>
              <a:t>Amharic</a:t>
            </a:r>
          </a:p>
          <a:p>
            <a:r>
              <a:rPr lang="en-GB" dirty="0"/>
              <a:t>Russian</a:t>
            </a:r>
          </a:p>
          <a:p>
            <a:pPr marL="0" indent="0">
              <a:buNone/>
            </a:pPr>
            <a:r>
              <a:rPr lang="en-GB" dirty="0"/>
              <a:t>What is the truth?</a:t>
            </a:r>
          </a:p>
          <a:p>
            <a:pPr marL="0" indent="0">
              <a:buNone/>
            </a:pPr>
            <a:r>
              <a:rPr lang="en-GB" dirty="0"/>
              <a:t>What clues are there?</a:t>
            </a:r>
          </a:p>
        </p:txBody>
      </p:sp>
    </p:spTree>
    <p:extLst>
      <p:ext uri="{BB962C8B-B14F-4D97-AF65-F5344CB8AC3E}">
        <p14:creationId xmlns:p14="http://schemas.microsoft.com/office/powerpoint/2010/main" val="243983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Truth?</a:t>
            </a:r>
          </a:p>
        </p:txBody>
      </p:sp>
      <p:sp>
        <p:nvSpPr>
          <p:cNvPr id="3" name="Content Placeholder 2"/>
          <p:cNvSpPr>
            <a:spLocks noGrp="1"/>
          </p:cNvSpPr>
          <p:nvPr>
            <p:ph idx="1"/>
          </p:nvPr>
        </p:nvSpPr>
        <p:spPr/>
        <p:txBody>
          <a:bodyPr/>
          <a:lstStyle/>
          <a:p>
            <a:r>
              <a:rPr lang="en-GB" dirty="0"/>
              <a:t>Fixed?</a:t>
            </a:r>
          </a:p>
          <a:p>
            <a:r>
              <a:rPr lang="en-GB" dirty="0"/>
              <a:t>Climbed Everest – top? Implied.</a:t>
            </a:r>
          </a:p>
          <a:p>
            <a:r>
              <a:rPr lang="en-GB" dirty="0"/>
              <a:t>Bilingual – level? Fluency?</a:t>
            </a:r>
          </a:p>
          <a:p>
            <a:r>
              <a:rPr lang="en-GB" dirty="0"/>
              <a:t>Second set assists with the first? </a:t>
            </a:r>
          </a:p>
        </p:txBody>
      </p:sp>
    </p:spTree>
    <p:extLst>
      <p:ext uri="{BB962C8B-B14F-4D97-AF65-F5344CB8AC3E}">
        <p14:creationId xmlns:p14="http://schemas.microsoft.com/office/powerpoint/2010/main" val="336039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4202" y="246254"/>
            <a:ext cx="9603275" cy="1049235"/>
          </a:xfrm>
        </p:spPr>
        <p:txBody>
          <a:bodyPr/>
          <a:lstStyle/>
          <a:p>
            <a:r>
              <a:rPr lang="en-GB" dirty="0"/>
              <a:t>True: A dictionary definition</a:t>
            </a:r>
          </a:p>
        </p:txBody>
      </p:sp>
      <p:sp>
        <p:nvSpPr>
          <p:cNvPr id="3" name="Content Placeholder 2"/>
          <p:cNvSpPr>
            <a:spLocks noGrp="1"/>
          </p:cNvSpPr>
          <p:nvPr>
            <p:ph idx="1"/>
          </p:nvPr>
        </p:nvSpPr>
        <p:spPr>
          <a:xfrm>
            <a:off x="321729" y="770871"/>
            <a:ext cx="11323960" cy="5023584"/>
          </a:xfrm>
        </p:spPr>
        <p:txBody>
          <a:bodyPr>
            <a:normAutofit fontScale="25000" lnSpcReduction="20000"/>
          </a:bodyPr>
          <a:lstStyle/>
          <a:p>
            <a:pPr marL="0" indent="0" fontAlgn="base">
              <a:buNone/>
            </a:pPr>
            <a:endParaRPr lang="en-GB" b="1" dirty="0"/>
          </a:p>
          <a:p>
            <a:pPr fontAlgn="base"/>
            <a:r>
              <a:rPr lang="en-GB" sz="7400" b="1" dirty="0"/>
              <a:t>1: </a:t>
            </a:r>
            <a:r>
              <a:rPr lang="en-GB" sz="7400" dirty="0"/>
              <a:t>being in accordance with the actual state of affairs </a:t>
            </a:r>
            <a:r>
              <a:rPr lang="en-GB" sz="7400" i="1" dirty="0"/>
              <a:t>true</a:t>
            </a:r>
            <a:r>
              <a:rPr lang="en-GB" sz="7400" dirty="0"/>
              <a:t> description</a:t>
            </a:r>
          </a:p>
          <a:p>
            <a:pPr marL="0" indent="0" fontAlgn="base">
              <a:buNone/>
            </a:pPr>
            <a:r>
              <a:rPr lang="en-GB" sz="7400" b="1" dirty="0"/>
              <a:t>	</a:t>
            </a:r>
            <a:r>
              <a:rPr lang="en-GB" sz="7400" dirty="0"/>
              <a:t>being that which is the case rather than what is manifest or assumed the </a:t>
            </a:r>
            <a:r>
              <a:rPr lang="en-GB" sz="7400" i="1" dirty="0"/>
              <a:t>true</a:t>
            </a:r>
            <a:r>
              <a:rPr lang="en-GB" sz="7400" dirty="0"/>
              <a:t> dimension of the problem</a:t>
            </a:r>
          </a:p>
          <a:p>
            <a:pPr marL="0" indent="0" fontAlgn="base">
              <a:buNone/>
            </a:pPr>
            <a:r>
              <a:rPr lang="en-GB" sz="7400" b="1" dirty="0"/>
              <a:t>	</a:t>
            </a:r>
            <a:r>
              <a:rPr lang="en-GB" sz="7400" dirty="0"/>
              <a:t>being</a:t>
            </a:r>
            <a:r>
              <a:rPr lang="en-GB" sz="7400" b="1" dirty="0"/>
              <a:t> consistent </a:t>
            </a:r>
            <a:r>
              <a:rPr lang="en-GB" sz="7400" i="1" dirty="0"/>
              <a:t>true</a:t>
            </a:r>
            <a:r>
              <a:rPr lang="en-GB" sz="7400" dirty="0"/>
              <a:t> to character</a:t>
            </a:r>
          </a:p>
          <a:p>
            <a:pPr fontAlgn="base"/>
            <a:r>
              <a:rPr lang="en-GB" sz="7400" b="1" dirty="0"/>
              <a:t>2: </a:t>
            </a:r>
            <a:r>
              <a:rPr lang="en-GB" sz="7400" dirty="0"/>
              <a:t>properly so called </a:t>
            </a:r>
            <a:r>
              <a:rPr lang="en-GB" sz="7400" i="1" dirty="0"/>
              <a:t>true</a:t>
            </a:r>
            <a:r>
              <a:rPr lang="en-GB" sz="7400" dirty="0"/>
              <a:t> love, the </a:t>
            </a:r>
            <a:r>
              <a:rPr lang="en-GB" sz="7400" i="1" dirty="0"/>
              <a:t>true</a:t>
            </a:r>
            <a:r>
              <a:rPr lang="en-GB" sz="7400" dirty="0"/>
              <a:t> faith, the </a:t>
            </a:r>
            <a:r>
              <a:rPr lang="en-GB" sz="7400" i="1" dirty="0"/>
              <a:t>true</a:t>
            </a:r>
            <a:r>
              <a:rPr lang="en-GB" sz="7400" dirty="0"/>
              <a:t> stomach of ruminant mammals</a:t>
            </a:r>
          </a:p>
          <a:p>
            <a:pPr marL="457200" lvl="1" indent="0" fontAlgn="base">
              <a:buNone/>
            </a:pPr>
            <a:r>
              <a:rPr lang="en-GB" sz="7200" b="1" dirty="0"/>
              <a:t> </a:t>
            </a:r>
            <a:r>
              <a:rPr lang="en-GB" sz="7200" dirty="0"/>
              <a:t>possessing the basic characters of and belonging to the same natural group as a whale is a </a:t>
            </a:r>
            <a:r>
              <a:rPr lang="en-GB" sz="7200" i="1" dirty="0"/>
              <a:t>true</a:t>
            </a:r>
            <a:r>
              <a:rPr lang="en-GB" sz="7200" dirty="0"/>
              <a:t> but not a typical mammal</a:t>
            </a:r>
          </a:p>
          <a:p>
            <a:pPr fontAlgn="base"/>
            <a:r>
              <a:rPr lang="en-GB" sz="7400" b="1" dirty="0"/>
              <a:t>3: </a:t>
            </a:r>
            <a:r>
              <a:rPr lang="en-GB" sz="7400" cap="all" dirty="0"/>
              <a:t>steadfast, loyal, honest, just. </a:t>
            </a:r>
            <a:endParaRPr lang="en-GB" sz="7400" dirty="0"/>
          </a:p>
          <a:p>
            <a:pPr fontAlgn="base"/>
            <a:r>
              <a:rPr lang="en-GB" sz="7400" b="1" dirty="0"/>
              <a:t>4: </a:t>
            </a:r>
            <a:r>
              <a:rPr lang="en-GB" sz="7400" cap="all" dirty="0"/>
              <a:t>legitimate, rightful</a:t>
            </a:r>
            <a:r>
              <a:rPr lang="en-GB" sz="7400" dirty="0"/>
              <a:t> </a:t>
            </a:r>
            <a:r>
              <a:rPr lang="en-GB" sz="7400" i="1" dirty="0"/>
              <a:t>true</a:t>
            </a:r>
            <a:r>
              <a:rPr lang="en-GB" sz="7400" dirty="0"/>
              <a:t> and lawful king.</a:t>
            </a:r>
          </a:p>
          <a:p>
            <a:pPr fontAlgn="base"/>
            <a:r>
              <a:rPr lang="en-GB" sz="7400" b="1" dirty="0"/>
              <a:t>5: </a:t>
            </a:r>
            <a:r>
              <a:rPr lang="en-GB" sz="7400" dirty="0"/>
              <a:t>that is fitted or formed or that functions accurately, conformable to a pattern - accurate</a:t>
            </a:r>
          </a:p>
          <a:p>
            <a:pPr fontAlgn="base"/>
            <a:r>
              <a:rPr lang="en-GB" sz="7400" b="1" dirty="0"/>
              <a:t>6: </a:t>
            </a:r>
            <a:r>
              <a:rPr lang="en-GB" sz="7400" dirty="0"/>
              <a:t>determined with reference to the earth's axis rather than the magnetic poles </a:t>
            </a:r>
            <a:r>
              <a:rPr lang="en-GB" sz="7400" i="1" dirty="0"/>
              <a:t>true</a:t>
            </a:r>
            <a:r>
              <a:rPr lang="en-GB" sz="7400" dirty="0"/>
              <a:t> north</a:t>
            </a:r>
          </a:p>
          <a:p>
            <a:pPr fontAlgn="base"/>
            <a:r>
              <a:rPr lang="en-GB" sz="7400" b="1" dirty="0"/>
              <a:t>7: </a:t>
            </a:r>
            <a:r>
              <a:rPr lang="en-GB" sz="7400" dirty="0"/>
              <a:t>logically necessary</a:t>
            </a:r>
          </a:p>
          <a:p>
            <a:pPr fontAlgn="base"/>
            <a:r>
              <a:rPr lang="en-GB" sz="7400" b="1" dirty="0"/>
              <a:t>8: </a:t>
            </a:r>
            <a:r>
              <a:rPr lang="en-GB" sz="7400" cap="all" dirty="0"/>
              <a:t>Narrow, strict </a:t>
            </a:r>
            <a:r>
              <a:rPr lang="en-GB" sz="7400" dirty="0"/>
              <a:t>the </a:t>
            </a:r>
            <a:r>
              <a:rPr lang="en-GB" sz="7400" i="1" dirty="0"/>
              <a:t>truest</a:t>
            </a:r>
            <a:r>
              <a:rPr lang="en-GB" sz="7400" dirty="0"/>
              <a:t> sense</a:t>
            </a:r>
          </a:p>
          <a:p>
            <a:pPr fontAlgn="base"/>
            <a:r>
              <a:rPr lang="en-GB" sz="7400" b="1" dirty="0"/>
              <a:t>9: </a:t>
            </a:r>
            <a:r>
              <a:rPr lang="en-GB" sz="7400" dirty="0"/>
              <a:t>corrected for error</a:t>
            </a:r>
          </a:p>
          <a:p>
            <a:br>
              <a:rPr lang="en-GB" dirty="0"/>
            </a:br>
            <a:endParaRPr lang="en-GB" dirty="0"/>
          </a:p>
        </p:txBody>
      </p:sp>
    </p:spTree>
    <p:extLst>
      <p:ext uri="{BB962C8B-B14F-4D97-AF65-F5344CB8AC3E}">
        <p14:creationId xmlns:p14="http://schemas.microsoft.com/office/powerpoint/2010/main" val="2647785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Can there be different ‘truths’?</a:t>
            </a:r>
          </a:p>
        </p:txBody>
      </p:sp>
      <p:pic>
        <p:nvPicPr>
          <p:cNvPr id="4" name="Content Placeholder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650249" y="1853754"/>
            <a:ext cx="3833336" cy="3449638"/>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68273" y="3750569"/>
            <a:ext cx="3781976" cy="2322125"/>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7256" y="1853754"/>
            <a:ext cx="3657600" cy="2245759"/>
          </a:xfrm>
          <a:prstGeom prst="rect">
            <a:avLst/>
          </a:prstGeom>
        </p:spPr>
      </p:pic>
    </p:spTree>
    <p:extLst>
      <p:ext uri="{BB962C8B-B14F-4D97-AF65-F5344CB8AC3E}">
        <p14:creationId xmlns:p14="http://schemas.microsoft.com/office/powerpoint/2010/main" val="4125205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Does Defining ‘truth’ matter FOR RE?</a:t>
            </a:r>
          </a:p>
        </p:txBody>
      </p:sp>
      <p:sp>
        <p:nvSpPr>
          <p:cNvPr id="3" name="Content Placeholder 2"/>
          <p:cNvSpPr>
            <a:spLocks noGrp="1"/>
          </p:cNvSpPr>
          <p:nvPr>
            <p:ph idx="1"/>
          </p:nvPr>
        </p:nvSpPr>
        <p:spPr>
          <a:xfrm>
            <a:off x="970316" y="2296979"/>
            <a:ext cx="9603275" cy="3450613"/>
          </a:xfrm>
        </p:spPr>
        <p:txBody>
          <a:bodyPr>
            <a:normAutofit/>
          </a:bodyPr>
          <a:lstStyle/>
          <a:p>
            <a:r>
              <a:rPr lang="en-GB" dirty="0"/>
              <a:t>Can you have a different truth to me? </a:t>
            </a:r>
          </a:p>
          <a:p>
            <a:pPr marL="0" indent="0">
              <a:buNone/>
            </a:pPr>
            <a:r>
              <a:rPr lang="en-GB" dirty="0"/>
              <a:t>    What if they clash? </a:t>
            </a:r>
          </a:p>
          <a:p>
            <a:pPr marL="0" indent="0">
              <a:buNone/>
            </a:pPr>
            <a:r>
              <a:rPr lang="en-GB" dirty="0"/>
              <a:t>    Is there one truth or many?</a:t>
            </a:r>
          </a:p>
          <a:p>
            <a:r>
              <a:rPr lang="en-GB" dirty="0"/>
              <a:t>Focus on ‘substantive’, ‘disciplinary’ and ‘personal knowledge’ (Ofsted review, 2021)</a:t>
            </a:r>
          </a:p>
          <a:p>
            <a:pPr marL="0" indent="0">
              <a:buNone/>
            </a:pPr>
            <a:r>
              <a:rPr lang="en-GB" dirty="0"/>
              <a:t>   Yet if Knowledge is ‘Justified </a:t>
            </a:r>
            <a:r>
              <a:rPr lang="en-GB" dirty="0">
                <a:solidFill>
                  <a:srgbClr val="FF0000"/>
                </a:solidFill>
              </a:rPr>
              <a:t>True</a:t>
            </a:r>
            <a:r>
              <a:rPr lang="en-GB" dirty="0"/>
              <a:t> Belief’ (Plato, 369BC)?</a:t>
            </a: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97491" y="1329136"/>
            <a:ext cx="3088106" cy="2314816"/>
          </a:xfrm>
          <a:prstGeom prst="rect">
            <a:avLst/>
          </a:prstGeom>
        </p:spPr>
      </p:pic>
    </p:spTree>
    <p:extLst>
      <p:ext uri="{BB962C8B-B14F-4D97-AF65-F5344CB8AC3E}">
        <p14:creationId xmlns:p14="http://schemas.microsoft.com/office/powerpoint/2010/main" val="193892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Does Defining ‘truth’ matter FOR RE?</a:t>
            </a:r>
          </a:p>
        </p:txBody>
      </p:sp>
      <p:sp>
        <p:nvSpPr>
          <p:cNvPr id="3" name="Content Placeholder 2"/>
          <p:cNvSpPr>
            <a:spLocks noGrp="1"/>
          </p:cNvSpPr>
          <p:nvPr>
            <p:ph idx="1"/>
          </p:nvPr>
        </p:nvSpPr>
        <p:spPr>
          <a:xfrm>
            <a:off x="644496" y="1904877"/>
            <a:ext cx="9603275" cy="3450613"/>
          </a:xfrm>
        </p:spPr>
        <p:txBody>
          <a:bodyPr>
            <a:normAutofit/>
          </a:bodyPr>
          <a:lstStyle/>
          <a:p>
            <a:pPr marL="0" indent="0">
              <a:buNone/>
            </a:pPr>
            <a:r>
              <a:rPr lang="en-GB" dirty="0"/>
              <a:t>‘</a:t>
            </a:r>
            <a:r>
              <a:rPr lang="en-GB" sz="2400" dirty="0"/>
              <a:t>Seeing the beliefs of another as true—that is, learning from them—is therefore impossible. Or, if it is possible, it becomes a form of irrational conversion. Is it possible to rationally change one’s mind about religious issues as a result of an encounter with the religious other, whether as the result of reading texts or through personal engagement? Is it possible to see truth in another’s religion?’        (Casey 2019: 26)</a:t>
            </a:r>
          </a:p>
          <a:p>
            <a:endParaRPr lang="en-GB"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88281" y="4198082"/>
            <a:ext cx="3088106" cy="2314816"/>
          </a:xfrm>
          <a:prstGeom prst="rect">
            <a:avLst/>
          </a:prstGeom>
        </p:spPr>
      </p:pic>
    </p:spTree>
    <p:extLst>
      <p:ext uri="{BB962C8B-B14F-4D97-AF65-F5344CB8AC3E}">
        <p14:creationId xmlns:p14="http://schemas.microsoft.com/office/powerpoint/2010/main" val="996373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Four theories of truth</a:t>
            </a:r>
          </a:p>
        </p:txBody>
      </p:sp>
      <p:sp>
        <p:nvSpPr>
          <p:cNvPr id="3" name="Content Placeholder 2"/>
          <p:cNvSpPr>
            <a:spLocks noGrp="1"/>
          </p:cNvSpPr>
          <p:nvPr>
            <p:ph idx="1"/>
          </p:nvPr>
        </p:nvSpPr>
        <p:spPr/>
        <p:txBody>
          <a:bodyPr/>
          <a:lstStyle/>
          <a:p>
            <a:r>
              <a:rPr lang="en-GB" b="1" dirty="0"/>
              <a:t>The correspondence theory of truth</a:t>
            </a:r>
            <a:r>
              <a:rPr lang="en-GB" dirty="0"/>
              <a:t> — that whatever corresponds to observable reality is true. (Moore, 1901, and Russell, 1906)</a:t>
            </a:r>
          </a:p>
          <a:p>
            <a:r>
              <a:rPr lang="en-GB" b="1" dirty="0"/>
              <a:t>The coherence theory of truth</a:t>
            </a:r>
            <a:r>
              <a:rPr lang="en-GB" dirty="0"/>
              <a:t> —  that claims are true if they follow logically and coherently from a set of axioms (or intermediate propositions). (Walker, 1989)</a:t>
            </a:r>
          </a:p>
          <a:p>
            <a:r>
              <a:rPr lang="en-GB" b="1" dirty="0"/>
              <a:t>The consensus theory of truth</a:t>
            </a:r>
            <a:r>
              <a:rPr lang="en-GB" dirty="0"/>
              <a:t> — that what is true is what everyone agrees to be true. (</a:t>
            </a:r>
            <a:r>
              <a:rPr lang="en-GB" dirty="0" err="1"/>
              <a:t>Habermas</a:t>
            </a:r>
            <a:r>
              <a:rPr lang="en-GB" dirty="0"/>
              <a:t>, 1968)</a:t>
            </a:r>
          </a:p>
          <a:p>
            <a:r>
              <a:rPr lang="en-GB" b="1" dirty="0"/>
              <a:t>The pragmatic theory of truth</a:t>
            </a:r>
            <a:r>
              <a:rPr lang="en-GB" dirty="0"/>
              <a:t> — that what is true is what is useful to you, or beneficial for you. (Pierce, 1878, Adams, 1902, James, 1909, Dewey, 1922) </a:t>
            </a:r>
          </a:p>
          <a:p>
            <a:endParaRPr lang="en-GB" dirty="0"/>
          </a:p>
        </p:txBody>
      </p:sp>
    </p:spTree>
    <p:extLst>
      <p:ext uri="{BB962C8B-B14F-4D97-AF65-F5344CB8AC3E}">
        <p14:creationId xmlns:p14="http://schemas.microsoft.com/office/powerpoint/2010/main" val="3569286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Critical Realist approach to truth</a:t>
            </a:r>
          </a:p>
        </p:txBody>
      </p:sp>
      <p:sp>
        <p:nvSpPr>
          <p:cNvPr id="3" name="Content Placeholder 2"/>
          <p:cNvSpPr>
            <a:spLocks noGrp="1"/>
          </p:cNvSpPr>
          <p:nvPr>
            <p:ph idx="1"/>
          </p:nvPr>
        </p:nvSpPr>
        <p:spPr/>
        <p:txBody>
          <a:bodyPr/>
          <a:lstStyle/>
          <a:p>
            <a:pPr marL="0" indent="0">
              <a:buNone/>
            </a:pPr>
            <a:r>
              <a:rPr lang="en-GB" dirty="0" err="1"/>
              <a:t>Bhaskar</a:t>
            </a:r>
            <a:r>
              <a:rPr lang="en-GB" dirty="0"/>
              <a:t> (1975) delineates between </a:t>
            </a:r>
          </a:p>
          <a:p>
            <a:r>
              <a:rPr lang="en-GB" dirty="0"/>
              <a:t>The ‘observable’ </a:t>
            </a:r>
          </a:p>
          <a:p>
            <a:endParaRPr lang="en-GB" dirty="0"/>
          </a:p>
          <a:p>
            <a:endParaRPr lang="en-GB" dirty="0"/>
          </a:p>
          <a:p>
            <a:r>
              <a:rPr lang="en-GB" dirty="0"/>
              <a:t>The ‘real’</a:t>
            </a:r>
          </a:p>
        </p:txBody>
      </p:sp>
      <p:sp>
        <p:nvSpPr>
          <p:cNvPr id="4" name="TextBox 3"/>
          <p:cNvSpPr txBox="1"/>
          <p:nvPr/>
        </p:nvSpPr>
        <p:spPr>
          <a:xfrm rot="10800000" flipV="1">
            <a:off x="3753853" y="2453980"/>
            <a:ext cx="6843562" cy="1423082"/>
          </a:xfrm>
          <a:prstGeom prst="rect">
            <a:avLst/>
          </a:prstGeom>
          <a:noFill/>
        </p:spPr>
        <p:txBody>
          <a:bodyPr wrap="square" rtlCol="0">
            <a:spAutoFit/>
          </a:bodyPr>
          <a:lstStyle/>
          <a:p>
            <a:pPr>
              <a:lnSpc>
                <a:spcPct val="150000"/>
              </a:lnSpc>
            </a:pPr>
            <a:r>
              <a:rPr lang="en-GB" sz="2000" dirty="0"/>
              <a:t>– at a basic level the observable world is constructed from individuals’ perspectives and experiences through what has been ‘observed’. </a:t>
            </a:r>
          </a:p>
        </p:txBody>
      </p:sp>
      <p:sp>
        <p:nvSpPr>
          <p:cNvPr id="5" name="TextBox 4"/>
          <p:cNvSpPr txBox="1"/>
          <p:nvPr/>
        </p:nvSpPr>
        <p:spPr>
          <a:xfrm>
            <a:off x="3142888" y="4031599"/>
            <a:ext cx="7911966" cy="961417"/>
          </a:xfrm>
          <a:prstGeom prst="rect">
            <a:avLst/>
          </a:prstGeom>
          <a:noFill/>
        </p:spPr>
        <p:txBody>
          <a:bodyPr wrap="square" rtlCol="0">
            <a:spAutoFit/>
          </a:bodyPr>
          <a:lstStyle/>
          <a:p>
            <a:pPr>
              <a:lnSpc>
                <a:spcPct val="150000"/>
              </a:lnSpc>
            </a:pPr>
            <a:r>
              <a:rPr lang="en-GB" sz="2000" dirty="0"/>
              <a:t>–  aspects of the unobservable (or real) world, which may not be directly accessible, may cause observable events. </a:t>
            </a:r>
          </a:p>
        </p:txBody>
      </p:sp>
    </p:spTree>
    <p:extLst>
      <p:ext uri="{BB962C8B-B14F-4D97-AF65-F5344CB8AC3E}">
        <p14:creationId xmlns:p14="http://schemas.microsoft.com/office/powerpoint/2010/main" val="394085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Critical Realist approach to truth</a:t>
            </a:r>
          </a:p>
        </p:txBody>
      </p:sp>
      <p:sp>
        <p:nvSpPr>
          <p:cNvPr id="3" name="Content Placeholder 2"/>
          <p:cNvSpPr>
            <a:spLocks noGrp="1"/>
          </p:cNvSpPr>
          <p:nvPr>
            <p:ph idx="1"/>
          </p:nvPr>
        </p:nvSpPr>
        <p:spPr/>
        <p:txBody>
          <a:bodyPr/>
          <a:lstStyle/>
          <a:p>
            <a:pPr marL="0" indent="0">
              <a:buNone/>
            </a:pPr>
            <a:r>
              <a:rPr lang="en-GB" dirty="0" err="1"/>
              <a:t>Bhaskar</a:t>
            </a:r>
            <a:r>
              <a:rPr lang="en-GB" dirty="0"/>
              <a:t> (1975) delineates between </a:t>
            </a:r>
          </a:p>
          <a:p>
            <a:r>
              <a:rPr lang="en-GB" dirty="0"/>
              <a:t>The ‘observable’ – the observable world is constructed from individuals’ perspectives and experiences through what has been ‘observed’.  That which we see and use to make sense of the world.  </a:t>
            </a:r>
          </a:p>
          <a:p>
            <a:endParaRPr lang="en-GB" dirty="0"/>
          </a:p>
          <a:p>
            <a:r>
              <a:rPr lang="en-GB" dirty="0"/>
              <a:t>The ‘real’ – aspects of the unobservable (or real) world, which may not be directly accessible, may cause observable events.  </a:t>
            </a:r>
          </a:p>
        </p:txBody>
      </p:sp>
      <p:sp>
        <p:nvSpPr>
          <p:cNvPr id="4" name="TextBox 3"/>
          <p:cNvSpPr txBox="1"/>
          <p:nvPr/>
        </p:nvSpPr>
        <p:spPr>
          <a:xfrm>
            <a:off x="4244741" y="3338060"/>
            <a:ext cx="3863237" cy="400110"/>
          </a:xfrm>
          <a:prstGeom prst="rect">
            <a:avLst/>
          </a:prstGeom>
          <a:solidFill>
            <a:srgbClr val="FFFF00"/>
          </a:solidFill>
        </p:spPr>
        <p:txBody>
          <a:bodyPr wrap="none" rtlCol="0">
            <a:spAutoFit/>
          </a:bodyPr>
          <a:lstStyle/>
          <a:p>
            <a:r>
              <a:rPr lang="en-GB" sz="2000" dirty="0"/>
              <a:t>informing our personal worldviews</a:t>
            </a:r>
            <a:r>
              <a:rPr lang="en-GB" dirty="0"/>
              <a:t>.</a:t>
            </a:r>
          </a:p>
        </p:txBody>
      </p:sp>
      <p:sp>
        <p:nvSpPr>
          <p:cNvPr id="5" name="TextBox 4"/>
          <p:cNvSpPr txBox="1"/>
          <p:nvPr/>
        </p:nvSpPr>
        <p:spPr>
          <a:xfrm>
            <a:off x="5864772" y="5029720"/>
            <a:ext cx="3082575" cy="400110"/>
          </a:xfrm>
          <a:prstGeom prst="rect">
            <a:avLst/>
          </a:prstGeom>
          <a:solidFill>
            <a:srgbClr val="FFFF00"/>
          </a:solidFill>
        </p:spPr>
        <p:txBody>
          <a:bodyPr wrap="none" rtlCol="0">
            <a:spAutoFit/>
          </a:bodyPr>
          <a:lstStyle/>
          <a:p>
            <a:r>
              <a:rPr lang="en-GB" sz="2000" dirty="0"/>
              <a:t>the truth claims of religions</a:t>
            </a:r>
            <a:r>
              <a:rPr lang="en-GB" dirty="0"/>
              <a:t>.</a:t>
            </a:r>
          </a:p>
        </p:txBody>
      </p:sp>
    </p:spTree>
    <p:extLst>
      <p:ext uri="{BB962C8B-B14F-4D97-AF65-F5344CB8AC3E}">
        <p14:creationId xmlns:p14="http://schemas.microsoft.com/office/powerpoint/2010/main" val="770775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Observable truth</a:t>
            </a:r>
          </a:p>
        </p:txBody>
      </p:sp>
      <p:pic>
        <p:nvPicPr>
          <p:cNvPr id="4" name="Content Placeholder 3"/>
          <p:cNvPicPr>
            <a:picLocks noGrp="1" noChangeAspect="1"/>
          </p:cNvPicPr>
          <p:nvPr>
            <p:ph idx="1"/>
          </p:nvPr>
        </p:nvPicPr>
        <p:blipFill>
          <a:blip r:embed="rId2"/>
          <a:stretch>
            <a:fillRect/>
          </a:stretch>
        </p:blipFill>
        <p:spPr>
          <a:xfrm>
            <a:off x="3301465" y="2081047"/>
            <a:ext cx="5247623" cy="3487344"/>
          </a:xfrm>
          <a:prstGeom prst="rect">
            <a:avLst/>
          </a:prstGeom>
        </p:spPr>
      </p:pic>
    </p:spTree>
    <p:extLst>
      <p:ext uri="{BB962C8B-B14F-4D97-AF65-F5344CB8AC3E}">
        <p14:creationId xmlns:p14="http://schemas.microsoft.com/office/powerpoint/2010/main" val="2153181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Observable knowledge</a:t>
            </a:r>
          </a:p>
        </p:txBody>
      </p:sp>
      <p:pic>
        <p:nvPicPr>
          <p:cNvPr id="4" name="Content Placeholder 3"/>
          <p:cNvPicPr>
            <a:picLocks noGrp="1" noChangeAspect="1"/>
          </p:cNvPicPr>
          <p:nvPr>
            <p:ph idx="1"/>
          </p:nvPr>
        </p:nvPicPr>
        <p:blipFill>
          <a:blip r:embed="rId2"/>
          <a:stretch>
            <a:fillRect/>
          </a:stretch>
        </p:blipFill>
        <p:spPr>
          <a:xfrm>
            <a:off x="577515" y="2032920"/>
            <a:ext cx="5247623" cy="3487344"/>
          </a:xfrm>
          <a:prstGeom prst="rect">
            <a:avLst/>
          </a:prstGeom>
        </p:spPr>
      </p:pic>
      <p:sp>
        <p:nvSpPr>
          <p:cNvPr id="3" name="Rectangle 2"/>
          <p:cNvSpPr/>
          <p:nvPr/>
        </p:nvSpPr>
        <p:spPr>
          <a:xfrm>
            <a:off x="6073542" y="2286076"/>
            <a:ext cx="5852160" cy="2677656"/>
          </a:xfrm>
          <a:prstGeom prst="rect">
            <a:avLst/>
          </a:prstGeom>
        </p:spPr>
        <p:txBody>
          <a:bodyPr wrap="square">
            <a:spAutoFit/>
          </a:bodyPr>
          <a:lstStyle/>
          <a:p>
            <a:r>
              <a:rPr lang="en-GB" sz="2400" dirty="0"/>
              <a:t>‘The perspective of the observer and the object of observation are inseparable; the nature of meaning is relative; phenomena are context-based; and the process of knowledge and understanding is social, inductive, hermeneutical, and qualitative.’</a:t>
            </a:r>
          </a:p>
          <a:p>
            <a:r>
              <a:rPr lang="en-GB" sz="2400" dirty="0"/>
              <a:t>							(Sexton, 1997, p. 8)</a:t>
            </a:r>
          </a:p>
        </p:txBody>
      </p:sp>
    </p:spTree>
    <p:extLst>
      <p:ext uri="{BB962C8B-B14F-4D97-AF65-F5344CB8AC3E}">
        <p14:creationId xmlns:p14="http://schemas.microsoft.com/office/powerpoint/2010/main" val="1813299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Knowledge and Power</a:t>
            </a:r>
          </a:p>
        </p:txBody>
      </p:sp>
      <p:sp>
        <p:nvSpPr>
          <p:cNvPr id="3" name="Content Placeholder 2"/>
          <p:cNvSpPr>
            <a:spLocks noGrp="1"/>
          </p:cNvSpPr>
          <p:nvPr>
            <p:ph idx="1"/>
          </p:nvPr>
        </p:nvSpPr>
        <p:spPr>
          <a:xfrm>
            <a:off x="760397" y="2015732"/>
            <a:ext cx="10294458" cy="3528420"/>
          </a:xfrm>
        </p:spPr>
        <p:txBody>
          <a:bodyPr>
            <a:noAutofit/>
          </a:bodyPr>
          <a:lstStyle/>
          <a:p>
            <a:pPr marL="0" indent="0">
              <a:buNone/>
            </a:pPr>
            <a:r>
              <a:rPr lang="en-GB" sz="2400" i="1" dirty="0"/>
              <a:t>‘Knowledge linked to power, not only assumes the authority of 'the truth' but has the power to make itself true. All knowledge, once applied in the real world, has effects, and in that sense at least, 'becomes true.' Knowledge, once used to regulate the conduct of others, entails constraint, regulation and the disciplining of practice. Thus, there is no power relation without the correlative constitution of a field of knowledge, nor any knowledge that does not presuppose and constitute at the same time, power relations’  									</a:t>
            </a:r>
            <a:r>
              <a:rPr lang="en-GB" sz="2400" dirty="0"/>
              <a:t>(Foucault</a:t>
            </a:r>
            <a:r>
              <a:rPr lang="en-GB" sz="2400" i="1" dirty="0"/>
              <a:t>, </a:t>
            </a:r>
            <a:r>
              <a:rPr lang="en-GB" sz="2400" dirty="0"/>
              <a:t>1977:27).</a:t>
            </a:r>
            <a:r>
              <a:rPr lang="en-GB" sz="2400" i="1" dirty="0"/>
              <a:t> </a:t>
            </a:r>
            <a:endParaRPr lang="en-GB" sz="2400" dirty="0"/>
          </a:p>
        </p:txBody>
      </p:sp>
    </p:spTree>
    <p:extLst>
      <p:ext uri="{BB962C8B-B14F-4D97-AF65-F5344CB8AC3E}">
        <p14:creationId xmlns:p14="http://schemas.microsoft.com/office/powerpoint/2010/main" val="1315343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role of perspective and interpretation</a:t>
            </a:r>
          </a:p>
        </p:txBody>
      </p:sp>
      <p:pic>
        <p:nvPicPr>
          <p:cNvPr id="4" name="Content Placeholder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222179" y="1944303"/>
            <a:ext cx="3972001" cy="4019940"/>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1578" y="1944303"/>
            <a:ext cx="3803815" cy="4175945"/>
          </a:xfrm>
          <a:prstGeom prst="rect">
            <a:avLst/>
          </a:prstGeom>
        </p:spPr>
      </p:pic>
    </p:spTree>
    <p:extLst>
      <p:ext uri="{BB962C8B-B14F-4D97-AF65-F5344CB8AC3E}">
        <p14:creationId xmlns:p14="http://schemas.microsoft.com/office/powerpoint/2010/main" val="238902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7015" y="2030931"/>
            <a:ext cx="9603275" cy="4128433"/>
          </a:xfrm>
        </p:spPr>
        <p:txBody>
          <a:bodyPr>
            <a:normAutofit/>
          </a:bodyPr>
          <a:lstStyle/>
          <a:p>
            <a:r>
              <a:rPr lang="en-GB" b="1" dirty="0"/>
              <a:t>Scientific rationalism –  </a:t>
            </a:r>
            <a:r>
              <a:rPr lang="en-GB" dirty="0"/>
              <a:t>post enlightenment nothing accepted as knowledge until ‘proved’ to be true (Descartes, 1644, Kant, 1790).</a:t>
            </a:r>
          </a:p>
          <a:p>
            <a:r>
              <a:rPr lang="en-GB" b="1" dirty="0"/>
              <a:t>Relativism</a:t>
            </a:r>
            <a:r>
              <a:rPr lang="en-GB" dirty="0"/>
              <a:t> meaning and truth are subject to social, cultural and historical contexts - relative and that there is no ‘right’ way to understand the world or ourselves. (Derrida, 1974, </a:t>
            </a:r>
            <a:r>
              <a:rPr lang="en-GB" dirty="0" err="1"/>
              <a:t>Rorty</a:t>
            </a:r>
            <a:r>
              <a:rPr lang="en-GB" dirty="0"/>
              <a:t>, 1979)</a:t>
            </a:r>
          </a:p>
          <a:p>
            <a:r>
              <a:rPr lang="en-GB" b="1" dirty="0"/>
              <a:t>Post-structuralism</a:t>
            </a:r>
            <a:r>
              <a:rPr lang="en-GB" dirty="0"/>
              <a:t> - the power of language and need to ‘deconstruct’ the ideological biases around religious and philosophical ‘truths’. (Levi-Strauss, 1962, Foucault, 1977)</a:t>
            </a:r>
          </a:p>
          <a:p>
            <a:r>
              <a:rPr lang="en-GB" b="1" dirty="0"/>
              <a:t>Post truth – </a:t>
            </a:r>
            <a:r>
              <a:rPr lang="en-GB" dirty="0"/>
              <a:t>appeals to emotion rather than fact to gain popular support. Admissible in politics? (Arendt, 1971)</a:t>
            </a:r>
          </a:p>
        </p:txBody>
      </p:sp>
      <p:sp>
        <p:nvSpPr>
          <p:cNvPr id="4" name="TextBox 3"/>
          <p:cNvSpPr txBox="1"/>
          <p:nvPr/>
        </p:nvSpPr>
        <p:spPr>
          <a:xfrm>
            <a:off x="1703670" y="741145"/>
            <a:ext cx="7829964" cy="584775"/>
          </a:xfrm>
          <a:prstGeom prst="rect">
            <a:avLst/>
          </a:prstGeom>
          <a:noFill/>
        </p:spPr>
        <p:txBody>
          <a:bodyPr wrap="none" rtlCol="0">
            <a:spAutoFit/>
          </a:bodyPr>
          <a:lstStyle/>
          <a:p>
            <a:r>
              <a:rPr lang="en-GB" sz="3200" dirty="0"/>
              <a:t>Philosophical developments that impact ‘truth’</a:t>
            </a:r>
          </a:p>
        </p:txBody>
      </p:sp>
    </p:spTree>
    <p:extLst>
      <p:ext uri="{BB962C8B-B14F-4D97-AF65-F5344CB8AC3E}">
        <p14:creationId xmlns:p14="http://schemas.microsoft.com/office/powerpoint/2010/main" val="275670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Challenge to post truth?</a:t>
            </a:r>
          </a:p>
        </p:txBody>
      </p:sp>
      <p:sp>
        <p:nvSpPr>
          <p:cNvPr id="3" name="Content Placeholder 2"/>
          <p:cNvSpPr>
            <a:spLocks noGrp="1"/>
          </p:cNvSpPr>
          <p:nvPr>
            <p:ph idx="1"/>
          </p:nvPr>
        </p:nvSpPr>
        <p:spPr/>
        <p:txBody>
          <a:bodyPr>
            <a:normAutofit/>
          </a:bodyPr>
          <a:lstStyle/>
          <a:p>
            <a:pPr marL="0" indent="0">
              <a:buNone/>
            </a:pPr>
            <a:r>
              <a:rPr lang="en-GB" sz="3600" b="1" i="1" dirty="0"/>
              <a:t>'The further a society drifts from the truth, the more it will hate those that speak it.‘ 							George Orwell</a:t>
            </a:r>
            <a:endParaRPr lang="en-GB" sz="3600" dirty="0"/>
          </a:p>
        </p:txBody>
      </p:sp>
    </p:spTree>
    <p:extLst>
      <p:ext uri="{BB962C8B-B14F-4D97-AF65-F5344CB8AC3E}">
        <p14:creationId xmlns:p14="http://schemas.microsoft.com/office/powerpoint/2010/main" val="23663170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 an example of falsity on the internet?</a:t>
            </a:r>
          </a:p>
        </p:txBody>
      </p:sp>
      <p:sp>
        <p:nvSpPr>
          <p:cNvPr id="3" name="Content Placeholder 2"/>
          <p:cNvSpPr>
            <a:spLocks noGrp="1"/>
          </p:cNvSpPr>
          <p:nvPr>
            <p:ph idx="1"/>
          </p:nvPr>
        </p:nvSpPr>
        <p:spPr/>
        <p:txBody>
          <a:bodyPr>
            <a:normAutofit/>
          </a:bodyPr>
          <a:lstStyle/>
          <a:p>
            <a:pPr marL="0" indent="0">
              <a:buNone/>
            </a:pPr>
            <a:r>
              <a:rPr lang="en-GB" sz="3600" b="1" i="1" dirty="0"/>
              <a:t>'The further a society drifts from the truth, the more it will hate those that speak it.‘ 							George </a:t>
            </a:r>
            <a:r>
              <a:rPr lang="en-GB" sz="3600" b="1" i="1" dirty="0" err="1"/>
              <a:t>Orwell</a:t>
            </a:r>
            <a:r>
              <a:rPr lang="en-GB" sz="5400" b="1" i="1" dirty="0" err="1">
                <a:solidFill>
                  <a:srgbClr val="FF0000"/>
                </a:solidFill>
              </a:rPr>
              <a:t>X</a:t>
            </a:r>
            <a:endParaRPr lang="en-GB" sz="5400" dirty="0">
              <a:solidFill>
                <a:srgbClr val="FF0000"/>
              </a:solidFill>
            </a:endParaRPr>
          </a:p>
        </p:txBody>
      </p:sp>
    </p:spTree>
    <p:extLst>
      <p:ext uri="{BB962C8B-B14F-4D97-AF65-F5344CB8AC3E}">
        <p14:creationId xmlns:p14="http://schemas.microsoft.com/office/powerpoint/2010/main" val="386121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Philosophical hermeneutics</a:t>
            </a:r>
          </a:p>
        </p:txBody>
      </p:sp>
      <p:sp>
        <p:nvSpPr>
          <p:cNvPr id="3" name="Content Placeholder 2"/>
          <p:cNvSpPr>
            <a:spLocks noGrp="1"/>
          </p:cNvSpPr>
          <p:nvPr>
            <p:ph idx="1"/>
          </p:nvPr>
        </p:nvSpPr>
        <p:spPr/>
        <p:txBody>
          <a:bodyPr/>
          <a:lstStyle/>
          <a:p>
            <a:pPr marL="0" indent="0">
              <a:buNone/>
            </a:pPr>
            <a:r>
              <a:rPr lang="en-GB" dirty="0"/>
              <a:t> </a:t>
            </a:r>
            <a:r>
              <a:rPr lang="en-GB" sz="2400" dirty="0"/>
              <a:t>An individual is a product of socio cultural and personal history but this does not negate truth rather it negates neutrality  and acknowledges that all individuals are engaged in ‘informed’ interpretation: </a:t>
            </a:r>
          </a:p>
          <a:p>
            <a:pPr marL="0" indent="0">
              <a:buNone/>
            </a:pPr>
            <a:r>
              <a:rPr lang="en-GB" sz="2400" dirty="0"/>
              <a:t>as ‘active participants in the process of interpretation …we must abandon any strict claim to neutrality and objectivity’ (West, 2012:399).  </a:t>
            </a:r>
            <a:r>
              <a:rPr lang="en-GB" dirty="0"/>
              <a:t> </a:t>
            </a:r>
          </a:p>
        </p:txBody>
      </p:sp>
    </p:spTree>
    <p:extLst>
      <p:ext uri="{BB962C8B-B14F-4D97-AF65-F5344CB8AC3E}">
        <p14:creationId xmlns:p14="http://schemas.microsoft.com/office/powerpoint/2010/main" val="501155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Ricoeur’s</a:t>
            </a:r>
            <a:r>
              <a:rPr lang="en-GB" dirty="0"/>
              <a:t> philosophical hermeneutics</a:t>
            </a:r>
          </a:p>
        </p:txBody>
      </p:sp>
      <p:sp>
        <p:nvSpPr>
          <p:cNvPr id="3" name="Content Placeholder 2"/>
          <p:cNvSpPr>
            <a:spLocks noGrp="1"/>
          </p:cNvSpPr>
          <p:nvPr>
            <p:ph idx="1"/>
          </p:nvPr>
        </p:nvSpPr>
        <p:spPr/>
        <p:txBody>
          <a:bodyPr/>
          <a:lstStyle/>
          <a:p>
            <a:r>
              <a:rPr lang="en-GB" dirty="0"/>
              <a:t>‘Self-understanding is an interpretation; interpretation of the self in turn , finds in narrative….a privileged form of mediation; the latter borrows from history as well as from fiction, making a life story a fictional history or, if one prefers, a historical fiction’                                 </a:t>
            </a:r>
            <a:r>
              <a:rPr lang="en-GB" sz="1800" dirty="0"/>
              <a:t>(1992: 114)</a:t>
            </a:r>
          </a:p>
          <a:p>
            <a:r>
              <a:rPr lang="en-GB" sz="1800" dirty="0"/>
              <a:t>History and truth (1965) acknowledging ‘the radical cultural presuppositions’ – ‘philosophical way of being present to my time’ ‘the pluralisation of the orders of truth in our cultural history’(p166)</a:t>
            </a:r>
          </a:p>
          <a:p>
            <a:endParaRPr lang="en-GB" dirty="0"/>
          </a:p>
        </p:txBody>
      </p:sp>
    </p:spTree>
    <p:extLst>
      <p:ext uri="{BB962C8B-B14F-4D97-AF65-F5344CB8AC3E}">
        <p14:creationId xmlns:p14="http://schemas.microsoft.com/office/powerpoint/2010/main" val="2775002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Full circle</a:t>
            </a:r>
          </a:p>
        </p:txBody>
      </p:sp>
      <p:sp>
        <p:nvSpPr>
          <p:cNvPr id="3" name="Content Placeholder 2"/>
          <p:cNvSpPr>
            <a:spLocks noGrp="1"/>
          </p:cNvSpPr>
          <p:nvPr>
            <p:ph idx="1"/>
          </p:nvPr>
        </p:nvSpPr>
        <p:spPr/>
        <p:txBody>
          <a:bodyPr>
            <a:normAutofit/>
          </a:bodyPr>
          <a:lstStyle/>
          <a:p>
            <a:pPr marL="0" indent="0">
              <a:buNone/>
            </a:pPr>
            <a:r>
              <a:rPr lang="en-GB" sz="2800" dirty="0"/>
              <a:t>‘If the beliefs of one’s own worldview provide the resources for making determinations about truth, then one will always, at the result of an investigation, ultimately decide that one’s own worldview is the best one’ 	 		(Casey, 2019: 26).</a:t>
            </a:r>
          </a:p>
        </p:txBody>
      </p:sp>
    </p:spTree>
    <p:extLst>
      <p:ext uri="{BB962C8B-B14F-4D97-AF65-F5344CB8AC3E}">
        <p14:creationId xmlns:p14="http://schemas.microsoft.com/office/powerpoint/2010/main" val="2651168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interpretations are we engaged in as RE teachers?</a:t>
            </a:r>
          </a:p>
        </p:txBody>
      </p:sp>
      <p:sp>
        <p:nvSpPr>
          <p:cNvPr id="3" name="Content Placeholder 2"/>
          <p:cNvSpPr>
            <a:spLocks noGrp="1"/>
          </p:cNvSpPr>
          <p:nvPr>
            <p:ph idx="1"/>
          </p:nvPr>
        </p:nvSpPr>
        <p:spPr/>
        <p:txBody>
          <a:bodyPr/>
          <a:lstStyle/>
          <a:p>
            <a:r>
              <a:rPr lang="en-GB" sz="2400" dirty="0"/>
              <a:t>Defining ‘good’ knowledge for RE</a:t>
            </a:r>
          </a:p>
          <a:p>
            <a:r>
              <a:rPr lang="en-GB" sz="2400" dirty="0"/>
              <a:t>‘Coalition of the reasonable’</a:t>
            </a:r>
          </a:p>
          <a:p>
            <a:r>
              <a:rPr lang="en-GB" sz="2400" dirty="0"/>
              <a:t>‘Darker’ and ‘lighter’ side of religion (</a:t>
            </a:r>
            <a:r>
              <a:rPr lang="en-GB" sz="2400" dirty="0" err="1"/>
              <a:t>Kueh</a:t>
            </a:r>
            <a:r>
              <a:rPr lang="en-GB" sz="2400" dirty="0"/>
              <a:t>, 2017)</a:t>
            </a:r>
          </a:p>
          <a:p>
            <a:r>
              <a:rPr lang="en-GB" sz="2400" dirty="0"/>
              <a:t>Etc…</a:t>
            </a:r>
          </a:p>
          <a:p>
            <a:endParaRPr lang="en-GB" dirty="0"/>
          </a:p>
          <a:p>
            <a:endParaRPr lang="en-GB" dirty="0"/>
          </a:p>
        </p:txBody>
      </p:sp>
    </p:spTree>
    <p:extLst>
      <p:ext uri="{BB962C8B-B14F-4D97-AF65-F5344CB8AC3E}">
        <p14:creationId xmlns:p14="http://schemas.microsoft.com/office/powerpoint/2010/main" val="3533491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Classroom comments</a:t>
            </a:r>
          </a:p>
        </p:txBody>
      </p:sp>
      <p:sp>
        <p:nvSpPr>
          <p:cNvPr id="3" name="Content Placeholder 2"/>
          <p:cNvSpPr>
            <a:spLocks noGrp="1"/>
          </p:cNvSpPr>
          <p:nvPr>
            <p:ph idx="1"/>
          </p:nvPr>
        </p:nvSpPr>
        <p:spPr/>
        <p:txBody>
          <a:bodyPr/>
          <a:lstStyle/>
          <a:p>
            <a:endParaRPr lang="en-GB" dirty="0"/>
          </a:p>
        </p:txBody>
      </p:sp>
      <p:sp>
        <p:nvSpPr>
          <p:cNvPr id="4" name="Rounded Rectangular Callout 3"/>
          <p:cNvSpPr/>
          <p:nvPr/>
        </p:nvSpPr>
        <p:spPr>
          <a:xfrm>
            <a:off x="1451579" y="1959126"/>
            <a:ext cx="3216166" cy="1507316"/>
          </a:xfrm>
          <a:prstGeom prst="wedgeRoundRectCallout">
            <a:avLst>
              <a:gd name="adj1" fmla="val 74063"/>
              <a:gd name="adj2" fmla="val 6857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Sadly not everyone has caught up with this… </a:t>
            </a:r>
          </a:p>
        </p:txBody>
      </p:sp>
      <p:sp>
        <p:nvSpPr>
          <p:cNvPr id="6" name="Rounded Rectangular Callout 5"/>
          <p:cNvSpPr/>
          <p:nvPr/>
        </p:nvSpPr>
        <p:spPr>
          <a:xfrm>
            <a:off x="6957848" y="1959126"/>
            <a:ext cx="4097006" cy="1661923"/>
          </a:xfrm>
          <a:prstGeom prst="wedgeRoundRectCallout">
            <a:avLst>
              <a:gd name="adj1" fmla="val -66903"/>
              <a:gd name="adj2" fmla="val 6038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All religions are the same.</a:t>
            </a:r>
          </a:p>
        </p:txBody>
      </p:sp>
      <p:sp>
        <p:nvSpPr>
          <p:cNvPr id="7" name="Rounded Rectangular Callout 6"/>
          <p:cNvSpPr/>
          <p:nvPr/>
        </p:nvSpPr>
        <p:spPr>
          <a:xfrm>
            <a:off x="3268716" y="4582509"/>
            <a:ext cx="5202621" cy="1271753"/>
          </a:xfrm>
          <a:prstGeom prst="wedgeRoundRectCallout">
            <a:avLst>
              <a:gd name="adj1" fmla="val -2734"/>
              <a:gd name="adj2" fmla="val -9068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If I had known they were going to say that, I would never have let them speak!</a:t>
            </a:r>
          </a:p>
        </p:txBody>
      </p:sp>
    </p:spTree>
    <p:extLst>
      <p:ext uri="{BB962C8B-B14F-4D97-AF65-F5344CB8AC3E}">
        <p14:creationId xmlns:p14="http://schemas.microsoft.com/office/powerpoint/2010/main" val="3620320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303283" y="231227"/>
            <a:ext cx="9238592" cy="6489089"/>
          </a:xfrm>
          <a:prstGeom prst="rect">
            <a:avLst/>
          </a:prstGeom>
        </p:spPr>
      </p:pic>
      <p:sp>
        <p:nvSpPr>
          <p:cNvPr id="5" name="TextBox 4"/>
          <p:cNvSpPr txBox="1"/>
          <p:nvPr/>
        </p:nvSpPr>
        <p:spPr>
          <a:xfrm>
            <a:off x="10352690" y="5707117"/>
            <a:ext cx="1378583" cy="369332"/>
          </a:xfrm>
          <a:prstGeom prst="rect">
            <a:avLst/>
          </a:prstGeom>
          <a:noFill/>
        </p:spPr>
        <p:txBody>
          <a:bodyPr wrap="none" rtlCol="0">
            <a:spAutoFit/>
          </a:bodyPr>
          <a:lstStyle/>
          <a:p>
            <a:r>
              <a:rPr lang="en-GB" dirty="0"/>
              <a:t>(</a:t>
            </a:r>
            <a:r>
              <a:rPr lang="en-GB" sz="1400" dirty="0"/>
              <a:t>Flanagan, 2019</a:t>
            </a:r>
            <a:r>
              <a:rPr lang="en-GB" dirty="0"/>
              <a:t>)</a:t>
            </a:r>
          </a:p>
        </p:txBody>
      </p:sp>
    </p:spTree>
    <p:extLst>
      <p:ext uri="{BB962C8B-B14F-4D97-AF65-F5344CB8AC3E}">
        <p14:creationId xmlns:p14="http://schemas.microsoft.com/office/powerpoint/2010/main" val="2352536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My truth? My interpretation of Truth</a:t>
            </a:r>
          </a:p>
        </p:txBody>
      </p:sp>
      <p:pic>
        <p:nvPicPr>
          <p:cNvPr id="4" name="Content Placeholder 3"/>
          <p:cNvPicPr>
            <a:picLocks noGrp="1" noChangeAspect="1"/>
          </p:cNvPicPr>
          <p:nvPr>
            <p:ph idx="1"/>
          </p:nvPr>
        </p:nvPicPr>
        <p:blipFill>
          <a:blip r:embed="rId2"/>
          <a:stretch>
            <a:fillRect/>
          </a:stretch>
        </p:blipFill>
        <p:spPr>
          <a:xfrm>
            <a:off x="4322917" y="3309219"/>
            <a:ext cx="3419475" cy="3419475"/>
          </a:xfrm>
          <a:prstGeom prst="rect">
            <a:avLst/>
          </a:prstGeom>
        </p:spPr>
      </p:pic>
      <p:pic>
        <p:nvPicPr>
          <p:cNvPr id="5" name="Picture 4"/>
          <p:cNvPicPr>
            <a:picLocks noChangeAspect="1"/>
          </p:cNvPicPr>
          <p:nvPr/>
        </p:nvPicPr>
        <p:blipFill>
          <a:blip r:embed="rId3"/>
          <a:stretch>
            <a:fillRect/>
          </a:stretch>
        </p:blipFill>
        <p:spPr>
          <a:xfrm>
            <a:off x="0" y="2031205"/>
            <a:ext cx="5316562" cy="2983556"/>
          </a:xfrm>
          <a:prstGeom prst="rect">
            <a:avLst/>
          </a:prstGeom>
        </p:spPr>
      </p:pic>
      <p:pic>
        <p:nvPicPr>
          <p:cNvPr id="6" name="Picture 5"/>
          <p:cNvPicPr>
            <a:picLocks noChangeAspect="1"/>
          </p:cNvPicPr>
          <p:nvPr/>
        </p:nvPicPr>
        <p:blipFill>
          <a:blip r:embed="rId4"/>
          <a:stretch>
            <a:fillRect/>
          </a:stretch>
        </p:blipFill>
        <p:spPr>
          <a:xfrm>
            <a:off x="6748747" y="2031205"/>
            <a:ext cx="5443253" cy="2810301"/>
          </a:xfrm>
          <a:prstGeom prst="rect">
            <a:avLst/>
          </a:prstGeom>
        </p:spPr>
      </p:pic>
    </p:spTree>
    <p:extLst>
      <p:ext uri="{BB962C8B-B14F-4D97-AF65-F5344CB8AC3E}">
        <p14:creationId xmlns:p14="http://schemas.microsoft.com/office/powerpoint/2010/main" val="12607173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Now tell me your interpretation of truth…</a:t>
            </a:r>
          </a:p>
        </p:txBody>
      </p:sp>
      <p:sp>
        <p:nvSpPr>
          <p:cNvPr id="3" name="Content Placeholder 2"/>
          <p:cNvSpPr>
            <a:spLocks noGrp="1"/>
          </p:cNvSpPr>
          <p:nvPr>
            <p:ph idx="1"/>
          </p:nvPr>
        </p:nvSpPr>
        <p:spPr/>
        <p:txBody>
          <a:bodyPr/>
          <a:lstStyle/>
          <a:p>
            <a:pPr marL="0" indent="0">
              <a:buNone/>
            </a:pPr>
            <a:r>
              <a:rPr lang="en-GB" dirty="0"/>
              <a:t>RE, at all key stages, provides an incredible opportunity </a:t>
            </a:r>
          </a:p>
          <a:p>
            <a:r>
              <a:rPr lang="en-GB" dirty="0"/>
              <a:t>To disagree well</a:t>
            </a:r>
          </a:p>
          <a:p>
            <a:r>
              <a:rPr lang="en-GB" dirty="0"/>
              <a:t>To debate honestly</a:t>
            </a:r>
          </a:p>
          <a:p>
            <a:r>
              <a:rPr lang="en-GB" dirty="0"/>
              <a:t>To listen respectfully</a:t>
            </a:r>
          </a:p>
          <a:p>
            <a:r>
              <a:rPr lang="en-GB" dirty="0"/>
              <a:t>To model this to an ‘intolerant’ world</a:t>
            </a:r>
          </a:p>
          <a:p>
            <a:endParaRPr lang="en-GB" dirty="0"/>
          </a:p>
        </p:txBody>
      </p:sp>
    </p:spTree>
    <p:extLst>
      <p:ext uri="{BB962C8B-B14F-4D97-AF65-F5344CB8AC3E}">
        <p14:creationId xmlns:p14="http://schemas.microsoft.com/office/powerpoint/2010/main" val="4165657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465" y="287687"/>
            <a:ext cx="9603275" cy="1049235"/>
          </a:xfrm>
        </p:spPr>
        <p:txBody>
          <a:bodyPr/>
          <a:lstStyle/>
          <a:p>
            <a:r>
              <a:rPr lang="en-GB" dirty="0"/>
              <a:t>What does this look like in the Classroom</a:t>
            </a:r>
            <a:br>
              <a:rPr lang="en-GB" dirty="0"/>
            </a:br>
            <a:r>
              <a:rPr lang="en-GB" dirty="0"/>
              <a:t>Images: Frames of reference</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a:p>
            <a:endParaRPr lang="en-GB" dirty="0"/>
          </a:p>
          <a:p>
            <a:endParaRPr lang="en-GB" dirty="0"/>
          </a:p>
          <a:p>
            <a:endParaRPr lang="en-GB" dirty="0"/>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81259" y="5951781"/>
            <a:ext cx="1164437" cy="536494"/>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t="-1893"/>
          <a:stretch/>
        </p:blipFill>
        <p:spPr>
          <a:xfrm>
            <a:off x="7903341" y="4135529"/>
            <a:ext cx="2346644" cy="2449082"/>
          </a:xfrm>
          <a:prstGeom prst="rect">
            <a:avLst/>
          </a:prstGeom>
        </p:spPr>
      </p:pic>
      <p:pic>
        <p:nvPicPr>
          <p:cNvPr id="5" name="Picture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624512" y="4193034"/>
            <a:ext cx="2674737" cy="2348307"/>
          </a:xfrm>
          <a:prstGeom prst="rect">
            <a:avLst/>
          </a:prstGeom>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56267" y="4165358"/>
            <a:ext cx="3585535" cy="2389423"/>
          </a:xfrm>
          <a:prstGeom prst="rect">
            <a:avLst/>
          </a:prstGeom>
        </p:spPr>
      </p:pic>
      <p:pic>
        <p:nvPicPr>
          <p:cNvPr id="8" name="Picture 7"/>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413457" y="1447805"/>
            <a:ext cx="2594886" cy="2457172"/>
          </a:xfrm>
          <a:prstGeom prst="rect">
            <a:avLst/>
          </a:prstGeom>
        </p:spPr>
      </p:pic>
      <p:pic>
        <p:nvPicPr>
          <p:cNvPr id="9" name="Picture 8"/>
          <p:cNvPicPr>
            <a:picLocks noChangeAspect="1"/>
          </p:cNvPicPr>
          <p:nvPr/>
        </p:nvPicPr>
        <p:blipFill rotWithShape="1">
          <a:blip r:embed="rId8" cstate="email">
            <a:extLst>
              <a:ext uri="{28A0092B-C50C-407E-A947-70E740481C1C}">
                <a14:useLocalDpi xmlns:a14="http://schemas.microsoft.com/office/drawing/2010/main"/>
              </a:ext>
            </a:extLst>
          </a:blip>
          <a:srcRect t="-122"/>
          <a:stretch/>
        </p:blipFill>
        <p:spPr>
          <a:xfrm>
            <a:off x="4589494" y="1439004"/>
            <a:ext cx="2479251" cy="2404976"/>
          </a:xfrm>
          <a:prstGeom prst="rect">
            <a:avLst/>
          </a:prstGeom>
        </p:spPr>
      </p:pic>
      <p:pic>
        <p:nvPicPr>
          <p:cNvPr id="10" name="Picture 9"/>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694808" y="1378008"/>
            <a:ext cx="3368669" cy="2526969"/>
          </a:xfrm>
          <a:prstGeom prst="rect">
            <a:avLst/>
          </a:prstGeom>
        </p:spPr>
      </p:pic>
    </p:spTree>
    <p:extLst>
      <p:ext uri="{BB962C8B-B14F-4D97-AF65-F5344CB8AC3E}">
        <p14:creationId xmlns:p14="http://schemas.microsoft.com/office/powerpoint/2010/main" val="2112113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36294" y="278498"/>
            <a:ext cx="9153625" cy="6390664"/>
          </a:xfrm>
          <a:prstGeom prst="rect">
            <a:avLst/>
          </a:prstGeom>
        </p:spPr>
      </p:pic>
    </p:spTree>
    <p:extLst>
      <p:ext uri="{BB962C8B-B14F-4D97-AF65-F5344CB8AC3E}">
        <p14:creationId xmlns:p14="http://schemas.microsoft.com/office/powerpoint/2010/main" val="2210667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79346" y="394001"/>
            <a:ext cx="9297202" cy="6257948"/>
          </a:xfrm>
          <a:prstGeom prst="rect">
            <a:avLst/>
          </a:prstGeom>
        </p:spPr>
      </p:pic>
    </p:spTree>
    <p:extLst>
      <p:ext uri="{BB962C8B-B14F-4D97-AF65-F5344CB8AC3E}">
        <p14:creationId xmlns:p14="http://schemas.microsoft.com/office/powerpoint/2010/main" val="2222821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Thank you for listening</a:t>
            </a:r>
          </a:p>
        </p:txBody>
      </p:sp>
      <p:sp>
        <p:nvSpPr>
          <p:cNvPr id="3" name="Content Placeholder 2"/>
          <p:cNvSpPr>
            <a:spLocks noGrp="1"/>
          </p:cNvSpPr>
          <p:nvPr>
            <p:ph idx="1"/>
          </p:nvPr>
        </p:nvSpPr>
        <p:spPr/>
        <p:txBody>
          <a:bodyPr/>
          <a:lstStyle/>
          <a:p>
            <a:pPr marL="0" indent="0">
              <a:buNone/>
            </a:pPr>
            <a:r>
              <a:rPr lang="en-GB" sz="3200" dirty="0"/>
              <a:t>Any questions?</a:t>
            </a:r>
          </a:p>
          <a:p>
            <a:endParaRPr lang="en-GB" dirty="0"/>
          </a:p>
          <a:p>
            <a:endParaRPr lang="en-GB" dirty="0"/>
          </a:p>
          <a:p>
            <a:pPr marL="0" indent="0">
              <a:buNone/>
            </a:pPr>
            <a:r>
              <a:rPr lang="en-GB" sz="2400" dirty="0"/>
              <a:t>If you would like to be interviewed as part of my current research into personal worldviews than please get in touch with me at</a:t>
            </a:r>
          </a:p>
          <a:p>
            <a:pPr marL="0" indent="0">
              <a:buNone/>
            </a:pPr>
            <a:r>
              <a:rPr lang="en-GB" sz="2400" dirty="0"/>
              <a:t>    r.flanagan@exeter.ac.uk</a:t>
            </a:r>
          </a:p>
        </p:txBody>
      </p:sp>
    </p:spTree>
    <p:extLst>
      <p:ext uri="{BB962C8B-B14F-4D97-AF65-F5344CB8AC3E}">
        <p14:creationId xmlns:p14="http://schemas.microsoft.com/office/powerpoint/2010/main" val="3694298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20"/>
            <a:ext cx="9603275" cy="802900"/>
          </a:xfrm>
        </p:spPr>
        <p:txBody>
          <a:bodyPr/>
          <a:lstStyle/>
          <a:p>
            <a:r>
              <a:rPr lang="en-GB" dirty="0"/>
              <a:t>References</a:t>
            </a:r>
          </a:p>
        </p:txBody>
      </p:sp>
      <p:sp>
        <p:nvSpPr>
          <p:cNvPr id="3" name="Content Placeholder 2"/>
          <p:cNvSpPr>
            <a:spLocks noGrp="1"/>
          </p:cNvSpPr>
          <p:nvPr>
            <p:ph idx="1"/>
          </p:nvPr>
        </p:nvSpPr>
        <p:spPr>
          <a:xfrm>
            <a:off x="409903" y="1395664"/>
            <a:ext cx="11612051" cy="5462336"/>
          </a:xfrm>
        </p:spPr>
        <p:txBody>
          <a:bodyPr>
            <a:normAutofit/>
          </a:bodyPr>
          <a:lstStyle/>
          <a:p>
            <a:pPr marL="0" indent="0">
              <a:buNone/>
            </a:pPr>
            <a:r>
              <a:rPr lang="en-GB" dirty="0"/>
              <a:t>Adams, J (1902) </a:t>
            </a:r>
            <a:r>
              <a:rPr lang="en-GB" i="1" dirty="0"/>
              <a:t>Democracy and Social Ethics</a:t>
            </a:r>
            <a:r>
              <a:rPr lang="en-GB" dirty="0"/>
              <a:t>. Macmillan, </a:t>
            </a:r>
          </a:p>
          <a:p>
            <a:pPr marL="0" indent="0">
              <a:buNone/>
            </a:pPr>
            <a:r>
              <a:rPr lang="en-GB" dirty="0"/>
              <a:t>Arendt, H (1971) ‘Lying in politics: Reflections on the Pentagon papers.’</a:t>
            </a:r>
            <a:r>
              <a:rPr lang="en-GB" dirty="0">
                <a:hlinkClick r:id="rId2"/>
              </a:rPr>
              <a:t> Lying in Politics: Reflections on The Pentagon Papers | by Hannah Arendt | The New York Review of Books (nybooks.com)</a:t>
            </a:r>
            <a:endParaRPr lang="en-GB" dirty="0"/>
          </a:p>
          <a:p>
            <a:pPr marL="0" indent="0">
              <a:buNone/>
            </a:pPr>
            <a:r>
              <a:rPr lang="en-GB" dirty="0" err="1"/>
              <a:t>Bhaskar</a:t>
            </a:r>
            <a:r>
              <a:rPr lang="en-GB" dirty="0"/>
              <a:t>, R. [1975] 2008. </a:t>
            </a:r>
            <a:r>
              <a:rPr lang="en-GB" i="1" dirty="0"/>
              <a:t>A Realist Theory of Science</a:t>
            </a:r>
            <a:r>
              <a:rPr lang="en-GB" dirty="0"/>
              <a:t>. Routledge.</a:t>
            </a:r>
          </a:p>
          <a:p>
            <a:pPr marL="0" indent="0">
              <a:buNone/>
            </a:pPr>
            <a:r>
              <a:rPr lang="en-GB" dirty="0"/>
              <a:t>Casey, P. (2019). Ricoeur on Truth in Religious Discourse: A Reclamation. </a:t>
            </a:r>
            <a:r>
              <a:rPr lang="en-GB" i="1" dirty="0"/>
              <a:t>Horizons,</a:t>
            </a:r>
            <a:r>
              <a:rPr lang="en-GB" dirty="0"/>
              <a:t> </a:t>
            </a:r>
            <a:r>
              <a:rPr lang="en-GB" i="1" dirty="0"/>
              <a:t>46</a:t>
            </a:r>
            <a:r>
              <a:rPr lang="en-GB" dirty="0"/>
              <a:t>(1), 24-52. doi:10.1017/hor.2019.7</a:t>
            </a:r>
          </a:p>
          <a:p>
            <a:pPr marL="0" indent="0">
              <a:buNone/>
            </a:pPr>
            <a:r>
              <a:rPr lang="en-GB" dirty="0"/>
              <a:t>Derrida, J., (1974) </a:t>
            </a:r>
            <a:r>
              <a:rPr lang="en-GB" i="1" dirty="0"/>
              <a:t>Of Grammatology</a:t>
            </a:r>
            <a:r>
              <a:rPr lang="en-GB" dirty="0"/>
              <a:t>, tr., </a:t>
            </a:r>
            <a:r>
              <a:rPr lang="en-GB" dirty="0" err="1"/>
              <a:t>Gayatri</a:t>
            </a:r>
            <a:r>
              <a:rPr lang="en-GB" dirty="0"/>
              <a:t> </a:t>
            </a:r>
            <a:r>
              <a:rPr lang="en-GB" dirty="0" err="1"/>
              <a:t>Spivak</a:t>
            </a:r>
            <a:r>
              <a:rPr lang="en-GB" dirty="0"/>
              <a:t>, The Johns Hopkins University Press.</a:t>
            </a:r>
          </a:p>
          <a:p>
            <a:pPr marL="0" indent="0">
              <a:buNone/>
            </a:pPr>
            <a:r>
              <a:rPr lang="en-GB" dirty="0"/>
              <a:t>Descartes, R.  (1644) </a:t>
            </a:r>
            <a:r>
              <a:rPr lang="en-GB" i="1" dirty="0"/>
              <a:t>Principles of Philosophy.</a:t>
            </a:r>
            <a:r>
              <a:rPr lang="en-GB" dirty="0"/>
              <a:t>  translated with explanatory notes, by Valentine Rodger Miller and Reese P. Miller (1983) </a:t>
            </a:r>
            <a:r>
              <a:rPr lang="en-GB" dirty="0" err="1"/>
              <a:t>Reidel</a:t>
            </a:r>
            <a:r>
              <a:rPr lang="en-GB" dirty="0"/>
              <a:t>.</a:t>
            </a:r>
            <a:endParaRPr lang="en-GB" i="1" dirty="0"/>
          </a:p>
          <a:p>
            <a:pPr marL="0" indent="0">
              <a:buNone/>
            </a:pPr>
            <a:r>
              <a:rPr lang="en-GB" dirty="0"/>
              <a:t>Dewey, J. (1922/ 2007) </a:t>
            </a:r>
            <a:r>
              <a:rPr lang="en-GB" i="1" dirty="0"/>
              <a:t>Human nature and conduct.</a:t>
            </a:r>
            <a:r>
              <a:rPr lang="en-GB" b="1" dirty="0"/>
              <a:t> </a:t>
            </a:r>
            <a:r>
              <a:rPr lang="en-GB" i="1" dirty="0"/>
              <a:t>An Introduction to Social Psychology</a:t>
            </a:r>
            <a:r>
              <a:rPr lang="en-GB" dirty="0"/>
              <a:t>. Cosmio Classics.</a:t>
            </a:r>
          </a:p>
          <a:p>
            <a:pPr marL="0" indent="0">
              <a:buNone/>
            </a:pPr>
            <a:endParaRPr lang="en-GB" dirty="0"/>
          </a:p>
        </p:txBody>
      </p:sp>
    </p:spTree>
    <p:extLst>
      <p:ext uri="{BB962C8B-B14F-4D97-AF65-F5344CB8AC3E}">
        <p14:creationId xmlns:p14="http://schemas.microsoft.com/office/powerpoint/2010/main" val="4024941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548641" y="2015732"/>
            <a:ext cx="10506214" cy="4086685"/>
          </a:xfrm>
        </p:spPr>
        <p:txBody>
          <a:bodyPr>
            <a:normAutofit/>
          </a:bodyPr>
          <a:lstStyle/>
          <a:p>
            <a:pPr marL="0" indent="0" fontAlgn="base">
              <a:buNone/>
            </a:pPr>
            <a:r>
              <a:rPr lang="en-GB" sz="1800" dirty="0"/>
              <a:t>Flanagan, R (2019) 'Implementing a </a:t>
            </a:r>
            <a:r>
              <a:rPr lang="en-GB" sz="1800" dirty="0" err="1"/>
              <a:t>Ricoeurian</a:t>
            </a:r>
            <a:r>
              <a:rPr lang="en-GB" sz="1800" dirty="0"/>
              <a:t> lens to examine the impact of individuals' worldviews on subject </a:t>
            </a:r>
          </a:p>
          <a:p>
            <a:pPr marL="0" indent="0" fontAlgn="base">
              <a:buNone/>
            </a:pPr>
            <a:r>
              <a:rPr lang="en-GB" sz="1800" dirty="0"/>
              <a:t>	content knowledge in RE in England: a theoretical proposition', </a:t>
            </a:r>
            <a:r>
              <a:rPr lang="en-GB" sz="1800" i="1" dirty="0"/>
              <a:t>British Journal of Religious Education</a:t>
            </a:r>
            <a:r>
              <a:rPr lang="en-GB" sz="1800" dirty="0"/>
              <a:t>, </a:t>
            </a:r>
          </a:p>
          <a:p>
            <a:pPr marL="0" indent="0" fontAlgn="base">
              <a:buNone/>
            </a:pPr>
            <a:r>
              <a:rPr lang="en-GB" sz="1800" dirty="0"/>
              <a:t>	DOI: </a:t>
            </a:r>
            <a:r>
              <a:rPr lang="en-GB" sz="1800" dirty="0">
                <a:hlinkClick r:id="rId2"/>
              </a:rPr>
              <a:t>10.1080/01416200.2019.1674779</a:t>
            </a:r>
            <a:endParaRPr lang="en-GB" sz="1800" dirty="0"/>
          </a:p>
          <a:p>
            <a:pPr marL="0" indent="0" fontAlgn="base">
              <a:buNone/>
            </a:pPr>
            <a:r>
              <a:rPr lang="en-GB" sz="1800" dirty="0"/>
              <a:t>Foucault, M. (1977) </a:t>
            </a:r>
            <a:r>
              <a:rPr lang="en-GB" sz="1800" i="1" dirty="0"/>
              <a:t>Discipline and Punishment</a:t>
            </a:r>
            <a:r>
              <a:rPr lang="en-GB" sz="1800" dirty="0"/>
              <a:t>.  Allen Lane.</a:t>
            </a:r>
          </a:p>
          <a:p>
            <a:pPr marL="0" indent="0" fontAlgn="base">
              <a:buNone/>
            </a:pPr>
            <a:r>
              <a:rPr lang="en-GB" sz="1800" dirty="0" err="1"/>
              <a:t>Habermas</a:t>
            </a:r>
            <a:r>
              <a:rPr lang="en-GB" sz="1800" dirty="0"/>
              <a:t>, J. (1968)</a:t>
            </a:r>
            <a:r>
              <a:rPr lang="en-GB" sz="1800" b="1" dirty="0"/>
              <a:t> ‘</a:t>
            </a:r>
            <a:r>
              <a:rPr lang="en-GB" sz="1800" dirty="0"/>
              <a:t>The idea of the theory of knowledge as social theory’. </a:t>
            </a:r>
            <a:r>
              <a:rPr lang="en-GB" sz="1800" i="1" dirty="0"/>
              <a:t>Continental Philosophy</a:t>
            </a:r>
          </a:p>
          <a:p>
            <a:pPr marL="0" indent="0" fontAlgn="base">
              <a:buNone/>
            </a:pPr>
            <a:r>
              <a:rPr lang="en-GB" sz="1800" dirty="0" err="1"/>
              <a:t>Habermas</a:t>
            </a:r>
            <a:r>
              <a:rPr lang="en-GB" sz="1800" dirty="0"/>
              <a:t>, J. (2003)</a:t>
            </a:r>
            <a:r>
              <a:rPr lang="en-GB" sz="1800" i="1" dirty="0"/>
              <a:t> Truth and Justification</a:t>
            </a:r>
            <a:r>
              <a:rPr lang="en-GB" sz="1800" dirty="0"/>
              <a:t>, MIT Press, Cambridge, MA, 2003.</a:t>
            </a:r>
          </a:p>
          <a:p>
            <a:pPr marL="0" indent="0" fontAlgn="base">
              <a:buNone/>
            </a:pPr>
            <a:r>
              <a:rPr lang="en-GB" sz="1800" dirty="0"/>
              <a:t>James, W (1909). </a:t>
            </a:r>
            <a:r>
              <a:rPr lang="en-GB" sz="1800" i="1" dirty="0"/>
              <a:t>The Meaning of Truth</a:t>
            </a:r>
            <a:r>
              <a:rPr lang="en-GB" sz="1800" dirty="0"/>
              <a:t>, Cambridge, MA: Harvard University Press, 1975.</a:t>
            </a:r>
          </a:p>
          <a:p>
            <a:pPr marL="0" indent="0">
              <a:buNone/>
            </a:pPr>
            <a:r>
              <a:rPr lang="en-GB" sz="1800" dirty="0"/>
              <a:t>Kant, I. (1781) </a:t>
            </a:r>
            <a:r>
              <a:rPr lang="en-GB" sz="1800" i="1" dirty="0"/>
              <a:t>The Critique of Pure Reason. </a:t>
            </a:r>
            <a:r>
              <a:rPr lang="en-GB" sz="1800" dirty="0"/>
              <a:t>Translated by</a:t>
            </a:r>
            <a:r>
              <a:rPr lang="en-GB" sz="1800" i="1" dirty="0"/>
              <a:t> </a:t>
            </a:r>
            <a:r>
              <a:rPr lang="en-GB" sz="1800" dirty="0" err="1"/>
              <a:t>Weigelt</a:t>
            </a:r>
            <a:r>
              <a:rPr lang="en-GB" sz="1800" dirty="0"/>
              <a:t>, M.(2007) Penguin Classics.</a:t>
            </a:r>
          </a:p>
          <a:p>
            <a:pPr marL="0" indent="0" fontAlgn="base">
              <a:buNone/>
            </a:pPr>
            <a:r>
              <a:rPr lang="en-GB" sz="1800" dirty="0"/>
              <a:t>Levi-Strauss, C (1962) </a:t>
            </a:r>
            <a:r>
              <a:rPr lang="en-GB" sz="1800" i="1" dirty="0"/>
              <a:t>The Savage mind. </a:t>
            </a:r>
            <a:r>
              <a:rPr lang="en-GB" sz="1800" dirty="0"/>
              <a:t>University of Chicago Press.</a:t>
            </a:r>
          </a:p>
          <a:p>
            <a:endParaRPr lang="en-GB" dirty="0"/>
          </a:p>
        </p:txBody>
      </p:sp>
    </p:spTree>
    <p:extLst>
      <p:ext uri="{BB962C8B-B14F-4D97-AF65-F5344CB8AC3E}">
        <p14:creationId xmlns:p14="http://schemas.microsoft.com/office/powerpoint/2010/main" val="15754731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211757" y="2015732"/>
            <a:ext cx="11271182" cy="3980807"/>
          </a:xfrm>
        </p:spPr>
        <p:txBody>
          <a:bodyPr>
            <a:normAutofit fontScale="92500" lnSpcReduction="20000"/>
          </a:bodyPr>
          <a:lstStyle/>
          <a:p>
            <a:pPr marL="0" indent="0" fontAlgn="base">
              <a:buNone/>
            </a:pPr>
            <a:r>
              <a:rPr lang="en-GB" dirty="0"/>
              <a:t>Moore, G. E. (1901-02) ‘Truth and Falsity’; reprinted in </a:t>
            </a:r>
            <a:r>
              <a:rPr lang="en-GB" i="1" dirty="0"/>
              <a:t>Selected Writings</a:t>
            </a:r>
            <a:r>
              <a:rPr lang="en-GB" dirty="0"/>
              <a:t>, edited by T. Baldwin, Routledge 1993, 20-22.</a:t>
            </a:r>
          </a:p>
          <a:p>
            <a:pPr marL="0" indent="0">
              <a:buNone/>
            </a:pPr>
            <a:r>
              <a:rPr lang="en-GB" dirty="0"/>
              <a:t>Ofsted (2021) </a:t>
            </a:r>
            <a:r>
              <a:rPr lang="en-GB" i="1" dirty="0"/>
              <a:t>Research Review series: RE</a:t>
            </a:r>
            <a:r>
              <a:rPr lang="en-GB" dirty="0"/>
              <a:t>. </a:t>
            </a:r>
            <a:r>
              <a:rPr lang="en-GB" dirty="0">
                <a:hlinkClick r:id="rId2"/>
              </a:rPr>
              <a:t>Research review series: religious education - GOV.UK (www.gov.uk)</a:t>
            </a:r>
            <a:endParaRPr lang="en-GB" dirty="0"/>
          </a:p>
          <a:p>
            <a:pPr marL="0" indent="0">
              <a:buNone/>
            </a:pPr>
            <a:r>
              <a:rPr lang="en-GB" dirty="0"/>
              <a:t>Ricoeur, P. (1965) </a:t>
            </a:r>
            <a:r>
              <a:rPr lang="en-GB" i="1" dirty="0"/>
              <a:t>History and Truth</a:t>
            </a:r>
            <a:r>
              <a:rPr lang="en-GB" dirty="0"/>
              <a:t>. North-western University Press.</a:t>
            </a:r>
          </a:p>
          <a:p>
            <a:pPr marL="0" indent="0">
              <a:buNone/>
            </a:pPr>
            <a:r>
              <a:rPr lang="en-GB" dirty="0" err="1"/>
              <a:t>Rorty</a:t>
            </a:r>
            <a:r>
              <a:rPr lang="en-GB" dirty="0"/>
              <a:t>, R. (1979) </a:t>
            </a:r>
            <a:r>
              <a:rPr lang="en-GB" i="1" dirty="0"/>
              <a:t>Philosophy and the Mirror of Nature</a:t>
            </a:r>
            <a:r>
              <a:rPr lang="en-GB" dirty="0"/>
              <a:t>, Princeton UP.</a:t>
            </a:r>
          </a:p>
          <a:p>
            <a:pPr marL="0" indent="0">
              <a:buNone/>
            </a:pPr>
            <a:r>
              <a:rPr lang="en-GB" dirty="0"/>
              <a:t>Russell, B. (1907) “On the Nature of Truth”, </a:t>
            </a:r>
            <a:r>
              <a:rPr lang="en-GB" i="1" dirty="0"/>
              <a:t>Proceedings of the Aristotelian Society</a:t>
            </a:r>
            <a:r>
              <a:rPr lang="en-GB" dirty="0"/>
              <a:t>, 7: 228–49.</a:t>
            </a:r>
          </a:p>
          <a:p>
            <a:pPr marL="0" indent="0">
              <a:buNone/>
            </a:pPr>
            <a:r>
              <a:rPr lang="en-GB" dirty="0"/>
              <a:t>Sexton, T. L. (1997). Constructivist thinking within the history of ideas: The challenge of a new paradigm. In T. L. </a:t>
            </a:r>
          </a:p>
          <a:p>
            <a:pPr marL="0" indent="0">
              <a:buNone/>
            </a:pPr>
            <a:r>
              <a:rPr lang="en-GB" dirty="0"/>
              <a:t>	Sexton &amp; B. L. Griffin (Eds.), Constructivist thinking in </a:t>
            </a:r>
            <a:r>
              <a:rPr lang="en-GB" dirty="0" err="1"/>
              <a:t>counseling</a:t>
            </a:r>
            <a:r>
              <a:rPr lang="en-GB" dirty="0"/>
              <a:t> practice, research, and training (pp. 3-	18). Teachers College Press</a:t>
            </a:r>
          </a:p>
          <a:p>
            <a:pPr marL="0" indent="0">
              <a:buNone/>
            </a:pPr>
            <a:r>
              <a:rPr lang="en-GB" dirty="0"/>
              <a:t>Walker, R.C.S., 1989, </a:t>
            </a:r>
            <a:r>
              <a:rPr lang="en-GB" i="1" dirty="0"/>
              <a:t>The Coherence Theory of Truth: Realism, anti-realism, idealism</a:t>
            </a:r>
            <a:r>
              <a:rPr lang="en-GB" dirty="0"/>
              <a:t>, Routledge.</a:t>
            </a:r>
          </a:p>
          <a:p>
            <a:pPr marL="0" indent="0">
              <a:buNone/>
            </a:pPr>
            <a:endParaRPr lang="en-GB" dirty="0"/>
          </a:p>
        </p:txBody>
      </p:sp>
    </p:spTree>
    <p:extLst>
      <p:ext uri="{BB962C8B-B14F-4D97-AF65-F5344CB8AC3E}">
        <p14:creationId xmlns:p14="http://schemas.microsoft.com/office/powerpoint/2010/main" val="327708034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6A3B7F7948EF48AA93BBA6A6ABDE78" ma:contentTypeVersion="14" ma:contentTypeDescription="Create a new document." ma:contentTypeScope="" ma:versionID="e381fc8df88f6b70bbc1343f863e7729">
  <xsd:schema xmlns:xsd="http://www.w3.org/2001/XMLSchema" xmlns:xs="http://www.w3.org/2001/XMLSchema" xmlns:p="http://schemas.microsoft.com/office/2006/metadata/properties" xmlns:ns3="1a703673-5156-40d6-bd17-9d77e817651c" xmlns:ns4="3190fef2-146d-4cb3-88e5-a612589f5e92" targetNamespace="http://schemas.microsoft.com/office/2006/metadata/properties" ma:root="true" ma:fieldsID="d5a4f5a38ca48f8298e4825904905f92" ns3:_="" ns4:_="">
    <xsd:import namespace="1a703673-5156-40d6-bd17-9d77e817651c"/>
    <xsd:import namespace="3190fef2-146d-4cb3-88e5-a612589f5e92"/>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703673-5156-40d6-bd17-9d77e817651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90fef2-146d-4cb3-88e5-a612589f5e92"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A5D4F4-A6DC-45C4-80CD-27A2701A41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703673-5156-40d6-bd17-9d77e817651c"/>
    <ds:schemaRef ds:uri="3190fef2-146d-4cb3-88e5-a612589f5e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940746F-F25D-4635-8739-FC073D820781}">
  <ds:schemaRefs>
    <ds:schemaRef ds:uri="http://purl.org/dc/elements/1.1/"/>
    <ds:schemaRef ds:uri="http://schemas.microsoft.com/office/2006/metadata/properties"/>
    <ds:schemaRef ds:uri="1a703673-5156-40d6-bd17-9d77e817651c"/>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3190fef2-146d-4cb3-88e5-a612589f5e92"/>
    <ds:schemaRef ds:uri="http://www.w3.org/XML/1998/namespace"/>
    <ds:schemaRef ds:uri="http://purl.org/dc/dcmitype/"/>
  </ds:schemaRefs>
</ds:datastoreItem>
</file>

<file path=customXml/itemProps3.xml><?xml version="1.0" encoding="utf-8"?>
<ds:datastoreItem xmlns:ds="http://schemas.openxmlformats.org/officeDocument/2006/customXml" ds:itemID="{15E36A04-8E4E-495A-B130-65EF171890A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TM10001114[[fn=Gallery]]</Template>
  <TotalTime>5603</TotalTime>
  <Words>3422</Words>
  <Application>Microsoft Macintosh PowerPoint</Application>
  <PresentationFormat>Widescreen</PresentationFormat>
  <Paragraphs>224</Paragraphs>
  <Slides>34</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Gill Sans MT</vt:lpstr>
      <vt:lpstr>Gallery</vt:lpstr>
      <vt:lpstr>‘This is my truth , now tell mE yours’</vt:lpstr>
      <vt:lpstr>Which is the truth?</vt:lpstr>
      <vt:lpstr>If I am bilingual which additional language can I speak?</vt:lpstr>
      <vt:lpstr>If I am bilingual which language is it?</vt:lpstr>
      <vt:lpstr>Truth?</vt:lpstr>
      <vt:lpstr>True: A dictionary definition</vt:lpstr>
      <vt:lpstr>Can there be different ‘truths’?</vt:lpstr>
      <vt:lpstr>Does Defining ‘truth’ matter FOR RE?</vt:lpstr>
      <vt:lpstr>Does Defining ‘truth’ matter FOR RE?</vt:lpstr>
      <vt:lpstr>Four theories of truth</vt:lpstr>
      <vt:lpstr>Critical Realist approach to truth</vt:lpstr>
      <vt:lpstr>Critical Realist approach to truth</vt:lpstr>
      <vt:lpstr>Observable truth</vt:lpstr>
      <vt:lpstr>Observable knowledge</vt:lpstr>
      <vt:lpstr>Knowledge and Power</vt:lpstr>
      <vt:lpstr>The role of perspective and interpretation</vt:lpstr>
      <vt:lpstr>PowerPoint Presentation</vt:lpstr>
      <vt:lpstr>Challenge to post truth?</vt:lpstr>
      <vt:lpstr>Or an example of falsity on the internet?</vt:lpstr>
      <vt:lpstr>Philosophical hermeneutics</vt:lpstr>
      <vt:lpstr>Ricoeur’s philosophical hermeneutics</vt:lpstr>
      <vt:lpstr>Full circle</vt:lpstr>
      <vt:lpstr>What interpretations are we engaged in as RE teachers?</vt:lpstr>
      <vt:lpstr>Classroom comments</vt:lpstr>
      <vt:lpstr>PowerPoint Presentation</vt:lpstr>
      <vt:lpstr>My truth? My interpretation of Truth</vt:lpstr>
      <vt:lpstr>Now tell me your interpretation of truth…</vt:lpstr>
      <vt:lpstr>What does this look like in the Classroom Images: Frames of reference</vt:lpstr>
      <vt:lpstr>PowerPoint Presentation</vt:lpstr>
      <vt:lpstr>PowerPoint Presentation</vt:lpstr>
      <vt:lpstr>Thank you for listening</vt:lpstr>
      <vt:lpstr>References</vt:lpstr>
      <vt:lpstr>PowerPoint Presentation</vt:lpstr>
      <vt:lpstr>PowerPoint Presentation</vt:lpstr>
    </vt:vector>
  </TitlesOfParts>
  <Company>University of Exeter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my truth , now tell mE yours’</dc:title>
  <dc:creator>Flanagan, Ruth</dc:creator>
  <cp:lastModifiedBy>Ed Pawson</cp:lastModifiedBy>
  <cp:revision>60</cp:revision>
  <dcterms:created xsi:type="dcterms:W3CDTF">2021-06-02T10:49:18Z</dcterms:created>
  <dcterms:modified xsi:type="dcterms:W3CDTF">2021-06-24T19:02:01Z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0x010100B26A3B7F7948EF48AA93BBA6A6ABDE78</vt:lpwstr>
  </property>
</Properties>
</file>