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85"/>
  </p:notesMasterIdLst>
  <p:sldIdLst>
    <p:sldId id="281" r:id="rId2"/>
    <p:sldId id="372" r:id="rId3"/>
    <p:sldId id="373" r:id="rId4"/>
    <p:sldId id="374" r:id="rId5"/>
    <p:sldId id="312" r:id="rId6"/>
    <p:sldId id="314" r:id="rId7"/>
    <p:sldId id="322" r:id="rId8"/>
    <p:sldId id="323" r:id="rId9"/>
    <p:sldId id="324" r:id="rId10"/>
    <p:sldId id="325" r:id="rId11"/>
    <p:sldId id="315" r:id="rId12"/>
    <p:sldId id="313" r:id="rId13"/>
    <p:sldId id="316" r:id="rId14"/>
    <p:sldId id="317" r:id="rId15"/>
    <p:sldId id="318" r:id="rId16"/>
    <p:sldId id="319" r:id="rId17"/>
    <p:sldId id="320" r:id="rId18"/>
    <p:sldId id="321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59" r:id="rId29"/>
    <p:sldId id="328" r:id="rId30"/>
    <p:sldId id="327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3" r:id="rId45"/>
    <p:sldId id="344" r:id="rId46"/>
    <p:sldId id="345" r:id="rId47"/>
    <p:sldId id="346" r:id="rId48"/>
    <p:sldId id="347" r:id="rId49"/>
    <p:sldId id="348" r:id="rId50"/>
    <p:sldId id="349" r:id="rId51"/>
    <p:sldId id="350" r:id="rId52"/>
    <p:sldId id="351" r:id="rId53"/>
    <p:sldId id="353" r:id="rId54"/>
    <p:sldId id="354" r:id="rId55"/>
    <p:sldId id="355" r:id="rId56"/>
    <p:sldId id="356" r:id="rId57"/>
    <p:sldId id="357" r:id="rId58"/>
    <p:sldId id="358" r:id="rId59"/>
    <p:sldId id="290" r:id="rId60"/>
    <p:sldId id="293" r:id="rId61"/>
    <p:sldId id="294" r:id="rId62"/>
    <p:sldId id="295" r:id="rId63"/>
    <p:sldId id="296" r:id="rId64"/>
    <p:sldId id="291" r:id="rId65"/>
    <p:sldId id="297" r:id="rId66"/>
    <p:sldId id="298" r:id="rId67"/>
    <p:sldId id="299" r:id="rId68"/>
    <p:sldId id="300" r:id="rId69"/>
    <p:sldId id="302" r:id="rId70"/>
    <p:sldId id="303" r:id="rId71"/>
    <p:sldId id="304" r:id="rId72"/>
    <p:sldId id="305" r:id="rId73"/>
    <p:sldId id="301" r:id="rId74"/>
    <p:sldId id="292" r:id="rId75"/>
    <p:sldId id="306" r:id="rId76"/>
    <p:sldId id="307" r:id="rId77"/>
    <p:sldId id="308" r:id="rId78"/>
    <p:sldId id="309" r:id="rId79"/>
    <p:sldId id="310" r:id="rId80"/>
    <p:sldId id="311" r:id="rId81"/>
    <p:sldId id="326" r:id="rId82"/>
    <p:sldId id="280" r:id="rId83"/>
    <p:sldId id="369" r:id="rId84"/>
  </p:sldIdLst>
  <p:sldSz cx="9144000" cy="5143500" type="screen16x9"/>
  <p:notesSz cx="6858000" cy="9144000"/>
  <p:embeddedFontLst>
    <p:embeddedFont>
      <p:font typeface="Adamsky SF" pitchFamily="2" charset="0"/>
      <p:regular r:id="rId86"/>
    </p:embeddedFont>
    <p:embeddedFont>
      <p:font typeface="Alfa Slab One" pitchFamily="2" charset="77"/>
      <p:regular r:id="rId87"/>
    </p:embeddedFont>
    <p:embeddedFont>
      <p:font typeface="Gill Sans MT" panose="020B0502020104020203" pitchFamily="34" charset="77"/>
      <p:regular r:id="rId88"/>
      <p:bold r:id="rId89"/>
      <p:italic r:id="rId90"/>
      <p:boldItalic r:id="rId91"/>
    </p:embeddedFont>
    <p:embeddedFont>
      <p:font typeface="Nunito" pitchFamily="2" charset="77"/>
      <p:regular r:id="rId92"/>
      <p:bold r:id="rId93"/>
      <p:italic r:id="rId94"/>
      <p:boldItalic r:id="rId95"/>
    </p:embeddedFont>
    <p:embeddedFont>
      <p:font typeface="Proxima Nova" panose="02000506030000020004" pitchFamily="2" charset="0"/>
      <p:regular r:id="rId96"/>
      <p:bold r:id="rId97"/>
      <p:italic r:id="rId98"/>
      <p:boldItalic r:id="rId9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6577883-60CC-4D3C-BCB0-2F6375C989E3}">
  <a:tblStyle styleId="{06577883-60CC-4D3C-BCB0-2F6375C989E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689" autoAdjust="0"/>
  </p:normalViewPr>
  <p:slideViewPr>
    <p:cSldViewPr snapToGrid="0">
      <p:cViewPr varScale="1">
        <p:scale>
          <a:sx n="133" d="100"/>
          <a:sy n="133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2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403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ChatGPT - Use to write stories, create MCQ,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Google gemini - generate images, stories, MCQs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TeachMateAI - we will discuss later </a:t>
            </a:r>
            <a:endParaRPr/>
          </a:p>
        </p:txBody>
      </p:sp>
      <p:sp>
        <p:nvSpPr>
          <p:cNvPr id="328" name="Google Shape;328;p2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3527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ChatGPT - Use to write stories, create MCQ,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Google gemini - generate images, stories, MCQs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TeachMateAI - we will discuss later </a:t>
            </a:r>
            <a:endParaRPr/>
          </a:p>
        </p:txBody>
      </p:sp>
      <p:sp>
        <p:nvSpPr>
          <p:cNvPr id="328" name="Google Shape;328;p2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9594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ChatGPT - Use to write stories, create MCQ,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Google gemini - generate images, stories, MCQs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TeachMateAI - we will discuss later </a:t>
            </a:r>
            <a:endParaRPr/>
          </a:p>
        </p:txBody>
      </p:sp>
      <p:sp>
        <p:nvSpPr>
          <p:cNvPr id="328" name="Google Shape;328;p2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19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ChatGPT - Use to write stories, create MCQ,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Google gemini - generate images, stories, MCQs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TeachMateAI - we will discuss later </a:t>
            </a:r>
            <a:endParaRPr/>
          </a:p>
        </p:txBody>
      </p:sp>
      <p:sp>
        <p:nvSpPr>
          <p:cNvPr id="328" name="Google Shape;328;p2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ChatGPT - Use to write stories, create MCQ,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Google gemini - generate images, stories, MCQs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TeachMateAI - we will discuss later </a:t>
            </a:r>
            <a:endParaRPr/>
          </a:p>
        </p:txBody>
      </p:sp>
      <p:sp>
        <p:nvSpPr>
          <p:cNvPr id="328" name="Google Shape;328;p2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0126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Each of these resources can be used in different ways: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OAK AI </a:t>
            </a:r>
            <a:r>
              <a:rPr lang="en-GB"/>
              <a:t>- to create lessons, check for understanding MCQ, tasks, exit quizzes etc,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Teach Mate AI</a:t>
            </a:r>
            <a:r>
              <a:rPr lang="en-GB"/>
              <a:t> - we will cover in more detail on the next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Quizalize</a:t>
            </a:r>
            <a:r>
              <a:rPr lang="en-GB"/>
              <a:t> - generate your own or use AI to make quizzes to get students. AI will create a report stating what the biggest misconceptions are for you to reteach.</a:t>
            </a:r>
            <a:endParaRPr/>
          </a:p>
        </p:txBody>
      </p:sp>
      <p:sp>
        <p:nvSpPr>
          <p:cNvPr id="340" name="Google Shape;340;p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1162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Each of these resources can be used in different ways: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OAK AI </a:t>
            </a:r>
            <a:r>
              <a:rPr lang="en-GB"/>
              <a:t>- to create lessons, check for understanding MCQ, tasks, exit quizzes etc,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Teach Mate AI</a:t>
            </a:r>
            <a:r>
              <a:rPr lang="en-GB"/>
              <a:t> - we will cover in more detail on the next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Quizalize</a:t>
            </a:r>
            <a:r>
              <a:rPr lang="en-GB"/>
              <a:t> - generate your own or use AI to make quizzes to get students. AI will create a report stating what the biggest misconceptions are for you to reteach.</a:t>
            </a:r>
            <a:endParaRPr/>
          </a:p>
        </p:txBody>
      </p:sp>
      <p:sp>
        <p:nvSpPr>
          <p:cNvPr id="340" name="Google Shape;340;p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7508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Each of these resources can be used in different ways: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OAK AI </a:t>
            </a:r>
            <a:r>
              <a:rPr lang="en-GB"/>
              <a:t>- to create lessons, check for understanding MCQ, tasks, exit quizzes etc,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Teach Mate AI</a:t>
            </a:r>
            <a:r>
              <a:rPr lang="en-GB"/>
              <a:t> - we will cover in more detail on the next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Quizalize</a:t>
            </a:r>
            <a:r>
              <a:rPr lang="en-GB"/>
              <a:t> - generate your own or use AI to make quizzes to get students. AI will create a report stating what the biggest misconceptions are for you to reteach.</a:t>
            </a:r>
            <a:endParaRPr/>
          </a:p>
        </p:txBody>
      </p:sp>
      <p:sp>
        <p:nvSpPr>
          <p:cNvPr id="340" name="Google Shape;340;p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0771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Each of these resources can be used in different ways: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OAK AI </a:t>
            </a:r>
            <a:r>
              <a:rPr lang="en-GB"/>
              <a:t>- to create lessons, check for understanding MCQ, tasks, exit quizzes etc,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Teach Mate AI</a:t>
            </a:r>
            <a:r>
              <a:rPr lang="en-GB"/>
              <a:t> - we will cover in more detail on the next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Quizalize</a:t>
            </a:r>
            <a:r>
              <a:rPr lang="en-GB"/>
              <a:t> - generate your own or use AI to make quizzes to get students. AI will create a report stating what the biggest misconceptions are for you to reteach.</a:t>
            </a:r>
            <a:endParaRPr/>
          </a:p>
        </p:txBody>
      </p:sp>
      <p:sp>
        <p:nvSpPr>
          <p:cNvPr id="340" name="Google Shape;340;p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1057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Each of these resources can be used in different ways: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OAK AI </a:t>
            </a:r>
            <a:r>
              <a:rPr lang="en-GB"/>
              <a:t>- to create lessons, check for understanding MCQ, tasks, exit quizzes etc,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Teach Mate AI</a:t>
            </a:r>
            <a:r>
              <a:rPr lang="en-GB"/>
              <a:t> - we will cover in more detail on the next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Quizalize</a:t>
            </a:r>
            <a:r>
              <a:rPr lang="en-GB"/>
              <a:t> - generate your own or use AI to make quizzes to get students. AI will create a report stating what the biggest misconceptions are for you to reteach.</a:t>
            </a:r>
            <a:endParaRPr/>
          </a:p>
        </p:txBody>
      </p:sp>
      <p:sp>
        <p:nvSpPr>
          <p:cNvPr id="340" name="Google Shape;340;p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5785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p2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4310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567680" y="720920"/>
            <a:ext cx="79899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00" tIns="50325" rIns="100700" bIns="503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None/>
              <a:defRPr sz="4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10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10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2500" tIns="92500" rIns="92500" bIns="925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1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00"/>
              <a:buNone/>
              <a:defRPr sz="11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craiyon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eepai.org/machine-learning-model/text2im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png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9.png"/><Relationship Id="rId4" Type="http://schemas.openxmlformats.org/officeDocument/2006/relationships/hyperlink" Target="https://chatgpt.com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0.png"/><Relationship Id="rId4" Type="http://schemas.openxmlformats.org/officeDocument/2006/relationships/hyperlink" Target="https://chatgpt.com/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hyperlink" Target="https://chatgpt.com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hyperlink" Target="https://chatgpt.com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98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hyperlink" Target="https://chatgpt.com/" TargetMode="External"/><Relationship Id="rId9" Type="http://schemas.openxmlformats.org/officeDocument/2006/relationships/image" Target="../media/image1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labs.thenational.academy/ail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labs.thenational.academy/ail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3.png"/><Relationship Id="rId4" Type="http://schemas.openxmlformats.org/officeDocument/2006/relationships/image" Target="../media/image11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labs.thenational.academy/ail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4.png"/><Relationship Id="rId4" Type="http://schemas.openxmlformats.org/officeDocument/2006/relationships/image" Target="../media/image11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labs.thenational.academy/ail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5.png"/><Relationship Id="rId4" Type="http://schemas.openxmlformats.org/officeDocument/2006/relationships/image" Target="../media/image11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hyperlink" Target="https://labs.thenational.academy/aila" TargetMode="External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1.png"/><Relationship Id="rId9" Type="http://schemas.openxmlformats.org/officeDocument/2006/relationships/image" Target="../media/image12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gemini.google.com/app" TargetMode="External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gemini.google.com/app" TargetMode="External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emini.google.com/app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eachmateai.com/tools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education/blog/2025/08/ai-in-education-report-insights-to-support-teaching-and-learning/" TargetMode="External"/><Relationship Id="rId2" Type="http://schemas.openxmlformats.org/officeDocument/2006/relationships/hyperlink" Target="https://learningsciences.smu.edu/blog/artificial-intelligence-in-educ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ale.stanford.edu/genai/repository/impact-artificial-intelligence-students-learning-experience" TargetMode="External"/><Relationship Id="rId5" Type="http://schemas.openxmlformats.org/officeDocument/2006/relationships/hyperlink" Target="https://www.cbsnews.com/news/artificial-intelligence-school-students-teachers/" TargetMode="External"/><Relationship Id="rId4" Type="http://schemas.openxmlformats.org/officeDocument/2006/relationships/hyperlink" Target="https://education.illinois.edu/about/news-events/news/article/2024/10/24/ai-in-schools--pros-and-c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7F6F8D-FBC0-4A83-8ED8-2760CDE2E1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1677">
            <a:off x="5952270" y="1211471"/>
            <a:ext cx="3186910" cy="3193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7A5855-687B-4710-AFAC-858BCC7C3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3104"/>
            <a:ext cx="3193633" cy="31936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80" y="134224"/>
            <a:ext cx="8956829" cy="702538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n-GB" sz="3200" dirty="0"/>
              <a:t>"REimagining RE: The AI REvolution</a:t>
            </a:r>
            <a:endParaRPr lang="en-GB" sz="4800" dirty="0">
              <a:latin typeface="Adamsky SF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2812" y="4363712"/>
            <a:ext cx="8575764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Gill Sans MT" panose="020B0502020104020203" pitchFamily="34" charset="0"/>
              </a:rPr>
              <a:t>From burning bushes to chatbots….</a:t>
            </a:r>
            <a:endParaRPr lang="en-GB" sz="1800" dirty="0">
              <a:latin typeface="Gill Sans MT" panose="020B05020201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D3975C-7961-4A8A-8F45-C9232D63EC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1241" y="974933"/>
            <a:ext cx="3663058" cy="31936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95111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8591C6-6E10-4272-8D5C-D6565BBE6B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268" y="86279"/>
            <a:ext cx="3819360" cy="3122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97335D-26AF-4F6B-AC4D-3CE3C9EC6EC6}"/>
              </a:ext>
            </a:extLst>
          </p:cNvPr>
          <p:cNvSpPr txBox="1"/>
          <p:nvPr/>
        </p:nvSpPr>
        <p:spPr>
          <a:xfrm>
            <a:off x="4071668" y="86279"/>
            <a:ext cx="4953064" cy="42473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800" b="0" i="1" dirty="0">
                <a:solidFill>
                  <a:srgbClr val="0B0C0C"/>
                </a:solidFill>
                <a:effectLst/>
                <a:latin typeface="+mn-lt"/>
              </a:rPr>
              <a:t>“Artificial intelligence (AI) is here to stay”</a:t>
            </a:r>
          </a:p>
          <a:p>
            <a:endParaRPr lang="en-GB" sz="1800" i="1" dirty="0">
              <a:solidFill>
                <a:srgbClr val="0B0C0C"/>
              </a:solidFill>
              <a:latin typeface="+mn-lt"/>
            </a:endParaRPr>
          </a:p>
          <a:p>
            <a:r>
              <a:rPr lang="en-GB" sz="1800" i="1" dirty="0">
                <a:latin typeface="+mn-lt"/>
              </a:rPr>
              <a:t>“teachers can use AI to help with things like planning lessons, creating resources, marking work, giving feedback, and handling administrative tasks”</a:t>
            </a:r>
          </a:p>
          <a:p>
            <a:endParaRPr lang="en-GB" sz="1800" i="1" dirty="0">
              <a:latin typeface="+mn-lt"/>
            </a:endParaRPr>
          </a:p>
          <a:p>
            <a:r>
              <a:rPr lang="en-GB" sz="1800" b="0" i="1" dirty="0">
                <a:solidFill>
                  <a:srgbClr val="0B0C0C"/>
                </a:solidFill>
                <a:effectLst/>
                <a:latin typeface="+mn-lt"/>
              </a:rPr>
              <a:t>“Schools and colleges can set their own rules on AI use, as long as they follow legal requirements around data protection, child safety, and intellectual property.” </a:t>
            </a:r>
          </a:p>
          <a:p>
            <a:endParaRPr lang="en-GB" sz="1800" i="1" dirty="0">
              <a:solidFill>
                <a:srgbClr val="0B0C0C"/>
              </a:solidFill>
              <a:latin typeface="+mn-lt"/>
            </a:endParaRPr>
          </a:p>
          <a:p>
            <a:r>
              <a:rPr lang="en-GB" sz="1800" b="0" i="1" dirty="0">
                <a:solidFill>
                  <a:srgbClr val="0B0C0C"/>
                </a:solidFill>
                <a:effectLst/>
                <a:latin typeface="+mn-lt"/>
              </a:rPr>
              <a:t>“There is so much untapped potential for AI to give teachers a helping hand with classroom life.”</a:t>
            </a:r>
            <a:endParaRPr lang="en-GB" sz="1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5867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F85F27-9763-4A66-91E6-F75E0B4D82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86" y="86279"/>
            <a:ext cx="5770164" cy="2622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9B9BCEF-E069-4234-A32E-3EFC209E0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794" y="2394583"/>
            <a:ext cx="4962020" cy="27699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800" dirty="0">
                <a:solidFill>
                  <a:schemeClr val="tx2">
                    <a:lumMod val="10000"/>
                  </a:schemeClr>
                </a:solidFill>
                <a:latin typeface="+mn-lt"/>
              </a:rPr>
              <a:t>“….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+mn-lt"/>
              </a:rPr>
              <a:t>introducing AI was to reduce workload for both teaching and administrative staff, with common applications including lesson planning, resource creation, and drafting communications to parents.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800" dirty="0">
              <a:solidFill>
                <a:schemeClr val="tx2">
                  <a:lumMod val="10000"/>
                </a:schemeClr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+mn-lt"/>
              </a:rPr>
              <a:t>…the research has identified that more needs to be done to understand effective strategies for using AI in the classroom.”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+mn-lt"/>
              </a:rPr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188786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DA3DD-E9E0-4A92-96C1-714B869E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3B9AC5-E65B-42BD-8542-543790CB87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78" y="158607"/>
            <a:ext cx="5017210" cy="1830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8577C6-15D7-4606-8870-67284A15C1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460" y="118009"/>
            <a:ext cx="3254269" cy="3036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4027A-9141-4D0B-BBC4-4C2521451D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24" y="2191923"/>
            <a:ext cx="3846497" cy="2709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0E211F-000D-4B63-A021-7A4C6D515E01}"/>
              </a:ext>
            </a:extLst>
          </p:cNvPr>
          <p:cNvSpPr txBox="1"/>
          <p:nvPr/>
        </p:nvSpPr>
        <p:spPr>
          <a:xfrm>
            <a:off x="2602483" y="3331535"/>
            <a:ext cx="620973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GB" sz="1600" b="0" i="0" dirty="0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However, a recent 2025 Twinkl survey of 6,500 UK teachers found </a:t>
            </a:r>
            <a:r>
              <a:rPr lang="en-GB" sz="1600" b="1" i="0" dirty="0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60%</a:t>
            </a:r>
            <a:r>
              <a:rPr lang="en-GB" sz="1600" b="0" i="0" dirty="0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 are using AI technologies for work purposes. </a:t>
            </a:r>
          </a:p>
          <a:p>
            <a:pPr algn="l"/>
            <a:endParaRPr lang="en-GB" sz="1600" b="0" i="0" dirty="0">
              <a:solidFill>
                <a:srgbClr val="1B1B1F"/>
              </a:solidFill>
              <a:effectLst/>
              <a:latin typeface="Nunito" panose="020B0604020202020204" pitchFamily="2" charset="0"/>
            </a:endParaRPr>
          </a:p>
          <a:p>
            <a:pPr algn="l"/>
            <a:r>
              <a:rPr lang="en-GB" sz="1600" b="0" i="0" dirty="0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Teacher use of generative AI jumped from 31% in 2023 to 47.7% in 2024, with 57% now using tools like </a:t>
            </a:r>
            <a:r>
              <a:rPr lang="en-GB" sz="1600" b="0" i="0" dirty="0" err="1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ChatGPT</a:t>
            </a:r>
            <a:r>
              <a:rPr lang="en-GB" sz="1600" b="0" i="0" dirty="0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 for planning or admin according to Teacher </a:t>
            </a:r>
            <a:r>
              <a:rPr lang="en-GB" sz="1600" b="0" i="0" dirty="0" err="1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Tapp’s</a:t>
            </a:r>
            <a:r>
              <a:rPr lang="en-GB" sz="1600" b="0" i="0" dirty="0">
                <a:solidFill>
                  <a:srgbClr val="1B1B1F"/>
                </a:solidFill>
                <a:effectLst/>
                <a:latin typeface="Nunito" panose="020B0604020202020204" pitchFamily="2" charset="0"/>
              </a:rPr>
              <a:t> August 2024 poll.</a:t>
            </a:r>
          </a:p>
        </p:txBody>
      </p:sp>
    </p:spTree>
    <p:extLst>
      <p:ext uri="{BB962C8B-B14F-4D97-AF65-F5344CB8AC3E}">
        <p14:creationId xmlns:p14="http://schemas.microsoft.com/office/powerpoint/2010/main" val="50939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848CC67-4765-49DB-944E-9C299474086F}"/>
              </a:ext>
            </a:extLst>
          </p:cNvPr>
          <p:cNvCxnSpPr>
            <a:cxnSpLocks/>
          </p:cNvCxnSpPr>
          <p:nvPr/>
        </p:nvCxnSpPr>
        <p:spPr>
          <a:xfrm flipV="1">
            <a:off x="301925" y="2800321"/>
            <a:ext cx="8686800" cy="54701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9563EB8-BBFE-4F3B-9E93-52377AD0ACBC}"/>
              </a:ext>
            </a:extLst>
          </p:cNvPr>
          <p:cNvSpPr txBox="1"/>
          <p:nvPr/>
        </p:nvSpPr>
        <p:spPr>
          <a:xfrm>
            <a:off x="112143" y="260179"/>
            <a:ext cx="1337095" cy="19082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Gill Sans MT" panose="020B0502020104020203" pitchFamily="34" charset="0"/>
              </a:rPr>
              <a:t>1950s–1960s: The Birth of AI Concepts</a:t>
            </a:r>
          </a:p>
          <a:p>
            <a:pPr algn="ctr"/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GB" sz="1200" i="1" dirty="0">
                <a:solidFill>
                  <a:schemeClr val="tx2">
                    <a:lumMod val="10000"/>
                  </a:schemeClr>
                </a:solidFill>
              </a:rPr>
              <a:t>In education, these ideas were still theoretical — but the seeds were planted</a:t>
            </a:r>
            <a:r>
              <a:rPr lang="en-GB" dirty="0"/>
              <a:t>.</a:t>
            </a:r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CC21F7-8AD9-4404-8D6A-E2936DAC1CE6}"/>
              </a:ext>
            </a:extLst>
          </p:cNvPr>
          <p:cNvSpPr txBox="1"/>
          <p:nvPr/>
        </p:nvSpPr>
        <p:spPr>
          <a:xfrm>
            <a:off x="780690" y="3005884"/>
            <a:ext cx="2207644" cy="18774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Gill Sans MT" panose="020B0502020104020203" pitchFamily="34" charset="0"/>
              </a:rPr>
              <a:t>1970s–1980s: Intelligent Tutoring Systems (ITS)</a:t>
            </a:r>
          </a:p>
          <a:p>
            <a:pPr algn="ctr"/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GB" sz="1200" i="1" dirty="0">
                <a:solidFill>
                  <a:schemeClr val="tx2">
                    <a:lumMod val="10000"/>
                  </a:schemeClr>
                </a:solidFill>
              </a:rPr>
              <a:t>These were rule-based systems — they followed strict logic paths to "teach. "Limited in scope, but pioneering in adaptive learning.</a:t>
            </a:r>
            <a:r>
              <a:rPr lang="en-GB" dirty="0"/>
              <a:t>.</a:t>
            </a:r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BCE42D-DD4E-4B03-83C6-877CB0CA4EFE}"/>
              </a:ext>
            </a:extLst>
          </p:cNvPr>
          <p:cNvSpPr txBox="1"/>
          <p:nvPr/>
        </p:nvSpPr>
        <p:spPr>
          <a:xfrm>
            <a:off x="2421146" y="60124"/>
            <a:ext cx="206027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Gill Sans MT" panose="020B0502020104020203" pitchFamily="34" charset="0"/>
              </a:rPr>
              <a:t>1990s–2000s: Smarter Algorithms and Learning Analytics</a:t>
            </a:r>
          </a:p>
          <a:p>
            <a:pPr algn="ctr"/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Learning Management Systems (LMS) began integrating basic automation (e.g. quizzes, tracking progress).AI remained limited, but educational tech started using data-driven decisions to personalise learning paths.</a:t>
            </a:r>
            <a:endParaRPr lang="en-GB" sz="1200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E808A9-9C8E-405F-A2E7-5E02547E6F8C}"/>
              </a:ext>
            </a:extLst>
          </p:cNvPr>
          <p:cNvSpPr txBox="1"/>
          <p:nvPr/>
        </p:nvSpPr>
        <p:spPr>
          <a:xfrm>
            <a:off x="3960242" y="3005884"/>
            <a:ext cx="2837373" cy="19236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Gill Sans MT" panose="020B0502020104020203" pitchFamily="34" charset="0"/>
              </a:rPr>
              <a:t>2010s: The Rise of Machine Learning &amp; Personalisation</a:t>
            </a:r>
          </a:p>
          <a:p>
            <a:pPr algn="ctr"/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AI began making a real impact in classrooms: Platforms offered personalised learning.</a:t>
            </a:r>
          </a:p>
          <a:p>
            <a:pPr algn="ctr"/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Language learning apps (e.g. Duolingo) used AI to adapt to user mistakes.</a:t>
            </a:r>
          </a:p>
          <a:p>
            <a:pPr algn="ctr"/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Virtual assistants and basic chatbots appeared in educational settings.</a:t>
            </a:r>
            <a:endParaRPr lang="en-GB" sz="1200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F7C57-83FD-4E00-A2B0-978EF4174EAE}"/>
              </a:ext>
            </a:extLst>
          </p:cNvPr>
          <p:cNvSpPr txBox="1"/>
          <p:nvPr/>
        </p:nvSpPr>
        <p:spPr>
          <a:xfrm>
            <a:off x="5909096" y="124178"/>
            <a:ext cx="2751826" cy="2600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Gill Sans MT" panose="020B0502020104020203" pitchFamily="34" charset="0"/>
              </a:rPr>
              <a:t>2020s–Now: Generative AI &amp; Natural Language Processing Boom</a:t>
            </a:r>
          </a:p>
          <a:p>
            <a:pPr algn="ctr"/>
            <a:endParaRPr lang="en-GB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With tools like </a:t>
            </a:r>
            <a:r>
              <a:rPr lang="en-GB" sz="1100" i="1" dirty="0" err="1">
                <a:solidFill>
                  <a:schemeClr val="tx2">
                    <a:lumMod val="10000"/>
                  </a:schemeClr>
                </a:solidFill>
              </a:rPr>
              <a:t>ChatGPT</a:t>
            </a:r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, Bard, and Claude, AI can now: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Generate text, quizzes, images, and summaries.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Respond conversationally to questions and support inquiry.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AI is now accessible to every teacher and student, not just specialists.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2">
                    <a:lumMod val="10000"/>
                  </a:schemeClr>
                </a:solidFill>
              </a:rPr>
              <a:t>Used for lesson planning, marking assistance, differentiation, and even student dialogue simulations.</a:t>
            </a:r>
            <a:endParaRPr lang="en-GB" sz="1200" dirty="0">
              <a:solidFill>
                <a:schemeClr val="tx2">
                  <a:lumMod val="10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4B63EC2-09A2-4867-A939-B8E8962DE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" y="-3178"/>
            <a:ext cx="5194321" cy="514667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E8C834B-8EE8-4835-B8FA-5F6BB54C103C}"/>
              </a:ext>
            </a:extLst>
          </p:cNvPr>
          <p:cNvSpPr/>
          <p:nvPr/>
        </p:nvSpPr>
        <p:spPr>
          <a:xfrm>
            <a:off x="5175849" y="0"/>
            <a:ext cx="3968151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What has AI EVER done for us?!</a:t>
            </a:r>
          </a:p>
        </p:txBody>
      </p:sp>
    </p:spTree>
    <p:extLst>
      <p:ext uri="{BB962C8B-B14F-4D97-AF65-F5344CB8AC3E}">
        <p14:creationId xmlns:p14="http://schemas.microsoft.com/office/powerpoint/2010/main" val="3380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62AA-0242-4ADA-B62C-15929D423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079886" y="2267996"/>
            <a:ext cx="4908430" cy="607505"/>
          </a:xfrm>
          <a:ln w="381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The POWER of AI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EB4247A-FEE5-44EA-A27A-39A905AD6675}"/>
              </a:ext>
            </a:extLst>
          </p:cNvPr>
          <p:cNvSpPr/>
          <p:nvPr/>
        </p:nvSpPr>
        <p:spPr>
          <a:xfrm>
            <a:off x="3950900" y="2002406"/>
            <a:ext cx="1561381" cy="113868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  <a:latin typeface="Gill Sans MT" panose="020B0502020104020203" pitchFamily="34" charset="0"/>
              </a:rPr>
              <a:t>What can AI do for us?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653A7F-ED81-4159-91A0-3025DC75CD2E}"/>
              </a:ext>
            </a:extLst>
          </p:cNvPr>
          <p:cNvCxnSpPr>
            <a:cxnSpLocks/>
            <a:stCxn id="11" idx="7"/>
          </p:cNvCxnSpPr>
          <p:nvPr/>
        </p:nvCxnSpPr>
        <p:spPr>
          <a:xfrm flipV="1">
            <a:off x="5283622" y="1728923"/>
            <a:ext cx="539653" cy="44024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D318CD6-31BE-4A65-A649-F94E446E1272}"/>
              </a:ext>
            </a:extLst>
          </p:cNvPr>
          <p:cNvSpPr txBox="1"/>
          <p:nvPr/>
        </p:nvSpPr>
        <p:spPr>
          <a:xfrm>
            <a:off x="5386018" y="1235600"/>
            <a:ext cx="22234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Lesson Planning &amp; Resource Creation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B3B16-2EFE-4828-91AE-31138DD401BF}"/>
              </a:ext>
            </a:extLst>
          </p:cNvPr>
          <p:cNvSpPr txBox="1"/>
          <p:nvPr/>
        </p:nvSpPr>
        <p:spPr>
          <a:xfrm>
            <a:off x="2180751" y="2097427"/>
            <a:ext cx="14181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Personalised Learning &amp; Differentiation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2A6072-1CB7-4875-B557-26A456EB2485}"/>
              </a:ext>
            </a:extLst>
          </p:cNvPr>
          <p:cNvSpPr txBox="1"/>
          <p:nvPr/>
        </p:nvSpPr>
        <p:spPr>
          <a:xfrm>
            <a:off x="2659372" y="3142237"/>
            <a:ext cx="1561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Engagement &amp; Interaction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30493E-DF73-4C6B-9B94-7A9263B863E6}"/>
              </a:ext>
            </a:extLst>
          </p:cNvPr>
          <p:cNvSpPr txBox="1"/>
          <p:nvPr/>
        </p:nvSpPr>
        <p:spPr>
          <a:xfrm>
            <a:off x="2079526" y="1035444"/>
            <a:ext cx="1369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Time-Saving Automation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B5AD96-47A4-475B-9944-110FF32E00D8}"/>
              </a:ext>
            </a:extLst>
          </p:cNvPr>
          <p:cNvSpPr txBox="1"/>
          <p:nvPr/>
        </p:nvSpPr>
        <p:spPr>
          <a:xfrm>
            <a:off x="5553448" y="2238521"/>
            <a:ext cx="2027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Accessibility &amp; Inclusion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D59585-5F5A-44E5-BCCA-9B7EB532D8BB}"/>
              </a:ext>
            </a:extLst>
          </p:cNvPr>
          <p:cNvSpPr txBox="1"/>
          <p:nvPr/>
        </p:nvSpPr>
        <p:spPr>
          <a:xfrm>
            <a:off x="3891565" y="673252"/>
            <a:ext cx="16207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Professional Development &amp; Collaboration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D9850F-7643-426D-9AD6-EB985D618022}"/>
              </a:ext>
            </a:extLst>
          </p:cNvPr>
          <p:cNvSpPr txBox="1"/>
          <p:nvPr/>
        </p:nvSpPr>
        <p:spPr>
          <a:xfrm>
            <a:off x="5592593" y="3129051"/>
            <a:ext cx="21048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Supporting Critical Thinking &amp; Ethics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60296A-E4D9-4DBA-93CB-FE596F306F9B}"/>
              </a:ext>
            </a:extLst>
          </p:cNvPr>
          <p:cNvSpPr txBox="1"/>
          <p:nvPr/>
        </p:nvSpPr>
        <p:spPr>
          <a:xfrm>
            <a:off x="4061043" y="3298856"/>
            <a:ext cx="14545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Gill Sans MT" panose="020B0502020104020203" pitchFamily="34" charset="0"/>
              </a:rPr>
              <a:t>Assessment &amp; Feedback Student 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53E12A3-9E57-4966-8F01-D107B31BBE65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4731591" y="1406797"/>
            <a:ext cx="0" cy="59560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6F19A8A-E133-4BC6-8AA4-F9A816678388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3183147" y="1503230"/>
            <a:ext cx="996412" cy="66593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DD57AC4-9E9D-491F-AE38-6CCCB90B5F63}"/>
              </a:ext>
            </a:extLst>
          </p:cNvPr>
          <p:cNvCxnSpPr>
            <a:cxnSpLocks/>
            <a:stCxn id="11" idx="2"/>
          </p:cNvCxnSpPr>
          <p:nvPr/>
        </p:nvCxnSpPr>
        <p:spPr>
          <a:xfrm flipH="1" flipV="1">
            <a:off x="3448943" y="2530594"/>
            <a:ext cx="501957" cy="4115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0119CD-7568-44A1-AC7D-DE28B3600857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3807929" y="2974336"/>
            <a:ext cx="371630" cy="23337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FAE4085-D69D-4C38-AE27-FB743EB9E78F}"/>
              </a:ext>
            </a:extLst>
          </p:cNvPr>
          <p:cNvCxnSpPr>
            <a:cxnSpLocks/>
            <a:stCxn id="11" idx="4"/>
          </p:cNvCxnSpPr>
          <p:nvPr/>
        </p:nvCxnSpPr>
        <p:spPr>
          <a:xfrm>
            <a:off x="4731591" y="3141093"/>
            <a:ext cx="0" cy="26275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FD1BA96-CFAE-4482-8F8F-C40470403F01}"/>
              </a:ext>
            </a:extLst>
          </p:cNvPr>
          <p:cNvCxnSpPr>
            <a:cxnSpLocks/>
            <a:stCxn id="11" idx="5"/>
          </p:cNvCxnSpPr>
          <p:nvPr/>
        </p:nvCxnSpPr>
        <p:spPr>
          <a:xfrm>
            <a:off x="5283622" y="2974336"/>
            <a:ext cx="606519" cy="18404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69DE2E9-634C-4789-AC42-346495713213}"/>
              </a:ext>
            </a:extLst>
          </p:cNvPr>
          <p:cNvCxnSpPr>
            <a:cxnSpLocks/>
            <a:stCxn id="11" idx="6"/>
          </p:cNvCxnSpPr>
          <p:nvPr/>
        </p:nvCxnSpPr>
        <p:spPr>
          <a:xfrm flipV="1">
            <a:off x="5512281" y="2563993"/>
            <a:ext cx="474451" cy="775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1FF591F-7CAB-4490-B73F-225EB2F730DF}"/>
              </a:ext>
            </a:extLst>
          </p:cNvPr>
          <p:cNvCxnSpPr>
            <a:cxnSpLocks/>
          </p:cNvCxnSpPr>
          <p:nvPr/>
        </p:nvCxnSpPr>
        <p:spPr>
          <a:xfrm flipV="1">
            <a:off x="4701923" y="567614"/>
            <a:ext cx="0" cy="20092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C1A41B3-7D08-4D09-A168-9EBD52EEC20C}"/>
              </a:ext>
            </a:extLst>
          </p:cNvPr>
          <p:cNvSpPr txBox="1"/>
          <p:nvPr/>
        </p:nvSpPr>
        <p:spPr>
          <a:xfrm>
            <a:off x="3448943" y="69635"/>
            <a:ext cx="31751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Suggest best practice or pedagogy, instant answers, collaborate ideas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EA9708F-678E-4DFC-9D86-803FD61E6457}"/>
              </a:ext>
            </a:extLst>
          </p:cNvPr>
          <p:cNvCxnSpPr>
            <a:cxnSpLocks/>
          </p:cNvCxnSpPr>
          <p:nvPr/>
        </p:nvCxnSpPr>
        <p:spPr>
          <a:xfrm flipV="1">
            <a:off x="6708161" y="992014"/>
            <a:ext cx="298573" cy="34665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87969E1-A2A0-4CA2-98C2-43D13BB27EDE}"/>
              </a:ext>
            </a:extLst>
          </p:cNvPr>
          <p:cNvSpPr txBox="1"/>
          <p:nvPr/>
        </p:nvSpPr>
        <p:spPr>
          <a:xfrm>
            <a:off x="7108166" y="64478"/>
            <a:ext cx="191595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Lesson planning, quizzes, worksheets, summarising text, translate language or reading ages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65794C2-39D2-4E70-9955-3709715236EE}"/>
              </a:ext>
            </a:extLst>
          </p:cNvPr>
          <p:cNvSpPr txBox="1"/>
          <p:nvPr/>
        </p:nvSpPr>
        <p:spPr>
          <a:xfrm>
            <a:off x="805762" y="79137"/>
            <a:ext cx="241989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Generate summaries, find specific text that links to lesson topic, get answers to questions, create exam questions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5D20690-C8F4-415A-817E-468FC399110B}"/>
              </a:ext>
            </a:extLst>
          </p:cNvPr>
          <p:cNvCxnSpPr>
            <a:cxnSpLocks/>
          </p:cNvCxnSpPr>
          <p:nvPr/>
        </p:nvCxnSpPr>
        <p:spPr>
          <a:xfrm flipH="1" flipV="1">
            <a:off x="2341701" y="952874"/>
            <a:ext cx="127048" cy="14711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CE3F51F-0DFB-48E1-AC48-662469F21016}"/>
              </a:ext>
            </a:extLst>
          </p:cNvPr>
          <p:cNvCxnSpPr>
            <a:cxnSpLocks/>
          </p:cNvCxnSpPr>
          <p:nvPr/>
        </p:nvCxnSpPr>
        <p:spPr>
          <a:xfrm flipH="1" flipV="1">
            <a:off x="2100029" y="2346385"/>
            <a:ext cx="241672" cy="9724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6F466B04-4A74-468D-A330-CE9680EAA4CC}"/>
              </a:ext>
            </a:extLst>
          </p:cNvPr>
          <p:cNvSpPr txBox="1"/>
          <p:nvPr/>
        </p:nvSpPr>
        <p:spPr>
          <a:xfrm>
            <a:off x="763094" y="1622731"/>
            <a:ext cx="126545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Adapt lessons to need, support and challenge, simplify ideas and scaffold, give different levels of response to exam questions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D266BEB-98CC-4CAA-9C51-96F48824DF0E}"/>
              </a:ext>
            </a:extLst>
          </p:cNvPr>
          <p:cNvCxnSpPr>
            <a:cxnSpLocks/>
          </p:cNvCxnSpPr>
          <p:nvPr/>
        </p:nvCxnSpPr>
        <p:spPr>
          <a:xfrm flipH="1">
            <a:off x="2812505" y="3597214"/>
            <a:ext cx="257540" cy="16741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686F7CFC-0852-462A-9297-8027AF104A50}"/>
              </a:ext>
            </a:extLst>
          </p:cNvPr>
          <p:cNvSpPr txBox="1"/>
          <p:nvPr/>
        </p:nvSpPr>
        <p:spPr>
          <a:xfrm>
            <a:off x="791585" y="3451114"/>
            <a:ext cx="202092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Facilitate interactive dialogue through AI chatbots simulating religious figures or philosophical thinkers, Create virtual field trips or immersive experiences of religious sites, se AI-generated art or storytelling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0785E38-4D11-4C5D-8AD9-D03B395724E8}"/>
              </a:ext>
            </a:extLst>
          </p:cNvPr>
          <p:cNvSpPr txBox="1"/>
          <p:nvPr/>
        </p:nvSpPr>
        <p:spPr>
          <a:xfrm>
            <a:off x="3039601" y="4176410"/>
            <a:ext cx="285054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Marking, feedback, personalised feedback, improvement suggestions, create retrieval quizzes, generate flashcards, exam questions, analyse students work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CF5DA9E-4A70-44E2-9422-B083FCE6134A}"/>
              </a:ext>
            </a:extLst>
          </p:cNvPr>
          <p:cNvCxnSpPr>
            <a:cxnSpLocks/>
          </p:cNvCxnSpPr>
          <p:nvPr/>
        </p:nvCxnSpPr>
        <p:spPr>
          <a:xfrm>
            <a:off x="4701923" y="3968151"/>
            <a:ext cx="0" cy="16051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949BBBD5-7355-4F69-B119-D0EDFDA4D8EE}"/>
              </a:ext>
            </a:extLst>
          </p:cNvPr>
          <p:cNvSpPr txBox="1"/>
          <p:nvPr/>
        </p:nvSpPr>
        <p:spPr>
          <a:xfrm>
            <a:off x="6184207" y="3856417"/>
            <a:ext cx="285054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Provide multiple viewpoints on controversial issues for balanced discussion, Pose Socratic questions that deepen reflection, Simulate ethical dilemmas, get responses from different WVs / NRWVs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2ECE57E-39DC-4964-B81C-99DD3CAF8A20}"/>
              </a:ext>
            </a:extLst>
          </p:cNvPr>
          <p:cNvCxnSpPr>
            <a:cxnSpLocks/>
          </p:cNvCxnSpPr>
          <p:nvPr/>
        </p:nvCxnSpPr>
        <p:spPr>
          <a:xfrm>
            <a:off x="7108166" y="3597214"/>
            <a:ext cx="163902" cy="21725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9AE24E1-C44A-4D82-99FE-28CF2451AD8D}"/>
              </a:ext>
            </a:extLst>
          </p:cNvPr>
          <p:cNvCxnSpPr>
            <a:cxnSpLocks/>
          </p:cNvCxnSpPr>
          <p:nvPr/>
        </p:nvCxnSpPr>
        <p:spPr>
          <a:xfrm>
            <a:off x="7027854" y="2551174"/>
            <a:ext cx="483515" cy="537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309815E9-E2B9-4039-A0F2-C34D64EA0270}"/>
              </a:ext>
            </a:extLst>
          </p:cNvPr>
          <p:cNvSpPr txBox="1"/>
          <p:nvPr/>
        </p:nvSpPr>
        <p:spPr>
          <a:xfrm>
            <a:off x="7591681" y="1644648"/>
            <a:ext cx="1476007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ill Sans MT" panose="020B0502020104020203" pitchFamily="34" charset="0"/>
              </a:rPr>
              <a:t>Offer speech-to-text and text-to-speech support for SEND students, Translate lessons and resources into multiple languages, Simplify texts for learners with reading difficulties. </a:t>
            </a:r>
          </a:p>
        </p:txBody>
      </p:sp>
    </p:spTree>
    <p:extLst>
      <p:ext uri="{BB962C8B-B14F-4D97-AF65-F5344CB8AC3E}">
        <p14:creationId xmlns:p14="http://schemas.microsoft.com/office/powerpoint/2010/main" val="404560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1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59" grpId="0" animBg="1"/>
      <p:bldP spid="64" grpId="0" animBg="1"/>
      <p:bldP spid="65" grpId="0" animBg="1"/>
      <p:bldP spid="72" grpId="0" animBg="1"/>
      <p:bldP spid="81" grpId="0" animBg="1"/>
      <p:bldP spid="86" grpId="0" animBg="1"/>
      <p:bldP spid="92" grpId="0" animBg="1"/>
      <p:bldP spid="1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5C6F3-31AC-4CD0-BF34-89E261673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36" y="112282"/>
            <a:ext cx="8748641" cy="776239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GB" dirty="0"/>
              <a:t>What AI are people using?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03021-678C-40CE-913F-305F74300298}"/>
              </a:ext>
            </a:extLst>
          </p:cNvPr>
          <p:cNvSpPr txBox="1"/>
          <p:nvPr/>
        </p:nvSpPr>
        <p:spPr>
          <a:xfrm>
            <a:off x="353682" y="992038"/>
            <a:ext cx="8548777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Gill Sans MT" panose="020B0502020104020203" pitchFamily="34" charset="0"/>
              </a:rPr>
              <a:t>Large Language Model (LLM)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9F58D-952C-4D91-8EF9-30403CE824A4}"/>
              </a:ext>
            </a:extLst>
          </p:cNvPr>
          <p:cNvSpPr txBox="1"/>
          <p:nvPr/>
        </p:nvSpPr>
        <p:spPr>
          <a:xfrm>
            <a:off x="257336" y="1680330"/>
            <a:ext cx="4572000" cy="28623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latin typeface="Gill Sans MT" panose="020B0502020104020203" pitchFamily="34" charset="0"/>
              </a:rPr>
              <a:t>A </a:t>
            </a:r>
            <a:r>
              <a:rPr lang="en-GB" sz="2000" b="1" dirty="0">
                <a:latin typeface="Gill Sans MT" panose="020B0502020104020203" pitchFamily="34" charset="0"/>
              </a:rPr>
              <a:t>Large Language Model</a:t>
            </a:r>
            <a:r>
              <a:rPr lang="en-GB" sz="2000" dirty="0">
                <a:latin typeface="Gill Sans MT" panose="020B0502020104020203" pitchFamily="34" charset="0"/>
              </a:rPr>
              <a:t> is an AI system trained on vast amounts of text data to understand and generate human-like language. It can: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Understand questions or prompts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Generate coherent, context-aware responses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Summarise, translate, explain, or even write content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237F2AB-2A06-4E5D-BAB6-EDD2F1F72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475" y="2005648"/>
            <a:ext cx="3623095" cy="19389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GPT-4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 (by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OpenAI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 – powers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ChatGPT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Gemini 1.5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 (by Google)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Claude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 (by Anthropic)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LLaMA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 (by Meta)</a:t>
            </a:r>
          </a:p>
        </p:txBody>
      </p:sp>
    </p:spTree>
    <p:extLst>
      <p:ext uri="{BB962C8B-B14F-4D97-AF65-F5344CB8AC3E}">
        <p14:creationId xmlns:p14="http://schemas.microsoft.com/office/powerpoint/2010/main" val="1476011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5C6F3-31AC-4CD0-BF34-89E261673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36" y="112282"/>
            <a:ext cx="8748641" cy="776239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GB" dirty="0"/>
              <a:t>What AI are people using?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03021-678C-40CE-913F-305F74300298}"/>
              </a:ext>
            </a:extLst>
          </p:cNvPr>
          <p:cNvSpPr txBox="1"/>
          <p:nvPr/>
        </p:nvSpPr>
        <p:spPr>
          <a:xfrm>
            <a:off x="353682" y="992038"/>
            <a:ext cx="8548777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Gill Sans MT" panose="020B0502020104020203" pitchFamily="34" charset="0"/>
              </a:rPr>
              <a:t>AI 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9F58D-952C-4D91-8EF9-30403CE824A4}"/>
              </a:ext>
            </a:extLst>
          </p:cNvPr>
          <p:cNvSpPr txBox="1"/>
          <p:nvPr/>
        </p:nvSpPr>
        <p:spPr>
          <a:xfrm>
            <a:off x="257336" y="1680330"/>
            <a:ext cx="4572000" cy="28623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latin typeface="Gill Sans MT" panose="020B0502020104020203" pitchFamily="34" charset="0"/>
              </a:rPr>
              <a:t>AI applications are built on top of core technologies like LLMs or other AI models, but designed for specific tasks: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Make lesson plans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Create worksheets or quizzes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Adapt content for learners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Generate images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Lesson ideas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Gill Sans MT" panose="020B0502020104020203" pitchFamily="34" charset="0"/>
              </a:rPr>
              <a:t>Differentiate text 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237F2AB-2A06-4E5D-BAB6-EDD2F1F72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717" y="1772663"/>
            <a:ext cx="3623095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TeachMateAI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MagicSchool.ai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Educaide.AI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400" b="1" dirty="0" err="1">
                <a:solidFill>
                  <a:schemeClr val="tx1"/>
                </a:solidFill>
                <a:latin typeface="Gill Sans MT" panose="020B0502020104020203" pitchFamily="34" charset="0"/>
              </a:rPr>
              <a:t>Diffit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400" b="1" dirty="0" err="1">
                <a:solidFill>
                  <a:schemeClr val="tx1"/>
                </a:solidFill>
                <a:latin typeface="Gill Sans MT" panose="020B0502020104020203" pitchFamily="34" charset="0"/>
              </a:rPr>
              <a:t>Curipod</a:t>
            </a:r>
            <a:endParaRPr lang="en-US" altLang="en-US" sz="24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SchoolAI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rPr>
              <a:t>Craiyon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66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0901DC-134D-421B-BD6F-105AC150E7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23" y="1146986"/>
            <a:ext cx="3503774" cy="3432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49E959-5226-4439-AD1D-4082281665E0}"/>
              </a:ext>
            </a:extLst>
          </p:cNvPr>
          <p:cNvSpPr txBox="1"/>
          <p:nvPr/>
        </p:nvSpPr>
        <p:spPr>
          <a:xfrm>
            <a:off x="241540" y="268806"/>
            <a:ext cx="3899140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Gill Sans MT" panose="020B0502020104020203" pitchFamily="34" charset="0"/>
              </a:rPr>
              <a:t>Large Language Model (LLM)</a:t>
            </a:r>
          </a:p>
          <a:p>
            <a:pPr algn="ctr"/>
            <a:endParaRPr lang="en-GB" sz="1400" b="1" dirty="0">
              <a:latin typeface="Gill Sans MT" panose="020B0502020104020203" pitchFamily="34" charset="0"/>
            </a:endParaRPr>
          </a:p>
          <a:p>
            <a:pPr algn="ctr"/>
            <a:r>
              <a:rPr lang="en-GB" b="1" dirty="0">
                <a:latin typeface="Gill Sans MT" panose="020B0502020104020203" pitchFamily="34" charset="0"/>
              </a:rPr>
              <a:t>THE POWERFUL BRAIN!</a:t>
            </a:r>
            <a:endParaRPr lang="en-GB" sz="1400" b="1" dirty="0">
              <a:latin typeface="Gill Sans MT" panose="020B05020201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E1E405-16CA-45D5-980B-38BE603E3B2F}"/>
              </a:ext>
            </a:extLst>
          </p:cNvPr>
          <p:cNvSpPr txBox="1"/>
          <p:nvPr/>
        </p:nvSpPr>
        <p:spPr>
          <a:xfrm>
            <a:off x="4797012" y="161084"/>
            <a:ext cx="389914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latin typeface="Gill Sans MT" panose="020B0502020104020203" pitchFamily="34" charset="0"/>
              </a:rPr>
              <a:t>AI Application</a:t>
            </a:r>
          </a:p>
          <a:p>
            <a:pPr algn="ctr"/>
            <a:endParaRPr lang="en-GB" sz="1400" b="1" dirty="0">
              <a:latin typeface="Gill Sans MT" panose="020B0502020104020203" pitchFamily="34" charset="0"/>
            </a:endParaRPr>
          </a:p>
          <a:p>
            <a:pPr algn="ctr"/>
            <a:r>
              <a:rPr lang="en-GB" sz="1400" b="1" dirty="0">
                <a:latin typeface="Gill Sans MT" panose="020B0502020104020203" pitchFamily="34" charset="0"/>
              </a:rPr>
              <a:t>USEFUL INTERFACE BUILT ON THE AI BRAIN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BBD66D-4C15-4305-A6D1-D9751B107E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616" y="1211296"/>
            <a:ext cx="3503775" cy="3367826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5337CAA0-0262-4F44-A75C-704BB989AA8E}"/>
              </a:ext>
            </a:extLst>
          </p:cNvPr>
          <p:cNvSpPr/>
          <p:nvPr/>
        </p:nvSpPr>
        <p:spPr>
          <a:xfrm>
            <a:off x="3742418" y="2337758"/>
            <a:ext cx="1483743" cy="738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404440-D56A-4305-B198-FC657113987E}"/>
              </a:ext>
            </a:extLst>
          </p:cNvPr>
          <p:cNvSpPr txBox="1"/>
          <p:nvPr/>
        </p:nvSpPr>
        <p:spPr>
          <a:xfrm>
            <a:off x="4095771" y="4110247"/>
            <a:ext cx="495946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Gill Sans MT" panose="020B0502020104020203" pitchFamily="34" charset="0"/>
              </a:rPr>
              <a:t>What the tool is designed to do: Lesson planning, create quizzes, differentiate text, translate, make flash cards, create images……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F2B064-AAD6-48DC-85B7-DF571F73A050}"/>
              </a:ext>
            </a:extLst>
          </p:cNvPr>
          <p:cNvSpPr txBox="1"/>
          <p:nvPr/>
        </p:nvSpPr>
        <p:spPr>
          <a:xfrm>
            <a:off x="508959" y="3217653"/>
            <a:ext cx="10437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latin typeface="Gill Sans MT" panose="020B0502020104020203" pitchFamily="34" charset="0"/>
              </a:rPr>
              <a:t>E.g. ChatGTP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850C83-A0A8-421F-A6FD-91A9B87FFCAA}"/>
              </a:ext>
            </a:extLst>
          </p:cNvPr>
          <p:cNvSpPr txBox="1"/>
          <p:nvPr/>
        </p:nvSpPr>
        <p:spPr>
          <a:xfrm>
            <a:off x="7273518" y="1293961"/>
            <a:ext cx="169327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latin typeface="Gill Sans MT" panose="020B0502020104020203" pitchFamily="34" charset="0"/>
              </a:rPr>
              <a:t>E.g. </a:t>
            </a:r>
            <a:r>
              <a:rPr lang="en-GB" b="1" i="1" dirty="0" err="1">
                <a:latin typeface="Gill Sans MT" panose="020B0502020104020203" pitchFamily="34" charset="0"/>
              </a:rPr>
              <a:t>Teachmate</a:t>
            </a:r>
            <a:r>
              <a:rPr lang="en-GB" b="1" i="1" dirty="0">
                <a:latin typeface="Gill Sans MT" panose="020B0502020104020203" pitchFamily="34" charset="0"/>
              </a:rPr>
              <a:t> AI, </a:t>
            </a:r>
            <a:r>
              <a:rPr lang="en-GB" b="1" i="1" dirty="0" err="1">
                <a:latin typeface="Gill Sans MT" panose="020B0502020104020203" pitchFamily="34" charset="0"/>
              </a:rPr>
              <a:t>Craiyon</a:t>
            </a:r>
            <a:r>
              <a:rPr lang="en-GB" b="1" i="1" dirty="0">
                <a:latin typeface="Gill Sans MT" panose="020B0502020104020203" pitchFamily="34" charset="0"/>
              </a:rPr>
              <a:t>, </a:t>
            </a:r>
            <a:r>
              <a:rPr lang="en-GB" b="1" i="1" dirty="0" err="1">
                <a:latin typeface="Gill Sans MT" panose="020B0502020104020203" pitchFamily="34" charset="0"/>
              </a:rPr>
              <a:t>MagicschoolAI</a:t>
            </a:r>
            <a:r>
              <a:rPr lang="en-GB" b="1" i="1" dirty="0">
                <a:latin typeface="Gill Sans MT" panose="020B05020201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557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D908F-BC73-4A71-9E68-C90C136B3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it be used in the classroom?</a:t>
            </a:r>
          </a:p>
        </p:txBody>
      </p:sp>
    </p:spTree>
    <p:extLst>
      <p:ext uri="{BB962C8B-B14F-4D97-AF65-F5344CB8AC3E}">
        <p14:creationId xmlns:p14="http://schemas.microsoft.com/office/powerpoint/2010/main" val="965367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62AA-0242-4ADA-B62C-15929D423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32" y="67119"/>
            <a:ext cx="8714135" cy="569205"/>
          </a:xfrm>
          <a:ln w="381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GB" sz="3600" dirty="0"/>
              <a:t>Creating images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C060B-6989-4582-A425-B5C18E72F013}"/>
              </a:ext>
            </a:extLst>
          </p:cNvPr>
          <p:cNvSpPr txBox="1"/>
          <p:nvPr/>
        </p:nvSpPr>
        <p:spPr>
          <a:xfrm>
            <a:off x="0" y="4812337"/>
            <a:ext cx="22256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https://www.craiyon.com/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F91D49-5D13-4469-B25F-E105D94415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89" t="29934" r="12532"/>
          <a:stretch/>
        </p:blipFill>
        <p:spPr>
          <a:xfrm>
            <a:off x="154547" y="764818"/>
            <a:ext cx="4002657" cy="11747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7EA90-4095-4ACC-A911-F7596DE51E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818" y="1719572"/>
            <a:ext cx="5589482" cy="1704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FC9A1-31B1-4057-8839-01C4501B3D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8446" y="67119"/>
            <a:ext cx="5967105" cy="507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9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3DD4A72-6268-4479-B6D9-3E9265F9F6AC}"/>
              </a:ext>
            </a:extLst>
          </p:cNvPr>
          <p:cNvSpPr txBox="1">
            <a:spLocks/>
          </p:cNvSpPr>
          <p:nvPr/>
        </p:nvSpPr>
        <p:spPr>
          <a:xfrm>
            <a:off x="214932" y="67119"/>
            <a:ext cx="8714135" cy="56920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spcFirstLastPara="1" wrap="square" lIns="92500" tIns="92500" rIns="92500" bIns="92500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pPr algn="ctr"/>
            <a:r>
              <a:rPr lang="en-GB" sz="3600"/>
              <a:t>Creating images</a:t>
            </a:r>
            <a:endParaRPr lang="en-GB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059372-0A08-49AE-811D-D55EA5526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52" y="731779"/>
            <a:ext cx="1995948" cy="58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75BCC9-473A-4450-9A3F-567409CC8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33" y="1476595"/>
            <a:ext cx="7735380" cy="2000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9EE2A2-9BCA-46D3-85C1-AD1BC9A69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259" y="56799"/>
            <a:ext cx="4877481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5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49041-6CD2-454A-BDFF-9260507C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42F751B-ADC0-49EF-8126-29D300566FC9}"/>
              </a:ext>
            </a:extLst>
          </p:cNvPr>
          <p:cNvSpPr txBox="1">
            <a:spLocks/>
          </p:cNvSpPr>
          <p:nvPr/>
        </p:nvSpPr>
        <p:spPr>
          <a:xfrm>
            <a:off x="214932" y="67119"/>
            <a:ext cx="8714135" cy="56920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spcFirstLastPara="1" wrap="square" lIns="92500" tIns="92500" rIns="92500" bIns="92500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Alfa Slab One"/>
              <a:buNone/>
              <a:defRPr sz="4900" b="0" i="0" u="none" strike="noStrike" cap="none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pPr algn="ctr"/>
            <a:r>
              <a:rPr lang="en-GB" sz="3600"/>
              <a:t>Creating images</a:t>
            </a:r>
            <a:endParaRPr lang="en-GB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895C6C-7330-4EB8-830F-E8D154B0DB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67" y="860409"/>
            <a:ext cx="6870405" cy="3532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D8B856-2DA7-4476-A351-93469CA49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781" y="0"/>
            <a:ext cx="6728604" cy="51435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3F26E0-BE12-4E8C-830D-13044030A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67" y="338364"/>
            <a:ext cx="1200318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5537C1-EDCC-4683-84D6-012A737D3E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331" y="0"/>
            <a:ext cx="2725496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4027CC-652F-4526-A97F-9EF3630A6165}"/>
              </a:ext>
            </a:extLst>
          </p:cNvPr>
          <p:cNvSpPr txBox="1"/>
          <p:nvPr/>
        </p:nvSpPr>
        <p:spPr>
          <a:xfrm>
            <a:off x="5848710" y="466136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AI Image Generator (deepai.org)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BBA98-C282-4790-8A11-98D66CEB8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28" y="177297"/>
            <a:ext cx="1209844" cy="6096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E21ABE-5C97-47FF-B22D-FF383B0FA9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957" y="174363"/>
            <a:ext cx="4452664" cy="445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509FE8-048A-4EC4-BD68-CD70D258C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80" y="750330"/>
            <a:ext cx="3238952" cy="2400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F9A688-AAA0-402F-9CA7-EF2D829FC3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3186" y="94889"/>
            <a:ext cx="4789134" cy="478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7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FF5E8A-CD51-4872-9682-72F4C39C7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17" y="446342"/>
            <a:ext cx="3238952" cy="23530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857BEA-B92C-41A4-A2DB-40D0993C96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8798" y="167674"/>
            <a:ext cx="4823662" cy="480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49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91512-8697-4A45-B4CE-2578CCE66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2D0D13-1F0C-4128-A751-40720FBB0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09" y="526350"/>
            <a:ext cx="3115110" cy="2391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309D5A-18AA-44D7-B49A-8B4C5AEADE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6052" y="0"/>
            <a:ext cx="510168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3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AC577-4877-4093-9F07-FD618F267DB3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69CC21-CE10-4F74-91D3-61209C360B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4641" y="259871"/>
            <a:ext cx="5387952" cy="4623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2403F4-E8EC-4BE7-B832-A1D6F0FF0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52" y="117534"/>
            <a:ext cx="1524213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2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AC577-4877-4093-9F07-FD618F267DB3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2403F4-E8EC-4BE7-B832-A1D6F0FF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52" y="117534"/>
            <a:ext cx="1524213" cy="6287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FF476E-D66B-4E92-A95B-18FFE1CC46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340" y="258793"/>
            <a:ext cx="5387034" cy="448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82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AC577-4877-4093-9F07-FD618F267DB3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2403F4-E8EC-4BE7-B832-A1D6F0FF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52" y="117534"/>
            <a:ext cx="1524213" cy="628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FAC13F-81EB-488E-83BA-B83F4381FF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6356" y="310551"/>
            <a:ext cx="5652895" cy="48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07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146C7-370D-44D1-BDF2-6A7FC2244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95" y="117534"/>
            <a:ext cx="7059010" cy="497274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E3F3181-3212-46D5-864D-B0A0D2AAB369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</p:spTree>
    <p:extLst>
      <p:ext uri="{BB962C8B-B14F-4D97-AF65-F5344CB8AC3E}">
        <p14:creationId xmlns:p14="http://schemas.microsoft.com/office/powerpoint/2010/main" val="1231573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3F3181-3212-46D5-864D-B0A0D2AAB369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2F101-8791-4868-B8E2-A4D1FCB0A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784" y="161588"/>
            <a:ext cx="6668431" cy="48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47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3F3181-3212-46D5-864D-B0A0D2AAB369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2059F5-D840-45A3-BB3E-63EC51AC8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285" y="271141"/>
            <a:ext cx="6487430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49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360907-ED8E-4A3F-A622-2CDA4C85F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389" y="66325"/>
            <a:ext cx="7135221" cy="501084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81F05AD-95A2-43DA-9C0F-99DE60CA8AFB}"/>
              </a:ext>
            </a:extLst>
          </p:cNvPr>
          <p:cNvSpPr txBox="1">
            <a:spLocks/>
          </p:cNvSpPr>
          <p:nvPr/>
        </p:nvSpPr>
        <p:spPr>
          <a:xfrm rot="16200000">
            <a:off x="-2235023" y="2361713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</p:spTree>
    <p:extLst>
      <p:ext uri="{BB962C8B-B14F-4D97-AF65-F5344CB8AC3E}">
        <p14:creationId xmlns:p14="http://schemas.microsoft.com/office/powerpoint/2010/main" val="3652789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E9526E-B275-4898-B2DC-10CC4CF9E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442" y="180641"/>
            <a:ext cx="7097115" cy="478221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5ACD72-079F-4510-8D9B-7BD2489CF9B4}"/>
              </a:ext>
            </a:extLst>
          </p:cNvPr>
          <p:cNvSpPr txBox="1">
            <a:spLocks/>
          </p:cNvSpPr>
          <p:nvPr/>
        </p:nvSpPr>
        <p:spPr>
          <a:xfrm rot="16200000">
            <a:off x="-1976231" y="2415664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</p:spTree>
    <p:extLst>
      <p:ext uri="{BB962C8B-B14F-4D97-AF65-F5344CB8AC3E}">
        <p14:creationId xmlns:p14="http://schemas.microsoft.com/office/powerpoint/2010/main" val="4043834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5ACD72-079F-4510-8D9B-7BD2489CF9B4}"/>
              </a:ext>
            </a:extLst>
          </p:cNvPr>
          <p:cNvSpPr txBox="1">
            <a:spLocks/>
          </p:cNvSpPr>
          <p:nvPr/>
        </p:nvSpPr>
        <p:spPr>
          <a:xfrm rot="16200000">
            <a:off x="-1976231" y="2415664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36DBE-2345-432C-9E97-03855115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548" y="171115"/>
            <a:ext cx="6296904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32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5ACD72-079F-4510-8D9B-7BD2489CF9B4}"/>
              </a:ext>
            </a:extLst>
          </p:cNvPr>
          <p:cNvSpPr txBox="1">
            <a:spLocks/>
          </p:cNvSpPr>
          <p:nvPr/>
        </p:nvSpPr>
        <p:spPr>
          <a:xfrm rot="16200000">
            <a:off x="-1976231" y="2415664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1491D4-7E27-414E-8654-6857E812E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27" y="233036"/>
            <a:ext cx="6239746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81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AC577-4877-4093-9F07-FD618F267DB3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2719AD-B2B4-4868-8211-D83ED6535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" y="191659"/>
            <a:ext cx="2572109" cy="4001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A3C394-6386-4E8F-94FD-4520F458DF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3917" y="58767"/>
            <a:ext cx="2444819" cy="5025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EF5282-75DE-4910-ACEE-49E76FF8EB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710" y="0"/>
            <a:ext cx="24987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3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AC577-4877-4093-9F07-FD618F267DB3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D9F44-C8BA-4471-80B1-8554C3938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392" y="117534"/>
            <a:ext cx="3060397" cy="4613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4BCD7B-9255-4FB8-BD7A-9F5D11723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833" y="540537"/>
            <a:ext cx="2534004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98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AC577-4877-4093-9F07-FD618F267DB3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Chat to a religious figure?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28F49C-7BCC-46D4-A0D2-47EBF2DC35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167" y="310550"/>
            <a:ext cx="3713338" cy="2139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7F6E73-06A5-4330-B4BF-095727586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675" y="187949"/>
            <a:ext cx="2514951" cy="435353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B2A4F44-FA8A-47C5-8849-446AF31BF8F4}"/>
              </a:ext>
            </a:extLst>
          </p:cNvPr>
          <p:cNvSpPr/>
          <p:nvPr/>
        </p:nvSpPr>
        <p:spPr>
          <a:xfrm>
            <a:off x="1690777" y="793630"/>
            <a:ext cx="500332" cy="4140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B456B18-95F2-41D5-92CA-6D06DBE39CE4}"/>
              </a:ext>
            </a:extLst>
          </p:cNvPr>
          <p:cNvCxnSpPr>
            <a:cxnSpLocks/>
          </p:cNvCxnSpPr>
          <p:nvPr/>
        </p:nvCxnSpPr>
        <p:spPr>
          <a:xfrm flipV="1">
            <a:off x="1274393" y="1207699"/>
            <a:ext cx="640671" cy="18546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2BEC58E-965A-45B6-A925-6841B190B057}"/>
              </a:ext>
            </a:extLst>
          </p:cNvPr>
          <p:cNvSpPr txBox="1"/>
          <p:nvPr/>
        </p:nvSpPr>
        <p:spPr>
          <a:xfrm>
            <a:off x="800374" y="3174521"/>
            <a:ext cx="4468483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Gill Sans MT" panose="020B0502020104020203" pitchFamily="34" charset="0"/>
              </a:rPr>
              <a:t>You can create a voice (using your own or someone else's!) and then it will read it whatever voice you want by clicking the blue play button. </a:t>
            </a:r>
          </a:p>
          <a:p>
            <a:pPr algn="ctr"/>
            <a:endParaRPr lang="en-GB" sz="1600" b="1" dirty="0">
              <a:latin typeface="Gill Sans MT" panose="020B0502020104020203" pitchFamily="34" charset="0"/>
            </a:endParaRPr>
          </a:p>
          <a:p>
            <a:pPr algn="ctr"/>
            <a:r>
              <a:rPr lang="en-GB" sz="1600" b="1" dirty="0">
                <a:latin typeface="Gill Sans MT" panose="020B0502020104020203" pitchFamily="34" charset="0"/>
              </a:rPr>
              <a:t>Pupils can then have ‘Jesus’ or whoever read their answers out loud to the class</a:t>
            </a:r>
          </a:p>
        </p:txBody>
      </p:sp>
    </p:spTree>
    <p:extLst>
      <p:ext uri="{BB962C8B-B14F-4D97-AF65-F5344CB8AC3E}">
        <p14:creationId xmlns:p14="http://schemas.microsoft.com/office/powerpoint/2010/main" val="3821177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660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69BEEE-C97D-494E-8FD0-FFEA48470A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076" y="0"/>
            <a:ext cx="6636584" cy="373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79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660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F9B22-5EC1-497A-8ABF-EBF9402DCF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99" y="819509"/>
            <a:ext cx="7985888" cy="403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31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660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00D54E-3124-4B28-A122-48125DB02F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246" y="428085"/>
            <a:ext cx="4450213" cy="3856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13D459-DA94-4897-994A-4D19A81274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742" y="1068542"/>
            <a:ext cx="3022116" cy="3871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2395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33DC8D-40FA-47BF-9232-4356AADCB1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32" y="117534"/>
            <a:ext cx="5106603" cy="3198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4E6A2B-631C-4821-BC74-D531E60F7B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124" y="3393813"/>
            <a:ext cx="5241007" cy="15483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65692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443E9-83A6-4110-A6E8-7B2EF8C408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12" y="210781"/>
            <a:ext cx="4846893" cy="2232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927245-1235-4DFE-A498-7CEE890749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763" y="1216063"/>
            <a:ext cx="4846893" cy="21362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DB2CC6-AF38-4D3F-89F0-A2E6ABD85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257" y="3272208"/>
            <a:ext cx="4412626" cy="1543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78968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5DDFF-2E3B-421E-9DE3-456DACECD7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14" y="117534"/>
            <a:ext cx="4660460" cy="2222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AB391E-F6B3-490B-8121-3094725B34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710" y="1177012"/>
            <a:ext cx="3850806" cy="27829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AE85D3-0CD5-48A5-A1DE-EFAEBE6CC2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339" y="2571750"/>
            <a:ext cx="3419952" cy="23815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ADC88D-F6C9-4F50-B3C0-A292741D38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484" y="124028"/>
            <a:ext cx="4660460" cy="2222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D76CCB-6274-4371-A3F0-088708D324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080" y="1183506"/>
            <a:ext cx="3850806" cy="2782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7644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407A61-7922-48BF-B04E-3B7A32E9B3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52" y="195171"/>
            <a:ext cx="4103759" cy="4591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266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8886FD-E85F-494A-91E0-855A00838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390" y="526707"/>
            <a:ext cx="5182323" cy="533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F56715-4FED-41E6-90D4-EBC5E473C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04" y="1018653"/>
            <a:ext cx="6925642" cy="3953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F6CC92-42F8-4FAB-802E-165B301EA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679" y="78970"/>
            <a:ext cx="3591426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84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8886FD-E85F-494A-91E0-855A00838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582" y="724619"/>
            <a:ext cx="5182323" cy="5334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6F5E1C-424B-4424-AD67-646111DCC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653" y="1370455"/>
            <a:ext cx="6944694" cy="3581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E57377-6513-40C3-80DE-F45805340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679" y="78970"/>
            <a:ext cx="3591426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0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8886FD-E85F-494A-91E0-855A00838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23" y="306043"/>
            <a:ext cx="5182323" cy="533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F8DC7C-0B31-4522-A4E2-2E3123A62D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23" y="795703"/>
            <a:ext cx="5722877" cy="43477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115AFD-5026-4B6E-8C8C-8E558B729E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0173" y="0"/>
            <a:ext cx="3591426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87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F9B597-49B7-40F3-864A-229F83620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471" y="143203"/>
            <a:ext cx="3677038" cy="29674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DDCBD3-E822-4389-B8F7-0ED1D61C4A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86" y="724619"/>
            <a:ext cx="6284607" cy="410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54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D6F3C-1783-48B5-8B7F-EE639AFE31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140" y="303195"/>
            <a:ext cx="3959520" cy="4537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84852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8D5343-6F23-400F-8CFC-514D109D52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904" y="558846"/>
            <a:ext cx="5825096" cy="402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372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A8F2BA-58F0-4370-83FE-C386337F90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733" y="310550"/>
            <a:ext cx="4402599" cy="45223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2376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DFCAF1-122D-4B42-8A68-250DDC63A0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86" y="327803"/>
            <a:ext cx="6508426" cy="413205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331464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C71F75-B87F-4154-95A4-64B729864A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183" y="362309"/>
            <a:ext cx="3804552" cy="4399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9293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F4E74E-2F80-4B28-8A52-7884323043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55" y="389366"/>
            <a:ext cx="5773919" cy="419126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141246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19615-3DD5-4423-939B-DBD7C8EA2D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285" y="362309"/>
            <a:ext cx="4245591" cy="4418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5629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809038-E4FD-456C-8357-CAB87E3341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88" y="198408"/>
            <a:ext cx="4759482" cy="34348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D4F63A-2F61-421D-A414-F2F8EE6F17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677" y="3769743"/>
            <a:ext cx="4908036" cy="95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670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22088-5075-4643-B11A-295C150E67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746" y="254478"/>
            <a:ext cx="4008878" cy="4634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55A40E-D03C-4CFE-8D1D-B533083DE1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018" y="971309"/>
            <a:ext cx="4144835" cy="291716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00048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539F25-3CD2-43F4-990F-580CBB57AF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108" y="196443"/>
            <a:ext cx="4100498" cy="4642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F9FAD-D921-4FC0-B5FA-0C0A1589E3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2233" y="1055091"/>
            <a:ext cx="4471300" cy="278366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481009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A5AAB1-77FD-41AF-BB85-D093587BC3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88" y="219972"/>
            <a:ext cx="3842010" cy="47035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55AEB7-D394-468F-8AA4-5492D9E6312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2491" y="219972"/>
            <a:ext cx="4058044" cy="2495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174A09-B5E7-4488-9CBC-3F9F740BCE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972" y="2070339"/>
            <a:ext cx="4023724" cy="2853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20569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D3664-0CDF-4A03-A9DE-A0D6C606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39" y="0"/>
            <a:ext cx="1660584" cy="7246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FDAAD1-7E37-46BC-9845-3CB0325D76E0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32B42B-AFF9-4DAE-BFDC-8A7C0886B8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044" y="445338"/>
            <a:ext cx="3699956" cy="4252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3805B-CC9E-4921-911D-21C73E8ACD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954" y="38657"/>
            <a:ext cx="3541071" cy="2700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6700AF-19EA-4C28-BD7D-DAFE3ED122D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2549" y="1687258"/>
            <a:ext cx="3691393" cy="1959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2DA25A-549E-4C88-9E63-E67C434AD6F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139" y="2784605"/>
            <a:ext cx="3009736" cy="2104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6911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7D36F4-BEFF-424B-9618-E407088D64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37" y="215660"/>
            <a:ext cx="4805033" cy="3966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4AD1A7-09F3-481E-B4EA-C0FBB780D8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6218" y="2130324"/>
            <a:ext cx="3869618" cy="27975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6325ECD-8691-452C-9350-A9D2608837E1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87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6325ECD-8691-452C-9350-A9D2608837E1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4731DB-7FBC-4CEC-B738-0B0BD5361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76" y="269932"/>
            <a:ext cx="7240010" cy="38962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38637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6325ECD-8691-452C-9350-A9D2608837E1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27CB8-94CD-4EE6-A27D-4D1D72E70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90" y="427799"/>
            <a:ext cx="7144747" cy="41153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584452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C5752-B588-4B5E-9B5B-58E6B93FBE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77" y="554868"/>
            <a:ext cx="3466402" cy="3754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E59D09F-E5CB-4BDB-8304-03D52F548D6C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D7BC8E-CD5D-43B1-B447-B38D06F4B0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628" y="264072"/>
            <a:ext cx="3891477" cy="2668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27ADC0-46FC-4584-918E-E418ADCD2A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2218" y="3218299"/>
            <a:ext cx="4234153" cy="95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386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59D09F-E5CB-4BDB-8304-03D52F548D6C}"/>
              </a:ext>
            </a:extLst>
          </p:cNvPr>
          <p:cNvSpPr txBox="1">
            <a:spLocks/>
          </p:cNvSpPr>
          <p:nvPr/>
        </p:nvSpPr>
        <p:spPr>
          <a:xfrm rot="16200000">
            <a:off x="-2164445" y="2352557"/>
            <a:ext cx="4908430" cy="43838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2800" dirty="0">
                <a:latin typeface="Alfa Slab One" panose="020B0604020202020204" charset="0"/>
              </a:rPr>
              <a:t>AI application: </a:t>
            </a:r>
            <a:r>
              <a:rPr lang="en-GB" sz="2800" dirty="0" err="1">
                <a:latin typeface="Alfa Slab One" panose="020B0604020202020204" charset="0"/>
              </a:rPr>
              <a:t>Khanmigo</a:t>
            </a:r>
            <a:endParaRPr lang="en-GB" sz="2800" dirty="0">
              <a:latin typeface="Alfa Slab One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A6238-0EC9-43AC-B2BA-BCB15BA59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84" y="242561"/>
            <a:ext cx="4324954" cy="4658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676503-7908-4C24-8E9F-0B869F0A93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000" y="442506"/>
            <a:ext cx="4837423" cy="338762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005367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>
            <a:spLocks noGrp="1"/>
          </p:cNvSpPr>
          <p:nvPr>
            <p:ph type="title"/>
          </p:nvPr>
        </p:nvSpPr>
        <p:spPr>
          <a:xfrm>
            <a:off x="388777" y="206974"/>
            <a:ext cx="85206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325" tIns="39650" rIns="79325" bIns="396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Writing stories </a:t>
            </a:r>
            <a:endParaRPr dirty="0"/>
          </a:p>
        </p:txBody>
      </p:sp>
      <p:pic>
        <p:nvPicPr>
          <p:cNvPr id="331" name="Google Shape;331;p5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777" y="826599"/>
            <a:ext cx="2214801" cy="13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1"/>
          <p:cNvSpPr txBox="1"/>
          <p:nvPr/>
        </p:nvSpPr>
        <p:spPr>
          <a:xfrm>
            <a:off x="2256765" y="826599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ChatGPT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2381" y="826596"/>
            <a:ext cx="4866996" cy="26946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60882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>
            <a:spLocks noGrp="1"/>
          </p:cNvSpPr>
          <p:nvPr>
            <p:ph type="title"/>
          </p:nvPr>
        </p:nvSpPr>
        <p:spPr>
          <a:xfrm>
            <a:off x="388777" y="206974"/>
            <a:ext cx="85206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325" tIns="39650" rIns="79325" bIns="396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Writing stories </a:t>
            </a:r>
            <a:endParaRPr dirty="0"/>
          </a:p>
        </p:txBody>
      </p:sp>
      <p:pic>
        <p:nvPicPr>
          <p:cNvPr id="331" name="Google Shape;331;p5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777" y="826599"/>
            <a:ext cx="2214801" cy="13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1"/>
          <p:cNvSpPr txBox="1"/>
          <p:nvPr/>
        </p:nvSpPr>
        <p:spPr>
          <a:xfrm>
            <a:off x="2256765" y="826599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ChatGPT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0065" y="1275269"/>
            <a:ext cx="5323702" cy="24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484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>
            <a:spLocks noGrp="1"/>
          </p:cNvSpPr>
          <p:nvPr>
            <p:ph type="title"/>
          </p:nvPr>
        </p:nvSpPr>
        <p:spPr>
          <a:xfrm>
            <a:off x="388777" y="206974"/>
            <a:ext cx="85206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325" tIns="39650" rIns="79325" bIns="396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Writing stories </a:t>
            </a:r>
            <a:endParaRPr dirty="0"/>
          </a:p>
        </p:txBody>
      </p:sp>
      <p:pic>
        <p:nvPicPr>
          <p:cNvPr id="331" name="Google Shape;331;p5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777" y="826599"/>
            <a:ext cx="2214801" cy="13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1"/>
          <p:cNvSpPr txBox="1"/>
          <p:nvPr/>
        </p:nvSpPr>
        <p:spPr>
          <a:xfrm>
            <a:off x="2256765" y="826599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ChatGPT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568" y="1893677"/>
            <a:ext cx="7163800" cy="22672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330" y="1102258"/>
            <a:ext cx="5344271" cy="8668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852209"/>
            <a:ext cx="7182852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6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>
            <a:spLocks noGrp="1"/>
          </p:cNvSpPr>
          <p:nvPr>
            <p:ph type="title"/>
          </p:nvPr>
        </p:nvSpPr>
        <p:spPr>
          <a:xfrm>
            <a:off x="388777" y="206974"/>
            <a:ext cx="85206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325" tIns="39650" rIns="79325" bIns="396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Writing stories </a:t>
            </a:r>
            <a:endParaRPr dirty="0"/>
          </a:p>
        </p:txBody>
      </p:sp>
      <p:pic>
        <p:nvPicPr>
          <p:cNvPr id="331" name="Google Shape;331;p5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40" y="106012"/>
            <a:ext cx="2214801" cy="13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1"/>
          <p:cNvSpPr txBox="1"/>
          <p:nvPr/>
        </p:nvSpPr>
        <p:spPr>
          <a:xfrm>
            <a:off x="2256765" y="826599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ChatGPT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749"/>
          <a:stretch/>
        </p:blipFill>
        <p:spPr>
          <a:xfrm>
            <a:off x="3984771" y="1171899"/>
            <a:ext cx="4237019" cy="1000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472" y="1672031"/>
            <a:ext cx="3970537" cy="31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000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5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40" y="106012"/>
            <a:ext cx="2214801" cy="13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1"/>
          <p:cNvSpPr txBox="1"/>
          <p:nvPr/>
        </p:nvSpPr>
        <p:spPr>
          <a:xfrm>
            <a:off x="2256765" y="826599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ChatGPT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279" y="106012"/>
            <a:ext cx="5201376" cy="8002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3" y="1290052"/>
            <a:ext cx="4524115" cy="21593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4502" y="2724120"/>
            <a:ext cx="5062929" cy="16342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323" y="1166605"/>
            <a:ext cx="5427332" cy="10022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33069"/>
            <a:ext cx="4844431" cy="15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26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/>
          <p:nvPr/>
        </p:nvSpPr>
        <p:spPr>
          <a:xfrm>
            <a:off x="2114140" y="0"/>
            <a:ext cx="2665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Oak AI Experiments - Lessons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5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782" y="143666"/>
            <a:ext cx="1860050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36" y="1495721"/>
            <a:ext cx="4799557" cy="302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082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/>
          <p:nvPr/>
        </p:nvSpPr>
        <p:spPr>
          <a:xfrm>
            <a:off x="2114140" y="0"/>
            <a:ext cx="2665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Oak AI Experiments - Lessons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5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782" y="143666"/>
            <a:ext cx="1860050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473" y="662616"/>
            <a:ext cx="6316924" cy="430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014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/>
          <p:nvPr/>
        </p:nvSpPr>
        <p:spPr>
          <a:xfrm>
            <a:off x="2114140" y="0"/>
            <a:ext cx="2665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Oak AI Experiments - Lessons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5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782" y="143666"/>
            <a:ext cx="1860050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7376" y="662616"/>
            <a:ext cx="6473980" cy="403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38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/>
          <p:nvPr/>
        </p:nvSpPr>
        <p:spPr>
          <a:xfrm>
            <a:off x="2114140" y="0"/>
            <a:ext cx="2665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Oak AI Experiments - Lessons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5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782" y="143666"/>
            <a:ext cx="1860050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4171" y="1513054"/>
            <a:ext cx="4267796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810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/>
          <p:nvPr/>
        </p:nvSpPr>
        <p:spPr>
          <a:xfrm>
            <a:off x="2114140" y="0"/>
            <a:ext cx="2665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Oak AI Experiments - Lessons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5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782" y="143666"/>
            <a:ext cx="1860050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82" y="190446"/>
            <a:ext cx="8745170" cy="4563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085" y="252780"/>
            <a:ext cx="8573696" cy="48774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295" y="252780"/>
            <a:ext cx="8783276" cy="4772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7853" y="507531"/>
            <a:ext cx="5268060" cy="37438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2429" y="343281"/>
            <a:ext cx="9002381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4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32;p5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7501" y="84923"/>
            <a:ext cx="2214799" cy="12306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6;p51"/>
          <p:cNvSpPr txBox="1"/>
          <p:nvPr/>
        </p:nvSpPr>
        <p:spPr>
          <a:xfrm>
            <a:off x="6942376" y="1411824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Google Gemini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19" y="244384"/>
            <a:ext cx="6935168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558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32;p5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7501" y="84923"/>
            <a:ext cx="2214799" cy="12306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6;p51"/>
          <p:cNvSpPr txBox="1"/>
          <p:nvPr/>
        </p:nvSpPr>
        <p:spPr>
          <a:xfrm>
            <a:off x="6942376" y="1411824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Google Gemini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560" y="530736"/>
            <a:ext cx="6994893" cy="413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201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753" y="0"/>
            <a:ext cx="6839905" cy="51442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746" y="778804"/>
            <a:ext cx="4121254" cy="21780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77103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93" y="231074"/>
            <a:ext cx="7059010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459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07" y="493758"/>
            <a:ext cx="5421059" cy="3873142"/>
          </a:xfrm>
          <a:prstGeom prst="rect">
            <a:avLst/>
          </a:prstGeom>
        </p:spPr>
      </p:pic>
      <p:pic>
        <p:nvPicPr>
          <p:cNvPr id="5" name="Google Shape;332;p5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7501" y="84923"/>
            <a:ext cx="2214799" cy="12306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6;p51"/>
          <p:cNvSpPr txBox="1"/>
          <p:nvPr/>
        </p:nvSpPr>
        <p:spPr>
          <a:xfrm>
            <a:off x="6942376" y="1411824"/>
            <a:ext cx="1833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Google Gemini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23403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3"/>
          <p:cNvSpPr txBox="1">
            <a:spLocks noGrp="1"/>
          </p:cNvSpPr>
          <p:nvPr>
            <p:ph type="title"/>
          </p:nvPr>
        </p:nvSpPr>
        <p:spPr>
          <a:xfrm>
            <a:off x="362625" y="360150"/>
            <a:ext cx="31065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325" tIns="39650" rIns="79325" bIns="396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Teach Mate AI</a:t>
            </a:r>
            <a:endParaRPr/>
          </a:p>
        </p:txBody>
      </p:sp>
      <p:sp>
        <p:nvSpPr>
          <p:cNvPr id="355" name="Google Shape;355;p53"/>
          <p:cNvSpPr txBox="1"/>
          <p:nvPr/>
        </p:nvSpPr>
        <p:spPr>
          <a:xfrm>
            <a:off x="4673850" y="1861625"/>
            <a:ext cx="3853500" cy="27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-GB" sz="15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Teachers retain professional oversight of resources generated</a:t>
            </a:r>
            <a:endParaRPr sz="15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-GB" sz="15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AI enables quick adaptation and personalisation of learning materials </a:t>
            </a:r>
            <a:endParaRPr sz="15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-GB" sz="15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Tools can save teachers time - our survey found around 10 hours per week</a:t>
            </a:r>
            <a:endParaRPr sz="3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5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875" y="1403275"/>
            <a:ext cx="3959515" cy="35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3"/>
          <p:cNvSpPr txBox="1"/>
          <p:nvPr/>
        </p:nvSpPr>
        <p:spPr>
          <a:xfrm>
            <a:off x="5284950" y="4000500"/>
            <a:ext cx="25632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https://teachmateai.com/tools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59466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861599"/>
              </p:ext>
            </p:extLst>
          </p:nvPr>
        </p:nvGraphicFramePr>
        <p:xfrm>
          <a:off x="62666" y="95369"/>
          <a:ext cx="8910417" cy="4516120"/>
        </p:xfrm>
        <a:graphic>
          <a:graphicData uri="http://schemas.openxmlformats.org/drawingml/2006/table">
            <a:tbl>
              <a:tblPr firstRow="1" bandRow="1">
                <a:tableStyleId>{06577883-60CC-4D3C-BCB0-2F6375C989E3}</a:tableStyleId>
              </a:tblPr>
              <a:tblGrid>
                <a:gridCol w="1155079">
                  <a:extLst>
                    <a:ext uri="{9D8B030D-6E8A-4147-A177-3AD203B41FA5}">
                      <a16:colId xmlns:a16="http://schemas.microsoft.com/office/drawing/2014/main" val="628250507"/>
                    </a:ext>
                  </a:extLst>
                </a:gridCol>
                <a:gridCol w="2226058">
                  <a:extLst>
                    <a:ext uri="{9D8B030D-6E8A-4147-A177-3AD203B41FA5}">
                      <a16:colId xmlns:a16="http://schemas.microsoft.com/office/drawing/2014/main" val="3595830208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val="1730071595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4062980810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29948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Classroom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</a:t>
                      </a:r>
                      <a:r>
                        <a:rPr lang="en-GB" baseline="0" dirty="0"/>
                        <a:t> in 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err="1">
                          <a:solidFill>
                            <a:srgbClr val="002060"/>
                          </a:solidFill>
                        </a:rPr>
                        <a:t>ChatGPT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GB" sz="1400" b="1" dirty="0" err="1">
                          <a:solidFill>
                            <a:srgbClr val="002060"/>
                          </a:solidFill>
                        </a:rPr>
                        <a:t>OpenAI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  <a:p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An AI 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chatbot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 that generates text responses based on prompts provided by the user. It can engage in conversations, answer questions, create lesson plans, and generate content summaries.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Discussion Preparation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: Teachers can use it to generate thought-provoking questions on topics like the existence of God, the problem of evil, or ethical dilemmas in 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religion.</a:t>
                      </a:r>
                      <a:r>
                        <a:rPr lang="en-GB" sz="1400" b="1" dirty="0" err="1">
                          <a:solidFill>
                            <a:srgbClr val="002060"/>
                          </a:solidFill>
                        </a:rPr>
                        <a:t>Resource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 Creation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: Quickly produce worksheets, quizzes, and model answers on topics like the Trinity, Five Pillars of Islam, or the concept of karma in Hinduism.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For Teachers: 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Saves time in creating lesson resources, provides instant answers to complex questions, and can help generate differentiated tasks for different student abilities.</a:t>
                      </a:r>
                    </a:p>
                    <a:p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For Students: 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Offers a platform for independent research and personalized learning, helping students explore topics in-depth.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You can ask 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ChatGPT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 to explain the significance of Tawhid in Islam, or to compare Christian and Buddhist perspectives on life after death.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4676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075956"/>
              </p:ext>
            </p:extLst>
          </p:nvPr>
        </p:nvGraphicFramePr>
        <p:xfrm>
          <a:off x="62666" y="95369"/>
          <a:ext cx="8910417" cy="4302760"/>
        </p:xfrm>
        <a:graphic>
          <a:graphicData uri="http://schemas.openxmlformats.org/drawingml/2006/table">
            <a:tbl>
              <a:tblPr firstRow="1" bandRow="1">
                <a:tableStyleId>{06577883-60CC-4D3C-BCB0-2F6375C989E3}</a:tableStyleId>
              </a:tblPr>
              <a:tblGrid>
                <a:gridCol w="1155079">
                  <a:extLst>
                    <a:ext uri="{9D8B030D-6E8A-4147-A177-3AD203B41FA5}">
                      <a16:colId xmlns:a16="http://schemas.microsoft.com/office/drawing/2014/main" val="628250507"/>
                    </a:ext>
                  </a:extLst>
                </a:gridCol>
                <a:gridCol w="2226058">
                  <a:extLst>
                    <a:ext uri="{9D8B030D-6E8A-4147-A177-3AD203B41FA5}">
                      <a16:colId xmlns:a16="http://schemas.microsoft.com/office/drawing/2014/main" val="3595830208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val="1730071595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4062980810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29948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Classroom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</a:t>
                      </a:r>
                      <a:r>
                        <a:rPr lang="en-GB" baseline="0" dirty="0"/>
                        <a:t> in 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Canva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 (with Magic Design AI features)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A graphic design platform that includes AI-powered tools for creating visually appealing presentations, infographics, and posters.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Creating Visual Aids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Teachers can design visually engaging posters on key religious symbols, holy books, and important figures using AI-generated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templates.</a:t>
                      </a:r>
                      <a:r>
                        <a:rPr lang="en-GB" b="1" dirty="0" err="1">
                          <a:solidFill>
                            <a:srgbClr val="002060"/>
                          </a:solidFill>
                        </a:rPr>
                        <a:t>Student</a:t>
                      </a:r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 Projects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Students can create posters or infographics on topics like the Five Pillars of Islam, the Eightfold Path in Buddhism, or the Ten Commandments in Christianity.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For Teachers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Easy to create professional-quality resources without advanced design skills. Saves time with AI-suggested designs and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layouts.</a:t>
                      </a:r>
                      <a:r>
                        <a:rPr lang="en-GB" b="1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 Students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Enhances creativity and allows students to present their knowledge visually, improving engagement and retention.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Students create an infographic comparing the role of angels in Christianity and Islam, using AI design suggestions to structure their work.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5824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059007"/>
              </p:ext>
            </p:extLst>
          </p:nvPr>
        </p:nvGraphicFramePr>
        <p:xfrm>
          <a:off x="62666" y="95369"/>
          <a:ext cx="8910417" cy="4089400"/>
        </p:xfrm>
        <a:graphic>
          <a:graphicData uri="http://schemas.openxmlformats.org/drawingml/2006/table">
            <a:tbl>
              <a:tblPr firstRow="1" bandRow="1">
                <a:tableStyleId>{06577883-60CC-4D3C-BCB0-2F6375C989E3}</a:tableStyleId>
              </a:tblPr>
              <a:tblGrid>
                <a:gridCol w="1155079">
                  <a:extLst>
                    <a:ext uri="{9D8B030D-6E8A-4147-A177-3AD203B41FA5}">
                      <a16:colId xmlns:a16="http://schemas.microsoft.com/office/drawing/2014/main" val="628250507"/>
                    </a:ext>
                  </a:extLst>
                </a:gridCol>
                <a:gridCol w="2226058">
                  <a:extLst>
                    <a:ext uri="{9D8B030D-6E8A-4147-A177-3AD203B41FA5}">
                      <a16:colId xmlns:a16="http://schemas.microsoft.com/office/drawing/2014/main" val="3595830208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val="1730071595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4062980810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29948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Classroom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</a:t>
                      </a:r>
                      <a:r>
                        <a:rPr lang="en-GB" baseline="0" dirty="0"/>
                        <a:t> in 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QuillBot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An AI-powered writing assistant that helps with paraphrasing, summarizing, and checking grammar. It can enhance students' writing and help them better understand complex texts.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Simplifying Texts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Teachers can use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QuillBot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 to simplify religious texts or academic language for students with different reading levels.</a:t>
                      </a:r>
                    </a:p>
                    <a:p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Writing Support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Helps students rephrase their answers to exam-style questions, improving clarity and coherence.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For Teachers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Facilitates the preparation of differentiated materials and provides a quick way to adjust the complexity of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texts.</a:t>
                      </a:r>
                      <a:r>
                        <a:rPr lang="en-GB" b="1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 Students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: Improves writing skills, boosts vocabulary, and helps students understand complex religious texts by paraphrasing them in simpler language.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Students use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QuillBot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 to rephrase a passage from the Qur’an or the Bible to better understand its meaning in simpler terms.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7115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935992"/>
              </p:ext>
            </p:extLst>
          </p:nvPr>
        </p:nvGraphicFramePr>
        <p:xfrm>
          <a:off x="62666" y="95369"/>
          <a:ext cx="8910417" cy="3754120"/>
        </p:xfrm>
        <a:graphic>
          <a:graphicData uri="http://schemas.openxmlformats.org/drawingml/2006/table">
            <a:tbl>
              <a:tblPr firstRow="1" bandRow="1">
                <a:tableStyleId>{06577883-60CC-4D3C-BCB0-2F6375C989E3}</a:tableStyleId>
              </a:tblPr>
              <a:tblGrid>
                <a:gridCol w="1155079">
                  <a:extLst>
                    <a:ext uri="{9D8B030D-6E8A-4147-A177-3AD203B41FA5}">
                      <a16:colId xmlns:a16="http://schemas.microsoft.com/office/drawing/2014/main" val="628250507"/>
                    </a:ext>
                  </a:extLst>
                </a:gridCol>
                <a:gridCol w="2226058">
                  <a:extLst>
                    <a:ext uri="{9D8B030D-6E8A-4147-A177-3AD203B41FA5}">
                      <a16:colId xmlns:a16="http://schemas.microsoft.com/office/drawing/2014/main" val="3595830208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val="1730071595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4062980810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29948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Classroom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</a:t>
                      </a:r>
                      <a:r>
                        <a:rPr lang="en-GB" baseline="0" dirty="0"/>
                        <a:t> in 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Google Gemini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Google Gemini is a next-generation AI model designed for multimodal tasks, integrating text, images, and other data types. It provides advanced content generation and analysis.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Lesson Planning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Generate lesson outlines for topics such as "The Five Pillars of Islam" or "Christianity and Environmental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Ethics."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Visual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Aids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Create engaging visual content like infographics to explain complex theological concepts (e.g., Trinity in Christianity).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Text Analysis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Assist students in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analyzing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 religious texts by identifying key themes, historical contexts, and connections between scriptures.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For Teachers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Saves time in creating differentiated materials tailored to students' needs. Provides dynamic, multimodal teaching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aids.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Students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Enhances understanding by combining text and visual representations, aiding in comprehension of abstract religious concepts.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Create a flowchart that explains the stages of </a:t>
                      </a:r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Hajj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 with key rituals like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Tawaf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en-GB" dirty="0" err="1">
                          <a:solidFill>
                            <a:srgbClr val="002060"/>
                          </a:solidFill>
                        </a:rPr>
                        <a:t>Sa’i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, combined with short descriptions and related Qur'anic verses.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5554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203435"/>
              </p:ext>
            </p:extLst>
          </p:nvPr>
        </p:nvGraphicFramePr>
        <p:xfrm>
          <a:off x="62666" y="95369"/>
          <a:ext cx="8910417" cy="3449320"/>
        </p:xfrm>
        <a:graphic>
          <a:graphicData uri="http://schemas.openxmlformats.org/drawingml/2006/table">
            <a:tbl>
              <a:tblPr firstRow="1" bandRow="1">
                <a:tableStyleId>{06577883-60CC-4D3C-BCB0-2F6375C989E3}</a:tableStyleId>
              </a:tblPr>
              <a:tblGrid>
                <a:gridCol w="1155079">
                  <a:extLst>
                    <a:ext uri="{9D8B030D-6E8A-4147-A177-3AD203B41FA5}">
                      <a16:colId xmlns:a16="http://schemas.microsoft.com/office/drawing/2014/main" val="628250507"/>
                    </a:ext>
                  </a:extLst>
                </a:gridCol>
                <a:gridCol w="2226058">
                  <a:extLst>
                    <a:ext uri="{9D8B030D-6E8A-4147-A177-3AD203B41FA5}">
                      <a16:colId xmlns:a16="http://schemas.microsoft.com/office/drawing/2014/main" val="3595830208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val="1730071595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4062980810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29948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Classroom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</a:t>
                      </a:r>
                      <a:r>
                        <a:rPr lang="en-GB" baseline="0" dirty="0"/>
                        <a:t> in 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TeachmateAI</a:t>
                      </a:r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A platform that provides custom teaching resources, quizzes, and administrative support.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Custom Worksheets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: Generate differentiated worksheets on topics like 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Angels in Islam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 or 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The Ten </a:t>
                      </a:r>
                      <a:r>
                        <a:rPr lang="en-GB" sz="1400" b="1" dirty="0" err="1">
                          <a:solidFill>
                            <a:srgbClr val="002060"/>
                          </a:solidFill>
                        </a:rPr>
                        <a:t>Commandments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.</a:t>
                      </a:r>
                      <a:r>
                        <a:rPr lang="en-GB" sz="1400" b="1" dirty="0" err="1">
                          <a:solidFill>
                            <a:srgbClr val="002060"/>
                          </a:solidFill>
                        </a:rPr>
                        <a:t>Feedback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 Automation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: Provide instant feedback on students’ essays about "Why is Tawhid the most important belief in Islam?"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For Teachers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: Eases administrative tasks, offering more time for personalized 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teaching.</a:t>
                      </a:r>
                      <a:r>
                        <a:rPr lang="en-GB" sz="1400" b="1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 Students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: Offers tailored learning experiences with targeted practice activities.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2060"/>
                          </a:solidFill>
                        </a:rPr>
                        <a:t>Develop a quick quiz testing knowledge of </a:t>
                      </a:r>
                      <a:r>
                        <a:rPr lang="en-GB" sz="1600" b="1" dirty="0">
                          <a:solidFill>
                            <a:srgbClr val="002060"/>
                          </a:solidFill>
                        </a:rPr>
                        <a:t>Articles of Faith in Islam</a:t>
                      </a:r>
                      <a:r>
                        <a:rPr lang="en-GB" sz="1600" dirty="0">
                          <a:solidFill>
                            <a:srgbClr val="002060"/>
                          </a:solidFill>
                        </a:rPr>
                        <a:t> (e.g., Tawhid, Malaikah, Kutub) with real-time results.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5104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269670"/>
              </p:ext>
            </p:extLst>
          </p:nvPr>
        </p:nvGraphicFramePr>
        <p:xfrm>
          <a:off x="62666" y="95369"/>
          <a:ext cx="8910417" cy="4119880"/>
        </p:xfrm>
        <a:graphic>
          <a:graphicData uri="http://schemas.openxmlformats.org/drawingml/2006/table">
            <a:tbl>
              <a:tblPr firstRow="1" bandRow="1">
                <a:tableStyleId>{06577883-60CC-4D3C-BCB0-2F6375C989E3}</a:tableStyleId>
              </a:tblPr>
              <a:tblGrid>
                <a:gridCol w="1155079">
                  <a:extLst>
                    <a:ext uri="{9D8B030D-6E8A-4147-A177-3AD203B41FA5}">
                      <a16:colId xmlns:a16="http://schemas.microsoft.com/office/drawing/2014/main" val="628250507"/>
                    </a:ext>
                  </a:extLst>
                </a:gridCol>
                <a:gridCol w="2226058">
                  <a:extLst>
                    <a:ext uri="{9D8B030D-6E8A-4147-A177-3AD203B41FA5}">
                      <a16:colId xmlns:a16="http://schemas.microsoft.com/office/drawing/2014/main" val="3595830208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val="1730071595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4062980810"/>
                    </a:ext>
                  </a:extLst>
                </a:gridCol>
                <a:gridCol w="1782083">
                  <a:extLst>
                    <a:ext uri="{9D8B030D-6E8A-4147-A177-3AD203B41FA5}">
                      <a16:colId xmlns:a16="http://schemas.microsoft.com/office/drawing/2014/main" val="29948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Classroom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</a:t>
                      </a:r>
                      <a:r>
                        <a:rPr lang="en-GB" baseline="0" dirty="0"/>
                        <a:t> in 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Aila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AI-Powered Lesson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Aila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 is an AI tool designed to create bespoke teaching resources, including lesson plans, quizzes, and worksheets, tailored to the national curriculum.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Lesson Plans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Use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Aila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 to generate lesson plans on RE topics such as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"The Five Pillars of Islam"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 or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"The Problem of Evil"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, complete with teacher slides and student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worksheets.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Quizzes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Create topic-specific quizzes, such as testing knowledge of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Tawhid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 or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The Ten Commandments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, with customizable levels of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difficulty.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Differentiation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Adapt lesson materials for students with different abilities by simplifying text or introducing higher-order challenges.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For Teachers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Reduces planning time, allowing educators to focus on lesson delivery. Provides editable resources aligned with curriculum </a:t>
                      </a:r>
                      <a:r>
                        <a:rPr lang="en-GB" sz="1200" dirty="0" err="1">
                          <a:solidFill>
                            <a:srgbClr val="002060"/>
                          </a:solidFill>
                        </a:rPr>
                        <a:t>standards.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Students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</a:rPr>
                        <a:t>: Offers structured, engaging activities suited to their comprehension levels.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Aila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 could create a complete lesson plan on 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</a:rPr>
                        <a:t>"Angels in Islam"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, including a summary of key beliefs, a class quiz on angelic roles like Jibril and 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</a:rPr>
                        <a:t>Mikail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, and a worksheet for reflection on their significance in Islamic theology.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2669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2CAECF-7601-4544-B69D-34AF354CA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14567"/>
              </p:ext>
            </p:extLst>
          </p:nvPr>
        </p:nvGraphicFramePr>
        <p:xfrm>
          <a:off x="254478" y="216739"/>
          <a:ext cx="8635044" cy="47100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63306">
                  <a:extLst>
                    <a:ext uri="{9D8B030D-6E8A-4147-A177-3AD203B41FA5}">
                      <a16:colId xmlns:a16="http://schemas.microsoft.com/office/drawing/2014/main" val="205396503"/>
                    </a:ext>
                  </a:extLst>
                </a:gridCol>
                <a:gridCol w="2277373">
                  <a:extLst>
                    <a:ext uri="{9D8B030D-6E8A-4147-A177-3AD203B41FA5}">
                      <a16:colId xmlns:a16="http://schemas.microsoft.com/office/drawing/2014/main" val="800376046"/>
                    </a:ext>
                  </a:extLst>
                </a:gridCol>
                <a:gridCol w="1897812">
                  <a:extLst>
                    <a:ext uri="{9D8B030D-6E8A-4147-A177-3AD203B41FA5}">
                      <a16:colId xmlns:a16="http://schemas.microsoft.com/office/drawing/2014/main" val="3274343403"/>
                    </a:ext>
                  </a:extLst>
                </a:gridCol>
                <a:gridCol w="2596553">
                  <a:extLst>
                    <a:ext uri="{9D8B030D-6E8A-4147-A177-3AD203B41FA5}">
                      <a16:colId xmlns:a16="http://schemas.microsoft.com/office/drawing/2014/main" val="3643716682"/>
                    </a:ext>
                  </a:extLst>
                </a:gridCol>
              </a:tblGrid>
              <a:tr h="203504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Tool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Key Features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Cost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RE-Specific Applications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38608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TeachMate.AI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Lesson plans, worksheets, quizzes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Freemium / Paid tiers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Generate scripture-based activities and differentiated tasks (e.g. beliefs comparison).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257272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MagicSchool.ai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Behaviour reports, marking support, prompts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Subscription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Quick moral dilemma resources, pupil-friendly explanations of theological concepts.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65440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Khanmigo (Khan Academy)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AI tutor; Socratic questioning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 (with account)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Simulate dialogues with religious figures, explore ethics via back-and-forth questioning.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740090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Curipod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Interactive slides, polls, quizzes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Free/Paid options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Create RE “exit tickets” or starter polls on worldviews or ethical issues.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660733"/>
                  </a:ext>
                </a:extLst>
              </a:tr>
              <a:tr h="490177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ChatGPT + DALL·E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Conversational AI + text-to-image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Freemium / Subscription for GPT-4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Rephrase sacred texts, generate modern parables, illustrate religious symbols or scenes.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613565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it-IT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Canva Magic Write + AI image</a:t>
                      </a:r>
                      <a:endParaRPr lang="it-IT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Poster &amp; presentation design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Free/Paid tiers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Design belief timelines, worship space visualisations, or interfaith poster boards.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422790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GrammarlyGO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Writing support, clarity, tone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Freemium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Help students improve RE essays, refine analysis of religious texts or moral debates.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847995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Otter.ai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Transcriptions &amp; audio summarisation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Free/Paid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Record and transcribe student reflections, teacher feedback, or class discussions.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58091"/>
                  </a:ext>
                </a:extLst>
              </a:tr>
              <a:tr h="490177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TLDR This / Resoomer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Summarise long texts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Free/Paid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Condense sacred scriptures or academic articles for easier classroom use and access.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495046"/>
                  </a:ext>
                </a:extLst>
              </a:tr>
              <a:tr h="399882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Adobe Firefly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Professional AI image design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Subscription (Adobe plan)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Create vivid, high-quality visuals of faith scenes, ritual imagery, or sacred architecture.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647686"/>
                  </a:ext>
                </a:extLst>
              </a:tr>
              <a:tr h="327108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Storybird AI / Tome</a:t>
                      </a:r>
                      <a:endParaRPr lang="en-GB" sz="90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AI storytelling &amp; reporting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Free/Paid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Students craft modern parables, retell creation stories with AI support.</a:t>
                      </a:r>
                    </a:p>
                  </a:txBody>
                  <a:tcPr marL="28628" marR="28628" marT="14314" marB="1431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64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0622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5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</a:pPr>
            <a:r>
              <a:rPr lang="en-GB" dirty="0"/>
              <a:t>Any questions?</a:t>
            </a:r>
            <a:endParaRPr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AF871B-DAC7-49E9-BA8A-AF9856966A0F}"/>
              </a:ext>
            </a:extLst>
          </p:cNvPr>
          <p:cNvSpPr txBox="1"/>
          <p:nvPr/>
        </p:nvSpPr>
        <p:spPr>
          <a:xfrm>
            <a:off x="120768" y="3913574"/>
            <a:ext cx="5883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https://learningsciences.smu.edu/blog/artificial-intelligence-in-education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7AF780-4E38-435B-9E4E-17AE3C1FB184}"/>
              </a:ext>
            </a:extLst>
          </p:cNvPr>
          <p:cNvSpPr txBox="1"/>
          <p:nvPr/>
        </p:nvSpPr>
        <p:spPr>
          <a:xfrm>
            <a:off x="138020" y="4435581"/>
            <a:ext cx="69701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https://www.microsoft.com/en-us/education/blog/2025/08/ai-in-education-report-insights-to-support-teaching-and-learning/</a:t>
            </a:r>
            <a:r>
              <a:rPr lang="en-GB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AC030E-E313-4E88-B574-D2136068808E}"/>
              </a:ext>
            </a:extLst>
          </p:cNvPr>
          <p:cNvSpPr txBox="1"/>
          <p:nvPr/>
        </p:nvSpPr>
        <p:spPr>
          <a:xfrm>
            <a:off x="310547" y="3283239"/>
            <a:ext cx="66250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https://education.illinois.edu/about/news-events/news/article/2024/10/24/ai-in-schools--pros-and-cons</a:t>
            </a:r>
            <a:r>
              <a:rPr lang="en-GB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8324FD-411C-4DCD-AA76-C38455A7579F}"/>
              </a:ext>
            </a:extLst>
          </p:cNvPr>
          <p:cNvSpPr txBox="1"/>
          <p:nvPr/>
        </p:nvSpPr>
        <p:spPr>
          <a:xfrm>
            <a:off x="388188" y="2652904"/>
            <a:ext cx="6116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https://www.cbsnews.com/news/artificial-intelligence-school-students-teachers/</a:t>
            </a:r>
            <a:r>
              <a:rPr lang="en-GB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852555-ECD3-4C97-955A-E9CB08FBAC57}"/>
              </a:ext>
            </a:extLst>
          </p:cNvPr>
          <p:cNvSpPr txBox="1"/>
          <p:nvPr/>
        </p:nvSpPr>
        <p:spPr>
          <a:xfrm>
            <a:off x="444259" y="2129684"/>
            <a:ext cx="6003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https://scale.stanford.edu/genai/repository/impact-artificial-intelligence-students-learning-experience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1568823"/>
      </p:ext>
    </p:extLst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6514</TotalTime>
  <Words>3066</Words>
  <Application>Microsoft Macintosh PowerPoint</Application>
  <PresentationFormat>On-screen Show (16:9)</PresentationFormat>
  <Paragraphs>325</Paragraphs>
  <Slides>83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1" baseType="lpstr">
      <vt:lpstr>Gill Sans MT</vt:lpstr>
      <vt:lpstr>Nunito</vt:lpstr>
      <vt:lpstr>Proxima Nova</vt:lpstr>
      <vt:lpstr>Arial</vt:lpstr>
      <vt:lpstr>Alfa Slab One</vt:lpstr>
      <vt:lpstr>Adamsky SF</vt:lpstr>
      <vt:lpstr>Calibri</vt:lpstr>
      <vt:lpstr>Gameday</vt:lpstr>
      <vt:lpstr>"REimagining RE: The AI REvolution</vt:lpstr>
      <vt:lpstr>PowerPoint Presentation</vt:lpstr>
      <vt:lpstr>PowerPoint Presentation</vt:lpstr>
      <vt:lpstr>PowerPoint Presentation</vt:lpstr>
      <vt:lpstr>PowerPoint Presentation</vt:lpstr>
      <vt:lpstr>The POWER of AI</vt:lpstr>
      <vt:lpstr>What AI are people using?</vt:lpstr>
      <vt:lpstr>What AI are people using?</vt:lpstr>
      <vt:lpstr>PowerPoint Presentation</vt:lpstr>
      <vt:lpstr>How can it be used in the classroom?</vt:lpstr>
      <vt:lpstr>Creating images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 stories </vt:lpstr>
      <vt:lpstr>Writing stories </vt:lpstr>
      <vt:lpstr>Writing stories </vt:lpstr>
      <vt:lpstr>Writing stories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 Mate 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AI and telling stories</dc:title>
  <dc:creator>GParekh</dc:creator>
  <cp:lastModifiedBy>Ed Pawson</cp:lastModifiedBy>
  <cp:revision>186</cp:revision>
  <dcterms:modified xsi:type="dcterms:W3CDTF">2025-10-20T13:36:45Z</dcterms:modified>
</cp:coreProperties>
</file>