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7" r:id="rId2"/>
    <p:sldId id="1650" r:id="rId3"/>
    <p:sldId id="258" r:id="rId4"/>
    <p:sldId id="261" r:id="rId5"/>
    <p:sldId id="1674" r:id="rId6"/>
    <p:sldId id="270" r:id="rId7"/>
    <p:sldId id="1660" r:id="rId8"/>
    <p:sldId id="1666" r:id="rId9"/>
    <p:sldId id="1640" r:id="rId10"/>
    <p:sldId id="297" r:id="rId11"/>
    <p:sldId id="1680" r:id="rId12"/>
    <p:sldId id="1681" r:id="rId13"/>
    <p:sldId id="684" r:id="rId14"/>
    <p:sldId id="1679" r:id="rId15"/>
    <p:sldId id="683" r:id="rId16"/>
    <p:sldId id="1671" r:id="rId17"/>
    <p:sldId id="1669" r:id="rId18"/>
    <p:sldId id="1672" r:id="rId19"/>
    <p:sldId id="1673" r:id="rId20"/>
    <p:sldId id="1642" r:id="rId21"/>
    <p:sldId id="256" r:id="rId22"/>
    <p:sldId id="164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42"/>
    <p:restoredTop sz="95794"/>
  </p:normalViewPr>
  <p:slideViewPr>
    <p:cSldViewPr snapToGrid="0" snapToObjects="1">
      <p:cViewPr varScale="1">
        <p:scale>
          <a:sx n="108" d="100"/>
          <a:sy n="108" d="100"/>
        </p:scale>
        <p:origin x="208" y="5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7E18F-C9B1-5D4E-BD7F-C48B12D6BC96}" type="datetimeFigureOut">
              <a:rPr lang="en-GB" smtClean="0"/>
              <a:t>17/10/2025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44BB5-B22A-0E4E-9C61-A782F251EA5F}" type="slidenum">
              <a:rPr lang="en-GB" smtClean="0"/>
              <a:t>‹#›</a:t>
            </a:fld>
            <a:endParaRPr lang="en-GB"/>
          </a:p>
        </p:txBody>
      </p:sp>
    </p:spTree>
    <p:extLst>
      <p:ext uri="{BB962C8B-B14F-4D97-AF65-F5344CB8AC3E}">
        <p14:creationId xmlns:p14="http://schemas.microsoft.com/office/powerpoint/2010/main" val="264177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817275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402313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E265-B70B-8EF0-85C4-F6577C6D26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8CAAECA-E43D-9F20-C7D4-1EE4A452CC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E42012E-2546-E253-0CCA-56203E1262EA}"/>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5" name="Footer Placeholder 4">
            <a:extLst>
              <a:ext uri="{FF2B5EF4-FFF2-40B4-BE49-F238E27FC236}">
                <a16:creationId xmlns:a16="http://schemas.microsoft.com/office/drawing/2014/main" id="{AA878587-2D64-1346-440A-37A9CA83D3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4919B5-A156-01F5-9EF6-53C86C5C6CEB}"/>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416070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1903-AAD0-6D8E-33F9-49F1F690683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6F786A-9965-7196-7720-90391BD5694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B11C93-DC80-0981-26EA-49BB285BAD2B}"/>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5" name="Footer Placeholder 4">
            <a:extLst>
              <a:ext uri="{FF2B5EF4-FFF2-40B4-BE49-F238E27FC236}">
                <a16:creationId xmlns:a16="http://schemas.microsoft.com/office/drawing/2014/main" id="{FC8BFD75-8EB4-2919-93C1-AF3AE2A590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B9C9E3-35CE-15E3-E293-8D55A6D00561}"/>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381425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9A6B-65A8-6CE1-5CE6-6ADD2AE1AD9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C9E8FB0-FA3A-0B91-6E33-36C55158C1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BDF503F-D1CC-4910-1ABD-D52F734489D4}"/>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5" name="Footer Placeholder 4">
            <a:extLst>
              <a:ext uri="{FF2B5EF4-FFF2-40B4-BE49-F238E27FC236}">
                <a16:creationId xmlns:a16="http://schemas.microsoft.com/office/drawing/2014/main" id="{AEB17AA4-BFCB-5410-15F6-52681DB244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50BEEE-E915-D589-5542-B67AC5C9490C}"/>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133412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7B0C-3144-8985-AC88-0B9C89FB745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B997DB0-3495-F3DD-FDBC-D86786E64ED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A2F06EB-DEFB-ED20-34C1-C687C7C68F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8B195B7-591F-E37A-7430-9E125F1EB03B}"/>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6" name="Footer Placeholder 5">
            <a:extLst>
              <a:ext uri="{FF2B5EF4-FFF2-40B4-BE49-F238E27FC236}">
                <a16:creationId xmlns:a16="http://schemas.microsoft.com/office/drawing/2014/main" id="{8DEF1A6E-188E-E6DD-551A-5956538021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CE857-9C4A-1AA0-A451-78591B811A74}"/>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825638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156EE-2A72-CD49-BF59-87F61F31B5E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B872271-FB8B-BEDC-0192-6E53D0A86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8D38328-C5C6-236A-791B-AE9FB034E22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49F1A0B-3E32-9F75-C1C2-3CCA813491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A97713A-8756-CB85-B78D-3179A8C0F1C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B576514-2D4A-BB71-7BA2-116BFDD00CD6}"/>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8" name="Footer Placeholder 7">
            <a:extLst>
              <a:ext uri="{FF2B5EF4-FFF2-40B4-BE49-F238E27FC236}">
                <a16:creationId xmlns:a16="http://schemas.microsoft.com/office/drawing/2014/main" id="{1A20E5F2-7ED9-4094-0C20-D8899EA2A3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914B45-9FC5-7786-3883-F9C23608E1D9}"/>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225713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DEDC-BBDE-76AA-8AAA-B3F9A5D826A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A862FDC-6659-515A-8CE3-2F5056A7859C}"/>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4" name="Footer Placeholder 3">
            <a:extLst>
              <a:ext uri="{FF2B5EF4-FFF2-40B4-BE49-F238E27FC236}">
                <a16:creationId xmlns:a16="http://schemas.microsoft.com/office/drawing/2014/main" id="{C927C3D9-2808-91DE-E996-4286F070964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590CD2-BAB8-D9BE-3C9D-945070331168}"/>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06713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18F17E-6B1E-1F4C-E886-2599048EBD83}"/>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3" name="Footer Placeholder 2">
            <a:extLst>
              <a:ext uri="{FF2B5EF4-FFF2-40B4-BE49-F238E27FC236}">
                <a16:creationId xmlns:a16="http://schemas.microsoft.com/office/drawing/2014/main" id="{21D731A0-2F19-312D-91DB-C5E3601ED06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9B1014C-B109-9DC6-B32B-FBEFDBC30CD6}"/>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19970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B43D-24E4-7EB3-9242-F6889C6544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535F6A5-241C-9376-040A-5FFB8CA38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C8B3B5A-FEF1-B8F2-1266-A9E49BC26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79A2DE6-A0D4-8F9C-E432-266539EB2F8F}"/>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6" name="Footer Placeholder 5">
            <a:extLst>
              <a:ext uri="{FF2B5EF4-FFF2-40B4-BE49-F238E27FC236}">
                <a16:creationId xmlns:a16="http://schemas.microsoft.com/office/drawing/2014/main" id="{B75B1BC7-F1F3-BA06-4754-9F0FEDF3F9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D1C18-B946-0E62-14C9-7102AD05D066}"/>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27444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C5D7-BABC-B29D-A434-B9B4545D959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F482F3B-9F73-AF0D-7B57-6E20A63FA4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1E87B1-A4D1-E7E8-B7E9-ADE6167CD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668345-1A9B-C06E-44ED-2FB68E1DC189}"/>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6" name="Footer Placeholder 5">
            <a:extLst>
              <a:ext uri="{FF2B5EF4-FFF2-40B4-BE49-F238E27FC236}">
                <a16:creationId xmlns:a16="http://schemas.microsoft.com/office/drawing/2014/main" id="{BD7011B5-2580-25CA-1A1F-AC14B0284E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4EAD38-C633-4461-A4B3-3679E79117B8}"/>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658716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3D3-85A4-5442-5596-17A6992EE7D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4C53E4B-9DF8-3A18-1246-74E7A93B946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E4FA880-F81D-2A67-4D4C-8D954C9D3A33}"/>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5" name="Footer Placeholder 4">
            <a:extLst>
              <a:ext uri="{FF2B5EF4-FFF2-40B4-BE49-F238E27FC236}">
                <a16:creationId xmlns:a16="http://schemas.microsoft.com/office/drawing/2014/main" id="{861036BD-A8F8-3458-1697-033A00E0E2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87B62D-6193-FC2B-7C7C-B6AF798B3FB3}"/>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243959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D44CC5-D366-1DEB-E11A-5A0F3DF99AA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5BD9879-6FE0-4CC3-553F-0D1764A71A1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409F716-01E2-932F-A643-7FA5353E7360}"/>
              </a:ext>
            </a:extLst>
          </p:cNvPr>
          <p:cNvSpPr>
            <a:spLocks noGrp="1"/>
          </p:cNvSpPr>
          <p:nvPr>
            <p:ph type="dt" sz="half" idx="10"/>
          </p:nvPr>
        </p:nvSpPr>
        <p:spPr/>
        <p:txBody>
          <a:bodyPr/>
          <a:lstStyle/>
          <a:p>
            <a:fld id="{A5490521-4CC0-E744-8721-65F03A558805}" type="datetimeFigureOut">
              <a:rPr lang="en-GB" smtClean="0"/>
              <a:t>17/10/2025</a:t>
            </a:fld>
            <a:endParaRPr lang="en-GB"/>
          </a:p>
        </p:txBody>
      </p:sp>
      <p:sp>
        <p:nvSpPr>
          <p:cNvPr id="5" name="Footer Placeholder 4">
            <a:extLst>
              <a:ext uri="{FF2B5EF4-FFF2-40B4-BE49-F238E27FC236}">
                <a16:creationId xmlns:a16="http://schemas.microsoft.com/office/drawing/2014/main" id="{843DDB8A-FD23-9EB0-2AD1-F2548B3E4B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642C8-C55D-FCE0-14A1-AF645582C937}"/>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6516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rtlCol="0"/>
          <a:lstStyle>
            <a:lvl1pPr algn="ctr">
              <a:defRPr/>
            </a:lvl1pPr>
          </a:lstStyle>
          <a:p>
            <a:pPr rtl="0"/>
            <a:r>
              <a:rPr lang="en-US" noProof="0"/>
              <a:t>Click to edit Master title style</a:t>
            </a:r>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rtlCol="0">
            <a:normAutofit/>
          </a:bodyPr>
          <a:lstStyle>
            <a:lvl1pPr algn="ctr">
              <a:defRPr/>
            </a:lvl1pPr>
          </a:lstStyle>
          <a:p>
            <a:pPr marL="0" indent="0" algn="ctr" rtl="0">
              <a:buNone/>
            </a:pPr>
            <a:r>
              <a:rPr lang="en-GB" noProof="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rtlCol="0"/>
          <a:lstStyle>
            <a:lvl1pPr>
              <a:defRPr/>
            </a:lvl1pPr>
          </a:lstStyle>
          <a:p>
            <a:pPr rtl="0"/>
            <a:endParaRPr lang="en-GB" noProof="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rtlCol="0"/>
          <a:lstStyle>
            <a:lvl1pPr algn="l">
              <a:defRPr/>
            </a:lvl1pPr>
          </a:lstStyle>
          <a:p>
            <a:pPr rtl="0"/>
            <a:endParaRPr lang="en-GB" noProof="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rtlCol="0"/>
          <a:lstStyle/>
          <a:p>
            <a:pPr rtl="0"/>
            <a:r>
              <a:rPr lang="en-US" noProof="0"/>
              <a:t>Click icon to add picture</a:t>
            </a:r>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926188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Quot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rtlCol="0"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rtlCol="0"/>
          <a:lstStyle/>
          <a:p>
            <a:pPr rtl="0"/>
            <a:r>
              <a:rPr lang="en-US" noProof="0"/>
              <a:t>Click icon to add picture</a:t>
            </a:r>
            <a:endParaRPr lang="en-GB" noProof="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rtlCol="0"/>
          <a:lstStyle/>
          <a:p>
            <a:pPr rtl="0"/>
            <a:r>
              <a:rPr lang="en-US" noProof="0"/>
              <a:t>Click icon to add picture</a:t>
            </a:r>
            <a:endParaRPr lang="en-GB" noProof="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rtlCol="0"/>
          <a:lstStyle/>
          <a:p>
            <a:pPr rtl="0"/>
            <a:r>
              <a:rPr lang="en-US" noProof="0"/>
              <a:t>Click icon to add picture</a:t>
            </a:r>
            <a:endParaRPr lang="en-GB" noProof="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rtlCol="0"/>
          <a:lstStyle/>
          <a:p>
            <a:pPr rtl="0"/>
            <a:r>
              <a:rPr lang="en-US" noProof="0"/>
              <a:t>Click icon to add picture</a:t>
            </a:r>
            <a:endParaRPr lang="en-GB" noProof="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hidden="1">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dirty="0"/>
              <a:t>Sample Footer Text</a:t>
            </a:r>
          </a:p>
        </p:txBody>
      </p:sp>
      <p:grpSp>
        <p:nvGrpSpPr>
          <p:cNvPr id="30" name="Group 29" hidden="1">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D39607A7-8386-47DB-8578-DDEDD194E5D4}" type="slidenum">
              <a:rPr lang="en-GB" noProof="0" smtClean="0"/>
              <a:pPr/>
              <a:t>‹#›</a:t>
            </a:fld>
            <a:endParaRPr lang="en-GB" noProof="0"/>
          </a:p>
        </p:txBody>
      </p:sp>
    </p:spTree>
    <p:extLst>
      <p:ext uri="{BB962C8B-B14F-4D97-AF65-F5344CB8AC3E}">
        <p14:creationId xmlns:p14="http://schemas.microsoft.com/office/powerpoint/2010/main" val="2357426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9D063A-DE1A-6BB3-49FA-73CFD9D893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5E72CDA-554F-CA48-672B-19F868C6DD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20CFE6-FE02-7F15-A576-DBC9BB43D0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90521-4CC0-E744-8721-65F03A558805}" type="datetimeFigureOut">
              <a:rPr lang="en-GB" smtClean="0"/>
              <a:t>17/10/2025</a:t>
            </a:fld>
            <a:endParaRPr lang="en-GB"/>
          </a:p>
        </p:txBody>
      </p:sp>
      <p:sp>
        <p:nvSpPr>
          <p:cNvPr id="5" name="Footer Placeholder 4">
            <a:extLst>
              <a:ext uri="{FF2B5EF4-FFF2-40B4-BE49-F238E27FC236}">
                <a16:creationId xmlns:a16="http://schemas.microsoft.com/office/drawing/2014/main" id="{A4D258F0-4D05-47B5-F24F-1EC224E850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3B0566-6B32-0ED2-5882-32A3A8250A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A53A4-44C2-9E44-9E40-4D2784144B47}" type="slidenum">
              <a:rPr lang="en-GB" smtClean="0"/>
              <a:t>‹#›</a:t>
            </a:fld>
            <a:endParaRPr lang="en-GB"/>
          </a:p>
        </p:txBody>
      </p:sp>
    </p:spTree>
    <p:extLst>
      <p:ext uri="{BB962C8B-B14F-4D97-AF65-F5344CB8AC3E}">
        <p14:creationId xmlns:p14="http://schemas.microsoft.com/office/powerpoint/2010/main" val="3296848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tlre.org/resources/ltlre-area-1-conference/"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thenational.academy/teachers/programmes/religious-education-secondary-ks3/unit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facebook.com/groups/120605851735865" TargetMode="External"/><Relationship Id="rId2" Type="http://schemas.openxmlformats.org/officeDocument/2006/relationships/hyperlink" Target="https://www.ltlre.org/"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s://ltlre.org/vacancie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re-hubs.uk/"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hyperlink" Target="mailto:https://www.thenational.academy/teachers/programmes/religious-education-primary-ks2/units/the-church-has-there-always-been-diversity/lessons/the-christian-church-in-sri-lanka?sid-3bb262=iF-ZQA-GvV&amp;sm=0&amp;src=4"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hyperlink" Target="mailto:https://www.thenational.academy/teachers/programmes/religious-education-primary-ks2/units/pilgrimage-why-are-people-still-drawn-to-ancient-places/lessons/glastonbury-a-contemporary-spiritual-place?sid-d035c1=wFx8xgEqbF&amp;sm=0&amp;src=4#lesson-details"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ssets.publishing.service.gov.uk/media/67d9617b594182179fe08778/Curriculum_and_Assessment_Review_interim_report.pdf"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religiouseducationcouncil.org.uk/resource/national-content-standard-1st-edition-2023/"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sec-ed.co.uk/content/blogs/ending-the-postcode-lottery-of-religious-education"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natre.org.uk/primary/primary-subject-leade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natre.org.uk/courses-events/strictly-re/"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farmington.ac.uk/farmington-institute-scholarship/"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interfaithweek.org/resources" TargetMode="External"/><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hyperlink" Target="mailto:comms@interfaithweek.org" TargetMode="External"/><Relationship Id="rId4" Type="http://schemas.openxmlformats.org/officeDocument/2006/relationships/hyperlink" Target="https://www.re-hubs.uk/Upskill/Interfaith-Resource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education@exeter.anglican.org" TargetMode="External"/><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9374C1-DE37-AC6D-0C10-068C559E51C6}"/>
              </a:ext>
            </a:extLst>
          </p:cNvPr>
          <p:cNvSpPr txBox="1"/>
          <p:nvPr/>
        </p:nvSpPr>
        <p:spPr>
          <a:xfrm>
            <a:off x="761037" y="1804616"/>
            <a:ext cx="5079371" cy="2610042"/>
          </a:xfrm>
          <a:prstGeom prst="rect">
            <a:avLst/>
          </a:prstGeom>
        </p:spPr>
        <p:txBody>
          <a:bodyPr vert="horz" lIns="91440" tIns="45720" rIns="91440" bIns="45720" rtlCol="0" anchor="b">
            <a:normAutofit fontScale="92500" lnSpcReduction="10000"/>
          </a:bodyPr>
          <a:lstStyle/>
          <a:p>
            <a:pPr>
              <a:lnSpc>
                <a:spcPct val="90000"/>
              </a:lnSpc>
              <a:spcBef>
                <a:spcPct val="0"/>
              </a:spcBef>
              <a:spcAft>
                <a:spcPts val="600"/>
              </a:spcAft>
            </a:pPr>
            <a:r>
              <a:rPr lang="en-US" sz="3800" b="1" kern="1200" dirty="0">
                <a:solidFill>
                  <a:schemeClr val="tx1"/>
                </a:solidFill>
                <a:latin typeface="+mj-lt"/>
                <a:ea typeface="+mj-ea"/>
                <a:cs typeface="+mj-cs"/>
              </a:rPr>
              <a:t>Learn Teach Lead RE (Southwest Peninsular) Conference</a:t>
            </a:r>
          </a:p>
          <a:p>
            <a:pPr>
              <a:lnSpc>
                <a:spcPct val="90000"/>
              </a:lnSpc>
              <a:spcBef>
                <a:spcPct val="0"/>
              </a:spcBef>
              <a:spcAft>
                <a:spcPts val="600"/>
              </a:spcAft>
            </a:pPr>
            <a:r>
              <a:rPr lang="en-US" sz="3800" kern="1200" dirty="0">
                <a:solidFill>
                  <a:schemeClr val="tx1"/>
                </a:solidFill>
                <a:latin typeface="+mj-lt"/>
                <a:ea typeface="+mj-ea"/>
                <a:cs typeface="+mj-cs"/>
              </a:rPr>
              <a:t>St </a:t>
            </a:r>
            <a:r>
              <a:rPr lang="en-US" sz="3800" kern="1200" dirty="0" err="1">
                <a:solidFill>
                  <a:schemeClr val="tx1"/>
                </a:solidFill>
                <a:latin typeface="+mj-lt"/>
                <a:ea typeface="+mj-ea"/>
                <a:cs typeface="+mj-cs"/>
              </a:rPr>
              <a:t>Mellion</a:t>
            </a:r>
            <a:r>
              <a:rPr lang="en-US" sz="3800" kern="1200" dirty="0">
                <a:solidFill>
                  <a:schemeClr val="tx1"/>
                </a:solidFill>
                <a:latin typeface="+mj-lt"/>
                <a:ea typeface="+mj-ea"/>
                <a:cs typeface="+mj-cs"/>
              </a:rPr>
              <a:t> </a:t>
            </a:r>
          </a:p>
          <a:p>
            <a:pPr>
              <a:lnSpc>
                <a:spcPct val="90000"/>
              </a:lnSpc>
              <a:spcBef>
                <a:spcPct val="0"/>
              </a:spcBef>
              <a:spcAft>
                <a:spcPts val="600"/>
              </a:spcAft>
            </a:pPr>
            <a:r>
              <a:rPr lang="en-US" sz="3800" kern="1200" dirty="0">
                <a:solidFill>
                  <a:schemeClr val="tx1"/>
                </a:solidFill>
                <a:latin typeface="+mj-lt"/>
                <a:ea typeface="+mj-ea"/>
                <a:cs typeface="+mj-cs"/>
              </a:rPr>
              <a:t>Friday 17</a:t>
            </a:r>
            <a:r>
              <a:rPr lang="en-US" sz="3800" kern="1200" baseline="30000" dirty="0">
                <a:solidFill>
                  <a:schemeClr val="tx1"/>
                </a:solidFill>
                <a:latin typeface="+mj-lt"/>
                <a:ea typeface="+mj-ea"/>
                <a:cs typeface="+mj-cs"/>
              </a:rPr>
              <a:t>th</a:t>
            </a:r>
            <a:r>
              <a:rPr lang="en-US" sz="3800" kern="1200" dirty="0">
                <a:solidFill>
                  <a:schemeClr val="tx1"/>
                </a:solidFill>
                <a:latin typeface="+mj-lt"/>
                <a:ea typeface="+mj-ea"/>
                <a:cs typeface="+mj-cs"/>
              </a:rPr>
              <a:t> October 2025 </a:t>
            </a:r>
          </a:p>
        </p:txBody>
      </p:sp>
      <p:sp>
        <p:nvSpPr>
          <p:cNvPr id="8" name="Freeform: Shape 7">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Logo, icon&#10;&#10;Description automatically generated">
            <a:extLst>
              <a:ext uri="{FF2B5EF4-FFF2-40B4-BE49-F238E27FC236}">
                <a16:creationId xmlns:a16="http://schemas.microsoft.com/office/drawing/2014/main" id="{0ACF4A7C-79F4-EDB3-9179-0FA3B2C97D98}"/>
              </a:ext>
            </a:extLst>
          </p:cNvPr>
          <p:cNvPicPr>
            <a:picLocks noChangeAspect="1"/>
          </p:cNvPicPr>
          <p:nvPr/>
        </p:nvPicPr>
        <p:blipFill>
          <a:blip r:embed="rId2"/>
          <a:stretch>
            <a:fillRect/>
          </a:stretch>
        </p:blipFill>
        <p:spPr>
          <a:xfrm>
            <a:off x="6507579" y="1858543"/>
            <a:ext cx="5079371" cy="3077897"/>
          </a:xfrm>
          <a:prstGeom prst="rect">
            <a:avLst/>
          </a:prstGeom>
        </p:spPr>
      </p:pic>
      <p:sp>
        <p:nvSpPr>
          <p:cNvPr id="12" name="Freeform: Shape 11">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8733E4C-0946-460E-6453-7FD353933F7F}"/>
              </a:ext>
            </a:extLst>
          </p:cNvPr>
          <p:cNvSpPr txBox="1"/>
          <p:nvPr/>
        </p:nvSpPr>
        <p:spPr>
          <a:xfrm>
            <a:off x="154019" y="5676997"/>
            <a:ext cx="6629740" cy="954107"/>
          </a:xfrm>
          <a:prstGeom prst="rect">
            <a:avLst/>
          </a:prstGeom>
          <a:noFill/>
        </p:spPr>
        <p:txBody>
          <a:bodyPr wrap="square" rtlCol="0">
            <a:spAutoFit/>
          </a:bodyPr>
          <a:lstStyle/>
          <a:p>
            <a:r>
              <a:rPr lang="en-GB" sz="2800" b="1" dirty="0"/>
              <a:t>Embracing Diversity and Inclusion through a Religion and Worldviews approach to RE</a:t>
            </a:r>
            <a:endParaRPr lang="en-GB" sz="2800" dirty="0"/>
          </a:p>
        </p:txBody>
      </p:sp>
      <p:sp>
        <p:nvSpPr>
          <p:cNvPr id="5" name="TextBox 4">
            <a:extLst>
              <a:ext uri="{FF2B5EF4-FFF2-40B4-BE49-F238E27FC236}">
                <a16:creationId xmlns:a16="http://schemas.microsoft.com/office/drawing/2014/main" id="{030CBFE2-92FF-4442-5AF0-FA583CA9F62F}"/>
              </a:ext>
            </a:extLst>
          </p:cNvPr>
          <p:cNvSpPr txBox="1"/>
          <p:nvPr/>
        </p:nvSpPr>
        <p:spPr>
          <a:xfrm>
            <a:off x="7268553" y="5560849"/>
            <a:ext cx="4769428" cy="1477328"/>
          </a:xfrm>
          <a:prstGeom prst="rect">
            <a:avLst/>
          </a:prstGeom>
          <a:noFill/>
        </p:spPr>
        <p:txBody>
          <a:bodyPr wrap="square" rtlCol="0">
            <a:spAutoFit/>
          </a:bodyPr>
          <a:lstStyle/>
          <a:p>
            <a:r>
              <a:rPr lang="en-GB" sz="2400" dirty="0"/>
              <a:t>Find the resources at</a:t>
            </a:r>
          </a:p>
          <a:p>
            <a:r>
              <a:rPr lang="en-GB" sz="2400" dirty="0">
                <a:hlinkClick r:id="rId3"/>
              </a:rPr>
              <a:t>https://ltlre.org/resources/ltlre-area-1-conference/</a:t>
            </a:r>
            <a:endParaRPr lang="en-GB" sz="2400" dirty="0"/>
          </a:p>
          <a:p>
            <a:endParaRPr lang="en-GB" dirty="0"/>
          </a:p>
        </p:txBody>
      </p:sp>
    </p:spTree>
    <p:extLst>
      <p:ext uri="{BB962C8B-B14F-4D97-AF65-F5344CB8AC3E}">
        <p14:creationId xmlns:p14="http://schemas.microsoft.com/office/powerpoint/2010/main" val="219291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053437-EA3F-F132-C1E8-70AAB79E34B2}"/>
              </a:ext>
            </a:extLst>
          </p:cNvPr>
          <p:cNvSpPr txBox="1"/>
          <p:nvPr/>
        </p:nvSpPr>
        <p:spPr>
          <a:xfrm>
            <a:off x="467889" y="944775"/>
            <a:ext cx="8302038" cy="5632311"/>
          </a:xfrm>
          <a:prstGeom prst="rect">
            <a:avLst/>
          </a:prstGeom>
          <a:noFill/>
        </p:spPr>
        <p:txBody>
          <a:bodyPr wrap="square" rtlCol="0">
            <a:spAutoFit/>
          </a:bodyPr>
          <a:lstStyle/>
          <a:p>
            <a:r>
              <a:rPr lang="en-GB" sz="2400" b="1" dirty="0"/>
              <a:t>Revd Anjali Kanagaratnam </a:t>
            </a:r>
          </a:p>
          <a:p>
            <a:pPr marL="342900" indent="-342900">
              <a:buFont typeface="Arial" panose="020B0604020202020204" pitchFamily="34" charset="0"/>
              <a:buChar char="•"/>
            </a:pPr>
            <a:r>
              <a:rPr lang="en-GB" sz="2400" dirty="0"/>
              <a:t>Racial Justice Project Lead in the Diocese of Bristol</a:t>
            </a:r>
          </a:p>
          <a:p>
            <a:pPr marL="342900" indent="-342900">
              <a:buFont typeface="Arial" panose="020B0604020202020204" pitchFamily="34" charset="0"/>
              <a:buChar char="•"/>
            </a:pPr>
            <a:r>
              <a:rPr lang="en-GB" sz="2400" dirty="0"/>
              <a:t>Born in Sri Lanka, she moved to the UK as a child</a:t>
            </a:r>
          </a:p>
          <a:p>
            <a:pPr marL="342900" indent="-342900">
              <a:buFont typeface="Arial" panose="020B0604020202020204" pitchFamily="34" charset="0"/>
              <a:buChar char="•"/>
            </a:pPr>
            <a:r>
              <a:rPr lang="en-GB" sz="2400" dirty="0"/>
              <a:t>Former RE teacher</a:t>
            </a:r>
          </a:p>
          <a:p>
            <a:pPr marL="342900" indent="-342900">
              <a:buFont typeface="Arial" panose="020B0604020202020204" pitchFamily="34" charset="0"/>
              <a:buChar char="•"/>
            </a:pPr>
            <a:r>
              <a:rPr lang="en-GB" sz="2400" dirty="0"/>
              <a:t>In her racial justice work Anjali leads on a contested heritage project and is passionate about intercultural worship and promoting global cultural awareness in the life and ministry of the Church</a:t>
            </a:r>
          </a:p>
          <a:p>
            <a:endParaRPr lang="en-GB" sz="2400" dirty="0"/>
          </a:p>
          <a:p>
            <a:r>
              <a:rPr lang="en-GB" sz="2400" b="1" dirty="0"/>
              <a:t>Katie Freeman </a:t>
            </a:r>
          </a:p>
          <a:p>
            <a:pPr marL="342900" indent="-342900">
              <a:buFont typeface="Arial" panose="020B0604020202020204" pitchFamily="34" charset="0"/>
              <a:buChar char="•"/>
            </a:pPr>
            <a:r>
              <a:rPr lang="en-GB" sz="2400" dirty="0">
                <a:cs typeface="Calibri" panose="020F0502020204030204" pitchFamily="34" charset="0"/>
              </a:rPr>
              <a:t>RE lead at </a:t>
            </a:r>
            <a:r>
              <a:rPr lang="en-GB" sz="2400" dirty="0" err="1">
                <a:cs typeface="Calibri" panose="020F0502020204030204" pitchFamily="34" charset="0"/>
              </a:rPr>
              <a:t>Bickleigh</a:t>
            </a:r>
            <a:r>
              <a:rPr lang="en-GB" sz="2400" dirty="0">
                <a:cs typeface="Calibri" panose="020F0502020204030204" pitchFamily="34" charset="0"/>
              </a:rPr>
              <a:t> Down CofE Primary School, Plymouth</a:t>
            </a:r>
          </a:p>
          <a:p>
            <a:pPr marL="342900" indent="-342900">
              <a:buFont typeface="Arial" panose="020B0604020202020204" pitchFamily="34" charset="0"/>
              <a:buChar char="•"/>
            </a:pPr>
            <a:r>
              <a:rPr lang="en-GB" sz="2400" dirty="0">
                <a:cs typeface="Calibri" panose="020F0502020204030204" pitchFamily="34" charset="0"/>
              </a:rPr>
              <a:t>Chair of NATRE (The National Association of Teachers of RE)</a:t>
            </a:r>
          </a:p>
          <a:p>
            <a:pPr marL="342900" indent="-342900">
              <a:buFont typeface="Arial" panose="020B0604020202020204" pitchFamily="34" charset="0"/>
              <a:buChar char="•"/>
            </a:pPr>
            <a:r>
              <a:rPr lang="en-GB" sz="2400" dirty="0">
                <a:cs typeface="Calibri" panose="020F0502020204030204" pitchFamily="34" charset="0"/>
              </a:rPr>
              <a:t>Katie leads the LTLRE Plymouth hub and is the author of extensive primary RE resources</a:t>
            </a:r>
          </a:p>
          <a:p>
            <a:endParaRPr lang="en-GB" sz="2400" dirty="0"/>
          </a:p>
        </p:txBody>
      </p:sp>
      <p:pic>
        <p:nvPicPr>
          <p:cNvPr id="3" name="Picture 2" descr="A person with curly hair wearing a blue scarf&#10;&#10;AI-generated content may be incorrect.">
            <a:extLst>
              <a:ext uri="{FF2B5EF4-FFF2-40B4-BE49-F238E27FC236}">
                <a16:creationId xmlns:a16="http://schemas.microsoft.com/office/drawing/2014/main" id="{DE329AD3-15A5-5FC4-4CC6-26E006CC610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9417188" y="944774"/>
            <a:ext cx="2194499" cy="2484225"/>
          </a:xfrm>
          <a:prstGeom prst="rect">
            <a:avLst/>
          </a:prstGeom>
        </p:spPr>
      </p:pic>
      <p:sp>
        <p:nvSpPr>
          <p:cNvPr id="4" name="TextBox 3">
            <a:extLst>
              <a:ext uri="{FF2B5EF4-FFF2-40B4-BE49-F238E27FC236}">
                <a16:creationId xmlns:a16="http://schemas.microsoft.com/office/drawing/2014/main" id="{DAC5C851-FEA8-4311-A2CD-CA1DA9F564BB}"/>
              </a:ext>
            </a:extLst>
          </p:cNvPr>
          <p:cNvSpPr txBox="1"/>
          <p:nvPr/>
        </p:nvSpPr>
        <p:spPr>
          <a:xfrm>
            <a:off x="3532910" y="235527"/>
            <a:ext cx="4779818" cy="584775"/>
          </a:xfrm>
          <a:prstGeom prst="rect">
            <a:avLst/>
          </a:prstGeom>
          <a:noFill/>
        </p:spPr>
        <p:txBody>
          <a:bodyPr wrap="square" rtlCol="0">
            <a:spAutoFit/>
          </a:bodyPr>
          <a:lstStyle/>
          <a:p>
            <a:pPr algn="ctr"/>
            <a:r>
              <a:rPr lang="en-GB" sz="3200" b="1" dirty="0"/>
              <a:t>Keynote Speakers</a:t>
            </a:r>
          </a:p>
        </p:txBody>
      </p:sp>
      <p:pic>
        <p:nvPicPr>
          <p:cNvPr id="5" name="Picture 2" descr="Culham St Gabriel's on X: &quot;📢 Curriculum in Conversation: Speaker Spotlight  Meet Katie Freeman, Chair of NATRE, SACRE Vice Chair and RE lead. Hear her  thoughts on RE and the National Curriculum">
            <a:extLst>
              <a:ext uri="{FF2B5EF4-FFF2-40B4-BE49-F238E27FC236}">
                <a16:creationId xmlns:a16="http://schemas.microsoft.com/office/drawing/2014/main" id="{1F03E8BD-E60D-74C3-3791-BA7499CEE49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9642764" y="3904399"/>
            <a:ext cx="1961623" cy="2497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685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3CACE4-1D80-03FB-83DC-AE600355A510}"/>
              </a:ext>
            </a:extLst>
          </p:cNvPr>
          <p:cNvSpPr txBox="1"/>
          <p:nvPr/>
        </p:nvSpPr>
        <p:spPr>
          <a:xfrm>
            <a:off x="2807368" y="122503"/>
            <a:ext cx="5951621" cy="523220"/>
          </a:xfrm>
          <a:prstGeom prst="rect">
            <a:avLst/>
          </a:prstGeom>
          <a:noFill/>
        </p:spPr>
        <p:txBody>
          <a:bodyPr wrap="square" rtlCol="0">
            <a:spAutoFit/>
          </a:bodyPr>
          <a:lstStyle/>
          <a:p>
            <a:pPr algn="ctr"/>
            <a:r>
              <a:rPr lang="en-GB" sz="2800" b="1" dirty="0"/>
              <a:t>Programme</a:t>
            </a:r>
            <a:endParaRPr lang="en-GB" b="1" dirty="0"/>
          </a:p>
        </p:txBody>
      </p:sp>
      <p:graphicFrame>
        <p:nvGraphicFramePr>
          <p:cNvPr id="3" name="Table 2">
            <a:extLst>
              <a:ext uri="{FF2B5EF4-FFF2-40B4-BE49-F238E27FC236}">
                <a16:creationId xmlns:a16="http://schemas.microsoft.com/office/drawing/2014/main" id="{0487A33F-F75F-9218-4C66-21DA7E1E0429}"/>
              </a:ext>
            </a:extLst>
          </p:cNvPr>
          <p:cNvGraphicFramePr>
            <a:graphicFrameLocks noGrp="1"/>
          </p:cNvGraphicFramePr>
          <p:nvPr>
            <p:extLst>
              <p:ext uri="{D42A27DB-BD31-4B8C-83A1-F6EECF244321}">
                <p14:modId xmlns:p14="http://schemas.microsoft.com/office/powerpoint/2010/main" val="1553935216"/>
              </p:ext>
            </p:extLst>
          </p:nvPr>
        </p:nvGraphicFramePr>
        <p:xfrm>
          <a:off x="360219" y="763540"/>
          <a:ext cx="11360726" cy="5539433"/>
        </p:xfrm>
        <a:graphic>
          <a:graphicData uri="http://schemas.openxmlformats.org/drawingml/2006/table">
            <a:tbl>
              <a:tblPr firstRow="1" firstCol="1" bandRow="1">
                <a:tableStyleId>{5C22544A-7EE6-4342-B048-85BDC9FD1C3A}</a:tableStyleId>
              </a:tblPr>
              <a:tblGrid>
                <a:gridCol w="1131697">
                  <a:extLst>
                    <a:ext uri="{9D8B030D-6E8A-4147-A177-3AD203B41FA5}">
                      <a16:colId xmlns:a16="http://schemas.microsoft.com/office/drawing/2014/main" val="41856650"/>
                    </a:ext>
                  </a:extLst>
                </a:gridCol>
                <a:gridCol w="4410120">
                  <a:extLst>
                    <a:ext uri="{9D8B030D-6E8A-4147-A177-3AD203B41FA5}">
                      <a16:colId xmlns:a16="http://schemas.microsoft.com/office/drawing/2014/main" val="3315718851"/>
                    </a:ext>
                  </a:extLst>
                </a:gridCol>
                <a:gridCol w="5818909">
                  <a:extLst>
                    <a:ext uri="{9D8B030D-6E8A-4147-A177-3AD203B41FA5}">
                      <a16:colId xmlns:a16="http://schemas.microsoft.com/office/drawing/2014/main" val="1921122656"/>
                    </a:ext>
                  </a:extLst>
                </a:gridCol>
              </a:tblGrid>
              <a:tr h="174345">
                <a:tc>
                  <a:txBody>
                    <a:bodyPr/>
                    <a:lstStyle/>
                    <a:p>
                      <a:pPr>
                        <a:lnSpc>
                          <a:spcPct val="100000"/>
                        </a:lnSpc>
                        <a:spcAft>
                          <a:spcPts val="0"/>
                        </a:spcAft>
                        <a:buNone/>
                      </a:pPr>
                      <a:r>
                        <a:rPr lang="en-GB" sz="2000" dirty="0">
                          <a:effectLst/>
                          <a:latin typeface="+mn-lt"/>
                        </a:rPr>
                        <a:t>Timings</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Details</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endParaRPr lang="en-GB" sz="2000" dirty="0">
                        <a:effectLst/>
                        <a:latin typeface="+mn-lt"/>
                        <a:ea typeface="Calibri" panose="020F0502020204030204" pitchFamily="34" charset="0"/>
                        <a:cs typeface="Arial" panose="020B0604020202020204" pitchFamily="34" charset="0"/>
                      </a:endParaRPr>
                    </a:p>
                  </a:txBody>
                  <a:tcPr marL="60408" marR="60408" marT="0" marB="0"/>
                </a:tc>
                <a:extLst>
                  <a:ext uri="{0D108BD9-81ED-4DB2-BD59-A6C34878D82A}">
                    <a16:rowId xmlns:a16="http://schemas.microsoft.com/office/drawing/2014/main" val="1828781598"/>
                  </a:ext>
                </a:extLst>
              </a:tr>
              <a:tr h="319707">
                <a:tc>
                  <a:txBody>
                    <a:bodyPr/>
                    <a:lstStyle/>
                    <a:p>
                      <a:pPr>
                        <a:lnSpc>
                          <a:spcPct val="100000"/>
                        </a:lnSpc>
                        <a:spcAft>
                          <a:spcPts val="0"/>
                        </a:spcAft>
                        <a:buNone/>
                      </a:pPr>
                      <a:r>
                        <a:rPr lang="en-GB" sz="2000" dirty="0">
                          <a:effectLst/>
                          <a:latin typeface="+mn-lt"/>
                        </a:rPr>
                        <a:t>9.00am</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Arrival and welcomes</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3966347310"/>
                  </a:ext>
                </a:extLst>
              </a:tr>
              <a:tr h="321604">
                <a:tc>
                  <a:txBody>
                    <a:bodyPr/>
                    <a:lstStyle/>
                    <a:p>
                      <a:pPr>
                        <a:lnSpc>
                          <a:spcPct val="100000"/>
                        </a:lnSpc>
                        <a:spcAft>
                          <a:spcPts val="0"/>
                        </a:spcAft>
                        <a:buNone/>
                      </a:pPr>
                      <a:r>
                        <a:rPr lang="en-GB" sz="2000" dirty="0">
                          <a:effectLst/>
                          <a:latin typeface="+mn-lt"/>
                        </a:rPr>
                        <a:t>9.30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b="0" dirty="0">
                          <a:effectLst/>
                          <a:latin typeface="+mn-lt"/>
                        </a:rPr>
                        <a:t>Ed Pawson, Jo Hunter and Greg Parekh</a:t>
                      </a:r>
                    </a:p>
                  </a:txBody>
                  <a:tcPr marL="60408" marR="60408"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effectLst/>
                          <a:latin typeface="+mn-lt"/>
                        </a:rPr>
                        <a:t>Introduction to the conference </a:t>
                      </a:r>
                    </a:p>
                  </a:txBody>
                  <a:tcPr marL="60408" marR="60408" marT="0" marB="0"/>
                </a:tc>
                <a:extLst>
                  <a:ext uri="{0D108BD9-81ED-4DB2-BD59-A6C34878D82A}">
                    <a16:rowId xmlns:a16="http://schemas.microsoft.com/office/drawing/2014/main" val="241557977"/>
                  </a:ext>
                </a:extLst>
              </a:tr>
              <a:tr h="768142">
                <a:tc>
                  <a:txBody>
                    <a:bodyPr/>
                    <a:lstStyle/>
                    <a:p>
                      <a:pPr>
                        <a:lnSpc>
                          <a:spcPct val="100000"/>
                        </a:lnSpc>
                        <a:spcAft>
                          <a:spcPts val="0"/>
                        </a:spcAft>
                        <a:buNone/>
                      </a:pPr>
                      <a:r>
                        <a:rPr lang="en-GB" sz="2000" dirty="0">
                          <a:effectLst/>
                          <a:latin typeface="+mn-lt"/>
                        </a:rPr>
                        <a:t>9.35</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b="0" dirty="0">
                          <a:effectLst/>
                          <a:latin typeface="+mn-lt"/>
                        </a:rPr>
                        <a:t>Keynote 1 – Revd Anjali Kanagaratnam</a:t>
                      </a:r>
                    </a:p>
                    <a:p>
                      <a:r>
                        <a:rPr lang="en-GB" sz="2000" b="0" dirty="0">
                          <a:latin typeface="+mn-lt"/>
                        </a:rPr>
                        <a:t>Christianity: one faith, many colours</a:t>
                      </a:r>
                    </a:p>
                  </a:txBody>
                  <a:tcPr marL="60408" marR="60408"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mn-lt"/>
                        </a:rPr>
                        <a:t>Drawing on her own experience, Anjali will reflect on the why it is so important to represent a diversity of expressions of the Christian faith in RE</a:t>
                      </a:r>
                    </a:p>
                  </a:txBody>
                  <a:tcPr marL="60408" marR="60408" marT="0" marB="0"/>
                </a:tc>
                <a:extLst>
                  <a:ext uri="{0D108BD9-81ED-4DB2-BD59-A6C34878D82A}">
                    <a16:rowId xmlns:a16="http://schemas.microsoft.com/office/drawing/2014/main" val="2056788136"/>
                  </a:ext>
                </a:extLst>
              </a:tr>
              <a:tr h="122255">
                <a:tc>
                  <a:txBody>
                    <a:bodyPr/>
                    <a:lstStyle/>
                    <a:p>
                      <a:pPr>
                        <a:lnSpc>
                          <a:spcPct val="100000"/>
                        </a:lnSpc>
                        <a:spcAft>
                          <a:spcPts val="0"/>
                        </a:spcAft>
                        <a:buNone/>
                      </a:pPr>
                      <a:r>
                        <a:rPr lang="en-GB" sz="2000" dirty="0">
                          <a:effectLst/>
                          <a:latin typeface="+mn-lt"/>
                        </a:rPr>
                        <a:t>10.40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Refreshment break</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1392838983"/>
                  </a:ext>
                </a:extLst>
              </a:tr>
              <a:tr h="277178">
                <a:tc>
                  <a:txBody>
                    <a:bodyPr/>
                    <a:lstStyle/>
                    <a:p>
                      <a:pPr>
                        <a:lnSpc>
                          <a:spcPct val="100000"/>
                        </a:lnSpc>
                        <a:spcAft>
                          <a:spcPts val="0"/>
                        </a:spcAft>
                        <a:buNone/>
                      </a:pPr>
                      <a:r>
                        <a:rPr lang="en-GB" sz="2000" dirty="0">
                          <a:effectLst/>
                          <a:latin typeface="+mn-lt"/>
                        </a:rPr>
                        <a:t>11.00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Workshop 1</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endParaRPr lang="en-GB" sz="2000" dirty="0">
                        <a:effectLst/>
                        <a:latin typeface="+mn-lt"/>
                        <a:ea typeface="Calibri" panose="020F0502020204030204" pitchFamily="34" charset="0"/>
                        <a:cs typeface="Arial" panose="020B0604020202020204" pitchFamily="34" charset="0"/>
                      </a:endParaRPr>
                    </a:p>
                  </a:txBody>
                  <a:tcPr marL="60408" marR="60408" marT="0" marB="0"/>
                </a:tc>
                <a:extLst>
                  <a:ext uri="{0D108BD9-81ED-4DB2-BD59-A6C34878D82A}">
                    <a16:rowId xmlns:a16="http://schemas.microsoft.com/office/drawing/2014/main" val="3697578632"/>
                  </a:ext>
                </a:extLst>
              </a:tr>
              <a:tr h="297184">
                <a:tc>
                  <a:txBody>
                    <a:bodyPr/>
                    <a:lstStyle/>
                    <a:p>
                      <a:pPr>
                        <a:lnSpc>
                          <a:spcPct val="100000"/>
                        </a:lnSpc>
                        <a:spcAft>
                          <a:spcPts val="0"/>
                        </a:spcAft>
                        <a:buNone/>
                      </a:pPr>
                      <a:r>
                        <a:rPr lang="en-GB" sz="2000" dirty="0">
                          <a:effectLst/>
                          <a:latin typeface="+mn-lt"/>
                        </a:rPr>
                        <a:t>11.55</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Lunch break</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3596489135"/>
                  </a:ext>
                </a:extLst>
              </a:tr>
              <a:tr h="331466">
                <a:tc>
                  <a:txBody>
                    <a:bodyPr/>
                    <a:lstStyle/>
                    <a:p>
                      <a:pPr>
                        <a:lnSpc>
                          <a:spcPct val="100000"/>
                        </a:lnSpc>
                        <a:spcAft>
                          <a:spcPts val="0"/>
                        </a:spcAft>
                        <a:buNone/>
                      </a:pPr>
                      <a:r>
                        <a:rPr lang="en-GB" sz="2000" dirty="0">
                          <a:effectLst/>
                          <a:latin typeface="+mn-lt"/>
                        </a:rPr>
                        <a:t>12.55pm</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RE Updates and Local Groups</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2614095689"/>
                  </a:ext>
                </a:extLst>
              </a:tr>
              <a:tr h="346787">
                <a:tc>
                  <a:txBody>
                    <a:bodyPr/>
                    <a:lstStyle/>
                    <a:p>
                      <a:pPr>
                        <a:lnSpc>
                          <a:spcPct val="100000"/>
                        </a:lnSpc>
                        <a:spcAft>
                          <a:spcPts val="0"/>
                        </a:spcAft>
                        <a:buNone/>
                      </a:pPr>
                      <a:r>
                        <a:rPr lang="en-GB" sz="2000" dirty="0">
                          <a:effectLst/>
                          <a:latin typeface="+mn-lt"/>
                        </a:rPr>
                        <a:t>1.20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Workshop 2</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1405577934"/>
                  </a:ext>
                </a:extLst>
              </a:tr>
              <a:tr h="339013">
                <a:tc>
                  <a:txBody>
                    <a:bodyPr/>
                    <a:lstStyle/>
                    <a:p>
                      <a:pPr>
                        <a:lnSpc>
                          <a:spcPct val="100000"/>
                        </a:lnSpc>
                        <a:spcAft>
                          <a:spcPts val="0"/>
                        </a:spcAft>
                        <a:buNone/>
                      </a:pPr>
                      <a:r>
                        <a:rPr lang="en-GB" sz="2000" dirty="0">
                          <a:effectLst/>
                          <a:latin typeface="+mn-lt"/>
                        </a:rPr>
                        <a:t>2.15</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Cake and Tea</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275133164"/>
                  </a:ext>
                </a:extLst>
              </a:tr>
              <a:tr h="361392">
                <a:tc>
                  <a:txBody>
                    <a:bodyPr/>
                    <a:lstStyle/>
                    <a:p>
                      <a:pPr>
                        <a:lnSpc>
                          <a:spcPct val="100000"/>
                        </a:lnSpc>
                        <a:spcAft>
                          <a:spcPts val="0"/>
                        </a:spcAft>
                        <a:buNone/>
                      </a:pPr>
                      <a:r>
                        <a:rPr lang="en-GB" sz="2000" dirty="0">
                          <a:effectLst/>
                          <a:latin typeface="+mn-lt"/>
                        </a:rPr>
                        <a:t>2.20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dirty="0">
                          <a:effectLst/>
                          <a:latin typeface="+mn-lt"/>
                        </a:rPr>
                        <a:t>Keynote 2 – Katie Freeman</a:t>
                      </a:r>
                    </a:p>
                  </a:txBody>
                  <a:tcPr marL="60408" marR="6040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dirty="0">
                          <a:effectLst/>
                          <a:latin typeface="+mn-lt"/>
                        </a:rPr>
                        <a:t>‘Pilgrimage is praying with your feet’ </a:t>
                      </a:r>
                    </a:p>
                  </a:txBody>
                  <a:tcPr marL="60408" marR="60408" marT="0" marB="0"/>
                </a:tc>
                <a:extLst>
                  <a:ext uri="{0D108BD9-81ED-4DB2-BD59-A6C34878D82A}">
                    <a16:rowId xmlns:a16="http://schemas.microsoft.com/office/drawing/2014/main" val="882346523"/>
                  </a:ext>
                </a:extLst>
              </a:tr>
              <a:tr h="621102">
                <a:tc>
                  <a:txBody>
                    <a:bodyPr/>
                    <a:lstStyle/>
                    <a:p>
                      <a:pPr>
                        <a:lnSpc>
                          <a:spcPct val="100000"/>
                        </a:lnSpc>
                        <a:spcAft>
                          <a:spcPts val="0"/>
                        </a:spcAft>
                        <a:buNone/>
                      </a:pPr>
                      <a:r>
                        <a:rPr lang="en-GB" sz="2000" dirty="0">
                          <a:effectLst/>
                          <a:latin typeface="+mn-lt"/>
                          <a:ea typeface="Calibri" panose="020F0502020204030204" pitchFamily="34" charset="0"/>
                          <a:cs typeface="Arial" panose="020B0604020202020204" pitchFamily="34" charset="0"/>
                        </a:rPr>
                        <a:t>3.00</a:t>
                      </a:r>
                    </a:p>
                  </a:txBody>
                  <a:tcPr marL="60408" marR="60408" marT="0" marB="0"/>
                </a:tc>
                <a:tc>
                  <a:txBody>
                    <a:bodyPr/>
                    <a:lstStyle/>
                    <a:p>
                      <a:r>
                        <a:rPr lang="en-US" sz="2000" b="1" kern="1200" dirty="0">
                          <a:solidFill>
                            <a:schemeClr val="dk1"/>
                          </a:solidFill>
                          <a:effectLst/>
                          <a:latin typeface="+mn-lt"/>
                          <a:ea typeface="+mn-ea"/>
                          <a:cs typeface="+mn-cs"/>
                        </a:rPr>
                        <a:t>Panel</a:t>
                      </a:r>
                      <a:r>
                        <a:rPr lang="en-US" sz="2000" kern="1200" dirty="0">
                          <a:solidFill>
                            <a:schemeClr val="dk1"/>
                          </a:solidFill>
                          <a:effectLst/>
                          <a:latin typeface="+mn-lt"/>
                          <a:ea typeface="+mn-ea"/>
                          <a:cs typeface="+mn-cs"/>
                        </a:rPr>
                        <a:t>: Jeremy Roberts (progressive Christian), Tim Johns (evangelical Christian), Rasha Mahfouz (Muslim)</a:t>
                      </a:r>
                      <a:endParaRPr lang="en-GB" sz="2000" kern="1200" dirty="0">
                        <a:solidFill>
                          <a:schemeClr val="dk1"/>
                        </a:solidFill>
                        <a:effectLst/>
                        <a:latin typeface="+mn-lt"/>
                        <a:ea typeface="+mn-ea"/>
                        <a:cs typeface="+mn-cs"/>
                      </a:endParaRPr>
                    </a:p>
                  </a:txBody>
                  <a:tcPr marL="60408" marR="60408" marT="0" marB="0"/>
                </a:tc>
                <a:tc>
                  <a:txBody>
                    <a:bodyPr/>
                    <a:lstStyle/>
                    <a:p>
                      <a:pPr marL="285750" indent="-285750">
                        <a:buFont typeface="Arial" panose="020B0604020202020204" pitchFamily="34" charset="0"/>
                        <a:buChar char="•"/>
                      </a:pPr>
                      <a:r>
                        <a:rPr lang="en-US" sz="2000" kern="1200" dirty="0">
                          <a:solidFill>
                            <a:schemeClr val="dk1"/>
                          </a:solidFill>
                          <a:effectLst/>
                          <a:latin typeface="+mn-lt"/>
                          <a:ea typeface="+mn-ea"/>
                          <a:cs typeface="+mn-cs"/>
                        </a:rPr>
                        <a:t>Why do people go on pilgrimage and what do they get out of it?</a:t>
                      </a:r>
                      <a:endParaRPr lang="en-GB" sz="2000" kern="1200" dirty="0">
                        <a:solidFill>
                          <a:schemeClr val="dk1"/>
                        </a:solidFill>
                        <a:effectLst/>
                        <a:latin typeface="+mn-lt"/>
                        <a:ea typeface="+mn-ea"/>
                        <a:cs typeface="+mn-cs"/>
                      </a:endParaRPr>
                    </a:p>
                    <a:p>
                      <a:pPr marL="285750" indent="-285750">
                        <a:buFont typeface="Arial" panose="020B0604020202020204" pitchFamily="34" charset="0"/>
                        <a:buChar char="•"/>
                      </a:pPr>
                      <a:r>
                        <a:rPr lang="en-US" sz="2000" kern="1200" dirty="0">
                          <a:solidFill>
                            <a:schemeClr val="dk1"/>
                          </a:solidFill>
                          <a:effectLst/>
                          <a:latin typeface="+mn-lt"/>
                          <a:ea typeface="+mn-ea"/>
                          <a:cs typeface="+mn-cs"/>
                        </a:rPr>
                        <a:t>How does it relate to your faith/worldview?</a:t>
                      </a:r>
                      <a:r>
                        <a:rPr lang="en-GB" sz="2000" dirty="0">
                          <a:effectLst/>
                          <a:latin typeface="+mn-lt"/>
                        </a:rPr>
                        <a:t> </a:t>
                      </a:r>
                      <a:endParaRPr lang="en-GB" sz="2000" dirty="0">
                        <a:effectLst/>
                        <a:latin typeface="+mn-lt"/>
                        <a:ea typeface="Calibri" panose="020F0502020204030204" pitchFamily="34" charset="0"/>
                        <a:cs typeface="Arial" panose="020B0604020202020204" pitchFamily="34" charset="0"/>
                      </a:endParaRPr>
                    </a:p>
                  </a:txBody>
                  <a:tcPr marL="60408" marR="60408" marT="0" marB="0"/>
                </a:tc>
                <a:extLst>
                  <a:ext uri="{0D108BD9-81ED-4DB2-BD59-A6C34878D82A}">
                    <a16:rowId xmlns:a16="http://schemas.microsoft.com/office/drawing/2014/main" val="1196622149"/>
                  </a:ext>
                </a:extLst>
              </a:tr>
              <a:tr h="471464">
                <a:tc>
                  <a:txBody>
                    <a:bodyPr/>
                    <a:lstStyle/>
                    <a:p>
                      <a:pPr>
                        <a:lnSpc>
                          <a:spcPct val="100000"/>
                        </a:lnSpc>
                        <a:spcAft>
                          <a:spcPts val="0"/>
                        </a:spcAft>
                        <a:buNone/>
                      </a:pPr>
                      <a:r>
                        <a:rPr lang="en-GB" sz="2000" dirty="0">
                          <a:effectLst/>
                          <a:latin typeface="+mn-lt"/>
                        </a:rPr>
                        <a:t>3.30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Evaluations and Close</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2207826268"/>
                  </a:ext>
                </a:extLst>
              </a:tr>
            </a:tbl>
          </a:graphicData>
        </a:graphic>
      </p:graphicFrame>
    </p:spTree>
    <p:extLst>
      <p:ext uri="{BB962C8B-B14F-4D97-AF65-F5344CB8AC3E}">
        <p14:creationId xmlns:p14="http://schemas.microsoft.com/office/powerpoint/2010/main" val="361087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8CBEB03-89B8-4070-0997-446B1907EE7E}"/>
              </a:ext>
            </a:extLst>
          </p:cNvPr>
          <p:cNvGraphicFramePr>
            <a:graphicFrameLocks noGrp="1"/>
          </p:cNvGraphicFramePr>
          <p:nvPr>
            <p:extLst>
              <p:ext uri="{D42A27DB-BD31-4B8C-83A1-F6EECF244321}">
                <p14:modId xmlns:p14="http://schemas.microsoft.com/office/powerpoint/2010/main" val="1929225677"/>
              </p:ext>
            </p:extLst>
          </p:nvPr>
        </p:nvGraphicFramePr>
        <p:xfrm>
          <a:off x="215808" y="703040"/>
          <a:ext cx="11719517" cy="5491744"/>
        </p:xfrm>
        <a:graphic>
          <a:graphicData uri="http://schemas.openxmlformats.org/drawingml/2006/table">
            <a:tbl>
              <a:tblPr firstRow="1" firstCol="1" bandRow="1">
                <a:tableStyleId>{5C22544A-7EE6-4342-B048-85BDC9FD1C3A}</a:tableStyleId>
              </a:tblPr>
              <a:tblGrid>
                <a:gridCol w="2311050">
                  <a:extLst>
                    <a:ext uri="{9D8B030D-6E8A-4147-A177-3AD203B41FA5}">
                      <a16:colId xmlns:a16="http://schemas.microsoft.com/office/drawing/2014/main" val="4071101014"/>
                    </a:ext>
                  </a:extLst>
                </a:gridCol>
                <a:gridCol w="1507157">
                  <a:extLst>
                    <a:ext uri="{9D8B030D-6E8A-4147-A177-3AD203B41FA5}">
                      <a16:colId xmlns:a16="http://schemas.microsoft.com/office/drawing/2014/main" val="2347074581"/>
                    </a:ext>
                  </a:extLst>
                </a:gridCol>
                <a:gridCol w="635831">
                  <a:extLst>
                    <a:ext uri="{9D8B030D-6E8A-4147-A177-3AD203B41FA5}">
                      <a16:colId xmlns:a16="http://schemas.microsoft.com/office/drawing/2014/main" val="1799701647"/>
                    </a:ext>
                  </a:extLst>
                </a:gridCol>
                <a:gridCol w="6031992">
                  <a:extLst>
                    <a:ext uri="{9D8B030D-6E8A-4147-A177-3AD203B41FA5}">
                      <a16:colId xmlns:a16="http://schemas.microsoft.com/office/drawing/2014/main" val="827246026"/>
                    </a:ext>
                  </a:extLst>
                </a:gridCol>
                <a:gridCol w="1233487">
                  <a:extLst>
                    <a:ext uri="{9D8B030D-6E8A-4147-A177-3AD203B41FA5}">
                      <a16:colId xmlns:a16="http://schemas.microsoft.com/office/drawing/2014/main" val="3168987621"/>
                    </a:ext>
                  </a:extLst>
                </a:gridCol>
              </a:tblGrid>
              <a:tr h="254143">
                <a:tc>
                  <a:txBody>
                    <a:bodyPr/>
                    <a:lstStyle/>
                    <a:p>
                      <a:pPr>
                        <a:buNone/>
                      </a:pPr>
                      <a:r>
                        <a:rPr lang="en-GB" sz="2000" kern="100" dirty="0">
                          <a:effectLst/>
                          <a:latin typeface="+mn-lt"/>
                        </a:rPr>
                        <a:t>Workshop</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a:effectLst/>
                          <a:latin typeface="+mn-lt"/>
                        </a:rPr>
                        <a:t>Leader</a:t>
                      </a:r>
                      <a:endParaRPr lang="en-GB" sz="2000" kern="10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a:effectLst/>
                          <a:latin typeface="+mn-lt"/>
                        </a:rPr>
                        <a:t>KS</a:t>
                      </a:r>
                      <a:endParaRPr lang="en-GB" sz="2000" kern="10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Notes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Room</a:t>
                      </a:r>
                    </a:p>
                  </a:txBody>
                  <a:tcPr marL="45240" marR="45240" marT="0" marB="0"/>
                </a:tc>
                <a:extLst>
                  <a:ext uri="{0D108BD9-81ED-4DB2-BD59-A6C34878D82A}">
                    <a16:rowId xmlns:a16="http://schemas.microsoft.com/office/drawing/2014/main" val="380694581"/>
                  </a:ext>
                </a:extLst>
              </a:tr>
              <a:tr h="1578635">
                <a:tc>
                  <a:txBody>
                    <a:bodyPr/>
                    <a:lstStyle/>
                    <a:p>
                      <a:pPr>
                        <a:buNone/>
                      </a:pPr>
                      <a:r>
                        <a:rPr lang="en-GB" sz="2000" kern="100" dirty="0">
                          <a:effectLst/>
                          <a:latin typeface="+mn-lt"/>
                        </a:rPr>
                        <a:t>Consolidating knowledge for new primary RE leaders</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Cliffy Banfield, Laura Twamley</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1, 2</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 </a:t>
                      </a:r>
                      <a:r>
                        <a:rPr lang="en-GB" sz="2000" kern="1200" dirty="0">
                          <a:solidFill>
                            <a:schemeClr val="dk1"/>
                          </a:solidFill>
                          <a:effectLst/>
                          <a:latin typeface="+mn-lt"/>
                          <a:ea typeface="+mn-ea"/>
                          <a:cs typeface="+mn-cs"/>
                        </a:rPr>
                        <a:t>Whether you are an experienced teacher or quite new to the classroom, this workshop aims to give you the tools to lead RE across your primary school setting with confidence. It will give guidance towards relevant resources and support materials.</a:t>
                      </a:r>
                      <a:r>
                        <a:rPr lang="en-GB" sz="2000" dirty="0">
                          <a:effectLst/>
                          <a:latin typeface="+mn-lt"/>
                        </a:rPr>
                        <a:t>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St Mellion B</a:t>
                      </a:r>
                    </a:p>
                  </a:txBody>
                  <a:tcPr marL="45240" marR="45240" marT="0" marB="0"/>
                </a:tc>
                <a:extLst>
                  <a:ext uri="{0D108BD9-81ED-4DB2-BD59-A6C34878D82A}">
                    <a16:rowId xmlns:a16="http://schemas.microsoft.com/office/drawing/2014/main" val="31968789"/>
                  </a:ext>
                </a:extLst>
              </a:tr>
              <a:tr h="1353116">
                <a:tc>
                  <a:txBody>
                    <a:bodyPr/>
                    <a:lstStyle/>
                    <a:p>
                      <a:pPr>
                        <a:buNone/>
                      </a:pPr>
                      <a:r>
                        <a:rPr lang="en-GB" sz="2000" kern="100" dirty="0">
                          <a:effectLst/>
                          <a:latin typeface="+mn-lt"/>
                          <a:ea typeface="Aptos" panose="020B0004020202020204" pitchFamily="34" charset="0"/>
                          <a:cs typeface="Times New Roman (Body CS)"/>
                        </a:rPr>
                        <a:t>Creative storytelling in RE </a:t>
                      </a: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Kate Vernon</a:t>
                      </a: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1, 2</a:t>
                      </a:r>
                    </a:p>
                  </a:txBody>
                  <a:tcPr marL="45240" marR="45240" marT="0" marB="0"/>
                </a:tc>
                <a:tc>
                  <a:txBody>
                    <a:bodyPr/>
                    <a:lstStyle/>
                    <a:p>
                      <a:pPr>
                        <a:buNone/>
                      </a:pPr>
                      <a:r>
                        <a:rPr lang="en-GB" sz="2000" kern="1200" dirty="0">
                          <a:solidFill>
                            <a:schemeClr val="dk1"/>
                          </a:solidFill>
                          <a:effectLst/>
                          <a:latin typeface="+mn-lt"/>
                          <a:ea typeface="+mn-ea"/>
                          <a:cs typeface="+mn-cs"/>
                        </a:rPr>
                        <a:t>Ideas to incorporate storytelling into your everyday teaching, to engage and challenge children from EYFS to upper KS2 and beyond, and to provide them with valuable opportunities for spiritual reflection.</a:t>
                      </a:r>
                      <a:r>
                        <a:rPr lang="en-GB" sz="2000" dirty="0">
                          <a:effectLst/>
                          <a:latin typeface="+mn-lt"/>
                        </a:rPr>
                        <a:t>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St Mellion A</a:t>
                      </a:r>
                    </a:p>
                  </a:txBody>
                  <a:tcPr marL="45240" marR="45240" marT="0" marB="0"/>
                </a:tc>
                <a:extLst>
                  <a:ext uri="{0D108BD9-81ED-4DB2-BD59-A6C34878D82A}">
                    <a16:rowId xmlns:a16="http://schemas.microsoft.com/office/drawing/2014/main" val="2553124879"/>
                  </a:ext>
                </a:extLst>
              </a:tr>
              <a:tr h="157863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b="1" i="0" u="none" kern="1200" dirty="0">
                          <a:solidFill>
                            <a:schemeClr val="bg1"/>
                          </a:solidFill>
                          <a:effectLst/>
                          <a:latin typeface="+mn-lt"/>
                          <a:ea typeface="+mn-ea"/>
                          <a:cs typeface="+mn-cs"/>
                        </a:rPr>
                        <a:t>Diversity within and between worldviews: how the Oak resources can help </a:t>
                      </a:r>
                      <a:endParaRPr lang="en-GB" sz="2000" b="1" u="none" kern="100" dirty="0">
                        <a:solidFill>
                          <a:schemeClr val="bg1"/>
                        </a:solidFill>
                        <a:effectLst/>
                        <a:latin typeface="Calibri" panose="020F0502020204030204" pitchFamily="34" charset="0"/>
                        <a:ea typeface="Aptos" panose="020B0004020202020204" pitchFamily="34" charset="0"/>
                        <a:cs typeface="Times New Roman (Body CS)"/>
                      </a:endParaRPr>
                    </a:p>
                  </a:txBody>
                  <a:tcPr marL="45240" marR="45240" marT="0" marB="0"/>
                </a:tc>
                <a:tc>
                  <a:txBody>
                    <a:bodyPr/>
                    <a:lstStyle/>
                    <a:p>
                      <a:pPr>
                        <a:buNone/>
                      </a:pPr>
                      <a:r>
                        <a:rPr lang="en-GB" sz="2000" kern="100" dirty="0">
                          <a:effectLst/>
                        </a:rPr>
                        <a:t>Adam Robertson</a:t>
                      </a:r>
                      <a:endParaRPr lang="en-GB" sz="2000" kern="100" dirty="0">
                        <a:effectLst/>
                        <a:latin typeface="Calibri" panose="020F0502020204030204" pitchFamily="34" charset="0"/>
                        <a:ea typeface="Aptos" panose="020B0004020202020204" pitchFamily="34" charset="0"/>
                        <a:cs typeface="Times New Roman (Body CS)"/>
                      </a:endParaRPr>
                    </a:p>
                  </a:txBody>
                  <a:tcPr marL="45240" marR="45240" marT="0" marB="0"/>
                </a:tc>
                <a:tc>
                  <a:txBody>
                    <a:bodyPr/>
                    <a:lstStyle/>
                    <a:p>
                      <a:pPr>
                        <a:buNone/>
                      </a:pPr>
                      <a:r>
                        <a:rPr lang="en-GB" sz="2000" kern="100" dirty="0">
                          <a:effectLst/>
                        </a:rPr>
                        <a:t> 3</a:t>
                      </a:r>
                      <a:endParaRPr lang="en-GB" sz="2000" kern="100" dirty="0">
                        <a:effectLst/>
                        <a:latin typeface="Calibri" panose="020F0502020204030204" pitchFamily="34" charset="0"/>
                        <a:ea typeface="Aptos" panose="020B0004020202020204" pitchFamily="34" charset="0"/>
                        <a:cs typeface="Times New Roman (Body CS)"/>
                      </a:endParaRPr>
                    </a:p>
                  </a:txBody>
                  <a:tcPr marL="45240" marR="45240" marT="0" marB="0"/>
                </a:tc>
                <a:tc>
                  <a:txBody>
                    <a:bodyPr/>
                    <a:lstStyle/>
                    <a:p>
                      <a:pPr>
                        <a:buNone/>
                      </a:pPr>
                      <a:r>
                        <a:rPr lang="en-GB" sz="2000" kern="100" dirty="0">
                          <a:effectLst/>
                        </a:rPr>
                        <a:t>This session will explore ways the </a:t>
                      </a:r>
                      <a:r>
                        <a:rPr lang="en-GB" sz="2000" kern="100" dirty="0">
                          <a:effectLst/>
                          <a:hlinkClick r:id="rId2"/>
                        </a:rPr>
                        <a:t>new Oak Academy resources for RE </a:t>
                      </a:r>
                      <a:r>
                        <a:rPr lang="en-GB" sz="2000" kern="100" dirty="0">
                          <a:effectLst/>
                        </a:rPr>
                        <a:t>can support the planning and teaching of a diverse and pupil-friendly KS3 Religion and Worldviews programme.</a:t>
                      </a:r>
                    </a:p>
                  </a:txBody>
                  <a:tcPr marL="45240" marR="45240" marT="0" marB="0"/>
                </a:tc>
                <a:tc>
                  <a:txBody>
                    <a:bodyPr/>
                    <a:lstStyle/>
                    <a:p>
                      <a:pPr>
                        <a:buNone/>
                      </a:pPr>
                      <a:r>
                        <a:rPr lang="en-GB" sz="2000" kern="100" dirty="0">
                          <a:effectLst/>
                        </a:rPr>
                        <a:t>St Cleer</a:t>
                      </a:r>
                    </a:p>
                  </a:txBody>
                  <a:tcPr marL="45240" marR="45240" marT="0" marB="0"/>
                </a:tc>
                <a:extLst>
                  <a:ext uri="{0D108BD9-81ED-4DB2-BD59-A6C34878D82A}">
                    <a16:rowId xmlns:a16="http://schemas.microsoft.com/office/drawing/2014/main" val="1117710537"/>
                  </a:ext>
                </a:extLst>
              </a:tr>
              <a:tr h="676558">
                <a:tc>
                  <a:txBody>
                    <a:bodyPr/>
                    <a:lstStyle/>
                    <a:p>
                      <a:pPr>
                        <a:buNone/>
                      </a:pPr>
                      <a:r>
                        <a:rPr lang="en-GB" sz="2000" b="1" kern="1200" dirty="0">
                          <a:solidFill>
                            <a:schemeClr val="lt1"/>
                          </a:solidFill>
                          <a:effectLst/>
                          <a:latin typeface="+mn-lt"/>
                          <a:ea typeface="+mn-ea"/>
                          <a:cs typeface="+mn-cs"/>
                        </a:rPr>
                        <a:t>Reimagining RE: the AI </a:t>
                      </a:r>
                      <a:r>
                        <a:rPr lang="en-GB" sz="2000" b="1" kern="1200" dirty="0" err="1">
                          <a:solidFill>
                            <a:schemeClr val="lt1"/>
                          </a:solidFill>
                          <a:effectLst/>
                          <a:latin typeface="+mn-lt"/>
                          <a:ea typeface="+mn-ea"/>
                          <a:cs typeface="+mn-cs"/>
                        </a:rPr>
                        <a:t>REvolution</a:t>
                      </a:r>
                      <a:r>
                        <a:rPr lang="en-GB" sz="2000" dirty="0">
                          <a:effectLst/>
                        </a:rPr>
                        <a:t>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Greg Parekh</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3, 4</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 A practical guide to using AI in the secondary RE classroom</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dirty="0"/>
                        <a:t>Nicklaus Suite</a:t>
                      </a:r>
                    </a:p>
                  </a:txBody>
                  <a:tcPr marL="45240" marR="45240" marT="0" marB="0"/>
                </a:tc>
                <a:extLst>
                  <a:ext uri="{0D108BD9-81ED-4DB2-BD59-A6C34878D82A}">
                    <a16:rowId xmlns:a16="http://schemas.microsoft.com/office/drawing/2014/main" val="1037715534"/>
                  </a:ext>
                </a:extLst>
              </a:tr>
            </a:tbl>
          </a:graphicData>
        </a:graphic>
      </p:graphicFrame>
      <p:sp>
        <p:nvSpPr>
          <p:cNvPr id="3" name="TextBox 2">
            <a:extLst>
              <a:ext uri="{FF2B5EF4-FFF2-40B4-BE49-F238E27FC236}">
                <a16:creationId xmlns:a16="http://schemas.microsoft.com/office/drawing/2014/main" id="{B454339F-61F4-AE95-8C6C-FC4E264F31C0}"/>
              </a:ext>
            </a:extLst>
          </p:cNvPr>
          <p:cNvSpPr txBox="1"/>
          <p:nvPr/>
        </p:nvSpPr>
        <p:spPr>
          <a:xfrm>
            <a:off x="374709" y="110428"/>
            <a:ext cx="4710638" cy="461665"/>
          </a:xfrm>
          <a:prstGeom prst="rect">
            <a:avLst/>
          </a:prstGeom>
          <a:noFill/>
        </p:spPr>
        <p:txBody>
          <a:bodyPr wrap="square" rtlCol="0">
            <a:spAutoFit/>
          </a:bodyPr>
          <a:lstStyle/>
          <a:p>
            <a:r>
              <a:rPr lang="en-GB" sz="2400" b="1" dirty="0"/>
              <a:t>11.00 – 11.55am	Workshop 1</a:t>
            </a:r>
            <a:endParaRPr lang="en-GB" sz="2400" dirty="0"/>
          </a:p>
        </p:txBody>
      </p:sp>
      <p:sp>
        <p:nvSpPr>
          <p:cNvPr id="4" name="TextBox 3">
            <a:extLst>
              <a:ext uri="{FF2B5EF4-FFF2-40B4-BE49-F238E27FC236}">
                <a16:creationId xmlns:a16="http://schemas.microsoft.com/office/drawing/2014/main" id="{A37E2F6C-4679-6E9B-CC34-50BFBB4ECB64}"/>
              </a:ext>
            </a:extLst>
          </p:cNvPr>
          <p:cNvSpPr txBox="1"/>
          <p:nvPr/>
        </p:nvSpPr>
        <p:spPr>
          <a:xfrm>
            <a:off x="12376638" y="5547946"/>
            <a:ext cx="738554" cy="284052"/>
          </a:xfrm>
          <a:prstGeom prst="rect">
            <a:avLst/>
          </a:prstGeom>
          <a:noFill/>
        </p:spPr>
        <p:txBody>
          <a:bodyPr wrap="square" rtlCol="0">
            <a:spAutoFit/>
          </a:bodyPr>
          <a:lstStyle/>
          <a:p>
            <a:pPr>
              <a:buNone/>
            </a:pPr>
            <a:endParaRPr lang="en-GB" sz="1246" kern="100" dirty="0">
              <a:ea typeface="Aptos" panose="020B0004020202020204" pitchFamily="34" charset="0"/>
              <a:cs typeface="Times New Roman (Body CS)"/>
            </a:endParaRPr>
          </a:p>
        </p:txBody>
      </p:sp>
    </p:spTree>
    <p:extLst>
      <p:ext uri="{BB962C8B-B14F-4D97-AF65-F5344CB8AC3E}">
        <p14:creationId xmlns:p14="http://schemas.microsoft.com/office/powerpoint/2010/main" val="2857991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39F85-B668-0C59-D701-4510F1810BD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CDE56CD-E456-340D-EE98-3A1CB4FEA5A7}"/>
              </a:ext>
            </a:extLst>
          </p:cNvPr>
          <p:cNvGraphicFramePr>
            <a:graphicFrameLocks noGrp="1"/>
          </p:cNvGraphicFramePr>
          <p:nvPr>
            <p:extLst>
              <p:ext uri="{D42A27DB-BD31-4B8C-83A1-F6EECF244321}">
                <p14:modId xmlns:p14="http://schemas.microsoft.com/office/powerpoint/2010/main" val="2385554900"/>
              </p:ext>
            </p:extLst>
          </p:nvPr>
        </p:nvGraphicFramePr>
        <p:xfrm>
          <a:off x="385011" y="703040"/>
          <a:ext cx="11454062" cy="5847929"/>
        </p:xfrm>
        <a:graphic>
          <a:graphicData uri="http://schemas.openxmlformats.org/drawingml/2006/table">
            <a:tbl>
              <a:tblPr firstRow="1" firstCol="1" bandRow="1">
                <a:tableStyleId>{5C22544A-7EE6-4342-B048-85BDC9FD1C3A}</a:tableStyleId>
              </a:tblPr>
              <a:tblGrid>
                <a:gridCol w="2327750">
                  <a:extLst>
                    <a:ext uri="{9D8B030D-6E8A-4147-A177-3AD203B41FA5}">
                      <a16:colId xmlns:a16="http://schemas.microsoft.com/office/drawing/2014/main" val="3936242872"/>
                    </a:ext>
                  </a:extLst>
                </a:gridCol>
                <a:gridCol w="1496034">
                  <a:extLst>
                    <a:ext uri="{9D8B030D-6E8A-4147-A177-3AD203B41FA5}">
                      <a16:colId xmlns:a16="http://schemas.microsoft.com/office/drawing/2014/main" val="3973880770"/>
                    </a:ext>
                  </a:extLst>
                </a:gridCol>
                <a:gridCol w="552381">
                  <a:extLst>
                    <a:ext uri="{9D8B030D-6E8A-4147-A177-3AD203B41FA5}">
                      <a16:colId xmlns:a16="http://schemas.microsoft.com/office/drawing/2014/main" val="635506513"/>
                    </a:ext>
                  </a:extLst>
                </a:gridCol>
                <a:gridCol w="5892073">
                  <a:extLst>
                    <a:ext uri="{9D8B030D-6E8A-4147-A177-3AD203B41FA5}">
                      <a16:colId xmlns:a16="http://schemas.microsoft.com/office/drawing/2014/main" val="1725600294"/>
                    </a:ext>
                  </a:extLst>
                </a:gridCol>
                <a:gridCol w="1185824">
                  <a:extLst>
                    <a:ext uri="{9D8B030D-6E8A-4147-A177-3AD203B41FA5}">
                      <a16:colId xmlns:a16="http://schemas.microsoft.com/office/drawing/2014/main" val="3551253863"/>
                    </a:ext>
                  </a:extLst>
                </a:gridCol>
              </a:tblGrid>
              <a:tr h="214045">
                <a:tc>
                  <a:txBody>
                    <a:bodyPr/>
                    <a:lstStyle/>
                    <a:p>
                      <a:pPr>
                        <a:buNone/>
                      </a:pPr>
                      <a:r>
                        <a:rPr lang="en-GB" sz="1800" kern="100" dirty="0">
                          <a:effectLst/>
                          <a:latin typeface="+mn-lt"/>
                          <a:cs typeface="Calibri" panose="020F0502020204030204" pitchFamily="34" charset="0"/>
                        </a:rPr>
                        <a:t>Workshop</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cs typeface="Calibri" panose="020F0502020204030204" pitchFamily="34" charset="0"/>
                        </a:rPr>
                        <a:t>Leader</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cs typeface="Calibri" panose="020F0502020204030204" pitchFamily="34" charset="0"/>
                        </a:rPr>
                        <a:t>KS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cs typeface="Calibri" panose="020F0502020204030204" pitchFamily="34" charset="0"/>
                        </a:rPr>
                        <a:t>Notes </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ea typeface="Aptos" panose="020B0004020202020204" pitchFamily="34" charset="0"/>
                          <a:cs typeface="Calibri" panose="020F0502020204030204" pitchFamily="34" charset="0"/>
                        </a:rPr>
                        <a:t>Room</a:t>
                      </a:r>
                    </a:p>
                  </a:txBody>
                  <a:tcPr marL="45240" marR="45240" marT="0" marB="0">
                    <a:solidFill>
                      <a:schemeClr val="accent1"/>
                    </a:solidFill>
                  </a:tcPr>
                </a:tc>
                <a:extLst>
                  <a:ext uri="{0D108BD9-81ED-4DB2-BD59-A6C34878D82A}">
                    <a16:rowId xmlns:a16="http://schemas.microsoft.com/office/drawing/2014/main" val="4030581931"/>
                  </a:ext>
                </a:extLst>
              </a:tr>
              <a:tr h="910169">
                <a:tc>
                  <a:txBody>
                    <a:bodyPr/>
                    <a:lstStyle/>
                    <a:p>
                      <a:pPr>
                        <a:buNone/>
                      </a:pPr>
                      <a:r>
                        <a:rPr lang="en-GB" sz="1800" kern="100" dirty="0">
                          <a:effectLst/>
                          <a:latin typeface="+mn-lt"/>
                          <a:ea typeface="Aptos" panose="020B0004020202020204" pitchFamily="34" charset="0"/>
                          <a:cs typeface="Calibri" panose="020F0502020204030204" pitchFamily="34" charset="0"/>
                        </a:rPr>
                        <a:t>Teaching substantive knowledge at KS1</a:t>
                      </a: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Katie Freeman, Sophie Greenaway</a:t>
                      </a:r>
                    </a:p>
                  </a:txBody>
                  <a:tcPr marL="47478" marR="47478" marT="0" marB="0">
                    <a:solidFill>
                      <a:schemeClr val="accent1">
                        <a:lumMod val="20000"/>
                        <a:lumOff val="80000"/>
                      </a:schemeClr>
                    </a:solidFill>
                  </a:tcPr>
                </a:tc>
                <a:tc>
                  <a:txBody>
                    <a:bodyPr/>
                    <a:lstStyle/>
                    <a:p>
                      <a:pPr>
                        <a:buNone/>
                      </a:pPr>
                      <a:r>
                        <a:rPr lang="en-GB" sz="1800" b="0" kern="100" dirty="0">
                          <a:solidFill>
                            <a:schemeClr val="tx1"/>
                          </a:solidFill>
                          <a:effectLst/>
                          <a:latin typeface="+mn-lt"/>
                          <a:ea typeface="Aptos" panose="020B0004020202020204" pitchFamily="34" charset="0"/>
                          <a:cs typeface="Calibri" panose="020F0502020204030204" pitchFamily="34" charset="0"/>
                        </a:rPr>
                        <a:t>1</a:t>
                      </a:r>
                    </a:p>
                  </a:txBody>
                  <a:tcPr marL="45240" marR="45240" marT="0" marB="0">
                    <a:solidFill>
                      <a:schemeClr val="accent1">
                        <a:lumMod val="20000"/>
                        <a:lumOff val="80000"/>
                      </a:schemeClr>
                    </a:solidFill>
                  </a:tcPr>
                </a:tc>
                <a:tc>
                  <a:txBody>
                    <a:bodyPr/>
                    <a:lstStyle/>
                    <a:p>
                      <a:pPr>
                        <a:buNone/>
                      </a:pPr>
                      <a:r>
                        <a:rPr lang="en-GB" sz="1800" kern="1200" dirty="0">
                          <a:solidFill>
                            <a:schemeClr val="dk1"/>
                          </a:solidFill>
                          <a:effectLst/>
                          <a:latin typeface="+mn-lt"/>
                          <a:ea typeface="+mn-ea"/>
                          <a:cs typeface="Calibri" panose="020F0502020204030204" pitchFamily="34" charset="0"/>
                        </a:rPr>
                        <a:t>Katie and Sophie will be focusing specifically on RE at KS1, exploring creative ways to introduce key subject knowledge.</a:t>
                      </a:r>
                      <a:r>
                        <a:rPr lang="en-GB" sz="1800" dirty="0">
                          <a:effectLst/>
                          <a:latin typeface="+mn-lt"/>
                          <a:cs typeface="Calibri" panose="020F0502020204030204" pitchFamily="34" charset="0"/>
                        </a:rPr>
                        <a:t> </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a:buNone/>
                      </a:pPr>
                      <a:r>
                        <a:rPr lang="en-GB" sz="1800" b="0" kern="100" dirty="0">
                          <a:solidFill>
                            <a:schemeClr val="tx1"/>
                          </a:solidFill>
                          <a:effectLst/>
                          <a:latin typeface="+mn-lt"/>
                          <a:ea typeface="Aptos" panose="020B0004020202020204" pitchFamily="34" charset="0"/>
                          <a:cs typeface="Calibri" panose="020F0502020204030204" pitchFamily="34" charset="0"/>
                        </a:rPr>
                        <a:t>St Cleer</a:t>
                      </a:r>
                    </a:p>
                  </a:txBody>
                  <a:tcPr marL="45240" marR="45240" marT="0" marB="0">
                    <a:solidFill>
                      <a:schemeClr val="accent1">
                        <a:lumMod val="20000"/>
                        <a:lumOff val="80000"/>
                      </a:schemeClr>
                    </a:solidFill>
                  </a:tcPr>
                </a:tc>
                <a:extLst>
                  <a:ext uri="{0D108BD9-81ED-4DB2-BD59-A6C34878D82A}">
                    <a16:rowId xmlns:a16="http://schemas.microsoft.com/office/drawing/2014/main" val="123265525"/>
                  </a:ext>
                </a:extLst>
              </a:tr>
              <a:tr h="728135">
                <a:tc>
                  <a:txBody>
                    <a:bodyPr/>
                    <a:lstStyle/>
                    <a:p>
                      <a:pPr>
                        <a:buNone/>
                      </a:pPr>
                      <a:r>
                        <a:rPr lang="en-GB" sz="1800" kern="100" dirty="0">
                          <a:effectLst/>
                          <a:latin typeface="+mn-lt"/>
                          <a:cs typeface="Calibri" panose="020F0502020204030204" pitchFamily="34" charset="0"/>
                        </a:rPr>
                        <a:t>Unpacking the new RE syllabus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b="0" kern="100" dirty="0">
                          <a:solidFill>
                            <a:schemeClr val="tx1"/>
                          </a:solidFill>
                          <a:effectLst/>
                          <a:latin typeface="+mn-lt"/>
                          <a:cs typeface="Calibri" panose="020F0502020204030204" pitchFamily="34" charset="0"/>
                        </a:rPr>
                        <a:t>Belinda Twiggs</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a:buNone/>
                      </a:pPr>
                      <a:r>
                        <a:rPr lang="en-GB" sz="1800" b="0" kern="100" dirty="0">
                          <a:solidFill>
                            <a:schemeClr val="tx1"/>
                          </a:solidFill>
                          <a:effectLst/>
                          <a:latin typeface="+mn-lt"/>
                          <a:cs typeface="Calibri" panose="020F0502020204030204" pitchFamily="34" charset="0"/>
                        </a:rPr>
                        <a:t>1, 2</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a:buNone/>
                      </a:pPr>
                      <a:r>
                        <a:rPr lang="en-GB" sz="1800" kern="1200" dirty="0">
                          <a:solidFill>
                            <a:schemeClr val="dk1"/>
                          </a:solidFill>
                          <a:effectLst/>
                          <a:latin typeface="+mn-lt"/>
                          <a:ea typeface="+mn-ea"/>
                          <a:cs typeface="Calibri" panose="020F0502020204030204" pitchFamily="34" charset="0"/>
                        </a:rPr>
                        <a:t>Belinda will be exploring how we can use the new RE syllabus to teach better RE, focusing on specific units and introducing ideas from diverse worldviews.</a:t>
                      </a:r>
                      <a:r>
                        <a:rPr lang="en-GB" sz="1800" dirty="0">
                          <a:effectLst/>
                          <a:latin typeface="+mn-lt"/>
                          <a:cs typeface="Calibri" panose="020F0502020204030204" pitchFamily="34" charset="0"/>
                        </a:rPr>
                        <a:t> </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dirty="0">
                          <a:latin typeface="+mn-lt"/>
                        </a:rPr>
                        <a:t>Nicklaus Suite</a:t>
                      </a:r>
                    </a:p>
                    <a:p>
                      <a:pPr>
                        <a:buNone/>
                      </a:pP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extLst>
                  <a:ext uri="{0D108BD9-81ED-4DB2-BD59-A6C34878D82A}">
                    <a16:rowId xmlns:a16="http://schemas.microsoft.com/office/drawing/2014/main" val="861475963"/>
                  </a:ext>
                </a:extLst>
              </a:tr>
              <a:tr h="728135">
                <a:tc>
                  <a:txBody>
                    <a:bodyPr/>
                    <a:lstStyle/>
                    <a:p>
                      <a:pPr>
                        <a:buNone/>
                      </a:pPr>
                      <a:r>
                        <a:rPr lang="en-GB" sz="1800" kern="100" dirty="0">
                          <a:effectLst/>
                          <a:latin typeface="+mn-lt"/>
                          <a:cs typeface="Calibri" panose="020F0502020204030204" pitchFamily="34" charset="0"/>
                        </a:rPr>
                        <a:t>Ways of Knowing in RE: using disciplinary characters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kern="100" dirty="0">
                          <a:effectLst/>
                          <a:latin typeface="+mn-lt"/>
                          <a:cs typeface="Calibri" panose="020F0502020204030204" pitchFamily="34" charset="0"/>
                        </a:rPr>
                        <a:t>Abby Needs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kern="100" dirty="0">
                          <a:effectLst/>
                          <a:latin typeface="+mn-lt"/>
                          <a:cs typeface="Calibri" panose="020F0502020204030204" pitchFamily="34" charset="0"/>
                        </a:rPr>
                        <a:t>1, 2, 3</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kern="100" dirty="0">
                          <a:effectLst/>
                          <a:latin typeface="+mn-lt"/>
                          <a:cs typeface="Calibri" panose="020F0502020204030204" pitchFamily="34" charset="0"/>
                        </a:rPr>
                        <a:t>Abby will be exploring what is meant by ‘Ways of Knowing’ and showing how we can use disciplinary characters to explore diverse perspectives.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kern="100" dirty="0">
                          <a:effectLst/>
                          <a:latin typeface="+mn-lt"/>
                          <a:ea typeface="Aptos" panose="020B0004020202020204" pitchFamily="34" charset="0"/>
                          <a:cs typeface="Calibri" panose="020F0502020204030204" pitchFamily="34" charset="0"/>
                        </a:rPr>
                        <a:t>St Mellion B</a:t>
                      </a:r>
                    </a:p>
                    <a:p>
                      <a:pPr>
                        <a:buNone/>
                      </a:pP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extLst>
                  <a:ext uri="{0D108BD9-81ED-4DB2-BD59-A6C34878D82A}">
                    <a16:rowId xmlns:a16="http://schemas.microsoft.com/office/drawing/2014/main" val="278273638"/>
                  </a:ext>
                </a:extLst>
              </a:tr>
              <a:tr h="1638304">
                <a:tc>
                  <a:txBody>
                    <a:bodyPr/>
                    <a:lstStyle/>
                    <a:p>
                      <a:pPr>
                        <a:buNone/>
                      </a:pPr>
                      <a:r>
                        <a:rPr lang="en-GB" sz="1800" b="1" kern="1200" dirty="0">
                          <a:solidFill>
                            <a:schemeClr val="lt1"/>
                          </a:solidFill>
                          <a:effectLst/>
                          <a:latin typeface="+mn-lt"/>
                          <a:ea typeface="+mn-ea"/>
                          <a:cs typeface="Calibri" panose="020F0502020204030204" pitchFamily="34" charset="0"/>
                        </a:rPr>
                        <a:t>What is the experience of Pilgrimage for Muslims and Christians? How can we use it to teach better RE in primary and secondary?</a:t>
                      </a:r>
                      <a:r>
                        <a:rPr lang="en-GB" sz="1800" dirty="0">
                          <a:effectLst/>
                          <a:latin typeface="+mn-lt"/>
                          <a:cs typeface="Calibri" panose="020F0502020204030204" pitchFamily="34" charset="0"/>
                        </a:rPr>
                        <a:t> </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kern="100" dirty="0">
                          <a:effectLst/>
                          <a:latin typeface="+mn-lt"/>
                          <a:ea typeface="Aptos" panose="020B0004020202020204" pitchFamily="34" charset="0"/>
                          <a:cs typeface="Calibri" panose="020F0502020204030204" pitchFamily="34" charset="0"/>
                        </a:rPr>
                        <a:t>Tim Johns, Jeremy Roberts, Rasha </a:t>
                      </a:r>
                      <a:r>
                        <a:rPr lang="en-US" sz="1800" kern="1200" dirty="0">
                          <a:solidFill>
                            <a:schemeClr val="dk1"/>
                          </a:solidFill>
                          <a:effectLst/>
                          <a:latin typeface="+mn-lt"/>
                          <a:ea typeface="+mn-ea"/>
                          <a:cs typeface="+mn-cs"/>
                        </a:rPr>
                        <a:t>Mahfouz </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kern="100" dirty="0">
                          <a:effectLst/>
                          <a:latin typeface="+mn-lt"/>
                          <a:ea typeface="Aptos" panose="020B0004020202020204" pitchFamily="34" charset="0"/>
                          <a:cs typeface="Calibri" panose="020F0502020204030204" pitchFamily="34" charset="0"/>
                        </a:rPr>
                        <a:t>2, 3, 4</a:t>
                      </a:r>
                    </a:p>
                    <a:p>
                      <a:pPr>
                        <a:buNone/>
                      </a:pP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a:buNone/>
                      </a:pPr>
                      <a:r>
                        <a:rPr lang="en-GB" sz="1800" kern="1200" dirty="0">
                          <a:solidFill>
                            <a:schemeClr val="dk1"/>
                          </a:solidFill>
                          <a:effectLst/>
                          <a:latin typeface="+mn-lt"/>
                          <a:ea typeface="+mn-ea"/>
                          <a:cs typeface="Calibri" panose="020F0502020204030204" pitchFamily="34" charset="0"/>
                        </a:rPr>
                        <a:t>In this session Tim and Jeremy will share their contrasting understandings of walking the Camino in Spain and Rasha will talk about their experiences of completing the Hajj in Makkah. </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St Mellion A</a:t>
                      </a:r>
                    </a:p>
                  </a:txBody>
                  <a:tcPr marL="47478" marR="47478" marT="0" marB="0"/>
                </a:tc>
                <a:extLst>
                  <a:ext uri="{0D108BD9-81ED-4DB2-BD59-A6C34878D82A}">
                    <a16:rowId xmlns:a16="http://schemas.microsoft.com/office/drawing/2014/main" val="3936702357"/>
                  </a:ext>
                </a:extLst>
              </a:tr>
              <a:tr h="910169">
                <a:tc>
                  <a:txBody>
                    <a:bodyPr/>
                    <a:lstStyle/>
                    <a:p>
                      <a:pPr>
                        <a:buNone/>
                      </a:pPr>
                      <a:r>
                        <a:rPr lang="en-GB" sz="1800" kern="100" dirty="0">
                          <a:effectLst/>
                          <a:latin typeface="+mn-lt"/>
                          <a:ea typeface="Aptos" panose="020B0004020202020204" pitchFamily="34" charset="0"/>
                          <a:cs typeface="Calibri" panose="020F0502020204030204" pitchFamily="34" charset="0"/>
                        </a:rPr>
                        <a:t>Pupil voice and community action in RE</a:t>
                      </a: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Sky Scott and Emma White</a:t>
                      </a: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2, 3, 4</a:t>
                      </a:r>
                    </a:p>
                  </a:txBody>
                  <a:tcPr marL="47478" marR="47478" marT="0" marB="0"/>
                </a:tc>
                <a:tc>
                  <a:txBody>
                    <a:bodyPr/>
                    <a:lstStyle/>
                    <a:p>
                      <a:pPr>
                        <a:buNone/>
                      </a:pPr>
                      <a:r>
                        <a:rPr lang="en-GB" sz="1800" kern="1200" dirty="0">
                          <a:solidFill>
                            <a:schemeClr val="dk1"/>
                          </a:solidFill>
                          <a:effectLst/>
                          <a:latin typeface="+mn-lt"/>
                          <a:ea typeface="+mn-ea"/>
                          <a:cs typeface="Calibri" panose="020F0502020204030204" pitchFamily="34" charset="0"/>
                        </a:rPr>
                        <a:t>Sky and Emma will be sharing practical knowledge about how to recruit and train RE Young Ambassadors and how to run a successful community Iftar (fast-breaking) for Ramadan 2026, to engage your local Muslim families.</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dirty="0">
                          <a:latin typeface="+mn-lt"/>
                        </a:rPr>
                        <a:t>St Mawes Suite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800" kern="100" dirty="0">
                        <a:latin typeface="+mn-lt"/>
                        <a:ea typeface="Aptos" panose="020B0004020202020204" pitchFamily="34" charset="0"/>
                        <a:cs typeface="Times New Roman (Body CS)"/>
                      </a:endParaRPr>
                    </a:p>
                    <a:p>
                      <a:pPr>
                        <a:buNone/>
                      </a:pP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extLst>
                  <a:ext uri="{0D108BD9-81ED-4DB2-BD59-A6C34878D82A}">
                    <a16:rowId xmlns:a16="http://schemas.microsoft.com/office/drawing/2014/main" val="1960483933"/>
                  </a:ext>
                </a:extLst>
              </a:tr>
            </a:tbl>
          </a:graphicData>
        </a:graphic>
      </p:graphicFrame>
      <p:sp>
        <p:nvSpPr>
          <p:cNvPr id="6" name="TextBox 5">
            <a:extLst>
              <a:ext uri="{FF2B5EF4-FFF2-40B4-BE49-F238E27FC236}">
                <a16:creationId xmlns:a16="http://schemas.microsoft.com/office/drawing/2014/main" id="{069C144D-F489-7A0C-C8CE-F2CF7C7CE0EC}"/>
              </a:ext>
            </a:extLst>
          </p:cNvPr>
          <p:cNvSpPr txBox="1"/>
          <p:nvPr/>
        </p:nvSpPr>
        <p:spPr>
          <a:xfrm>
            <a:off x="385011" y="76198"/>
            <a:ext cx="3636648" cy="461665"/>
          </a:xfrm>
          <a:prstGeom prst="rect">
            <a:avLst/>
          </a:prstGeom>
          <a:noFill/>
        </p:spPr>
        <p:txBody>
          <a:bodyPr wrap="square" rtlCol="0">
            <a:spAutoFit/>
          </a:bodyPr>
          <a:lstStyle/>
          <a:p>
            <a:r>
              <a:rPr lang="en-GB" sz="2400" b="1" dirty="0"/>
              <a:t>1.20- 2.15pm	Workshop 2</a:t>
            </a:r>
            <a:endParaRPr lang="en-GB" sz="2400" dirty="0"/>
          </a:p>
        </p:txBody>
      </p:sp>
      <p:sp>
        <p:nvSpPr>
          <p:cNvPr id="4" name="TextBox 3">
            <a:extLst>
              <a:ext uri="{FF2B5EF4-FFF2-40B4-BE49-F238E27FC236}">
                <a16:creationId xmlns:a16="http://schemas.microsoft.com/office/drawing/2014/main" id="{7D4AC4D6-6548-955C-89B6-3800F41E5791}"/>
              </a:ext>
            </a:extLst>
          </p:cNvPr>
          <p:cNvSpPr txBox="1"/>
          <p:nvPr/>
        </p:nvSpPr>
        <p:spPr>
          <a:xfrm>
            <a:off x="12376638" y="5547946"/>
            <a:ext cx="738554" cy="284052"/>
          </a:xfrm>
          <a:prstGeom prst="rect">
            <a:avLst/>
          </a:prstGeom>
          <a:noFill/>
        </p:spPr>
        <p:txBody>
          <a:bodyPr wrap="square" rtlCol="0">
            <a:spAutoFit/>
          </a:bodyPr>
          <a:lstStyle/>
          <a:p>
            <a:pPr>
              <a:buNone/>
            </a:pPr>
            <a:endParaRPr lang="en-GB" sz="1246" kern="100" dirty="0">
              <a:ea typeface="Aptos" panose="020B0004020202020204" pitchFamily="34" charset="0"/>
              <a:cs typeface="Times New Roman (Body CS)"/>
            </a:endParaRPr>
          </a:p>
        </p:txBody>
      </p:sp>
    </p:spTree>
    <p:extLst>
      <p:ext uri="{BB962C8B-B14F-4D97-AF65-F5344CB8AC3E}">
        <p14:creationId xmlns:p14="http://schemas.microsoft.com/office/powerpoint/2010/main" val="1049055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CB9E5C-76C7-1944-AA16-427E7AF1C4BA}"/>
              </a:ext>
            </a:extLst>
          </p:cNvPr>
          <p:cNvSpPr txBox="1"/>
          <p:nvPr/>
        </p:nvSpPr>
        <p:spPr>
          <a:xfrm>
            <a:off x="1544929" y="203306"/>
            <a:ext cx="8250865" cy="1938992"/>
          </a:xfrm>
          <a:prstGeom prst="rect">
            <a:avLst/>
          </a:prstGeom>
          <a:noFill/>
        </p:spPr>
        <p:txBody>
          <a:bodyPr wrap="square" rtlCol="0">
            <a:spAutoFit/>
          </a:bodyPr>
          <a:lstStyle/>
          <a:p>
            <a:r>
              <a:rPr lang="en-GB" sz="2400" b="1" dirty="0"/>
              <a:t>LTLRE on social media</a:t>
            </a:r>
            <a:endParaRPr lang="en-GB" sz="2400" dirty="0"/>
          </a:p>
          <a:p>
            <a:r>
              <a:rPr lang="en-GB" sz="2400" dirty="0"/>
              <a:t>LTLRE website: </a:t>
            </a:r>
            <a:r>
              <a:rPr lang="en-GB" sz="2000" dirty="0">
                <a:hlinkClick r:id="rId2"/>
              </a:rPr>
              <a:t>https://www.ltlre.org</a:t>
            </a:r>
            <a:endParaRPr lang="en-GB" sz="2000" dirty="0"/>
          </a:p>
          <a:p>
            <a:r>
              <a:rPr lang="en-GB" sz="2400" dirty="0"/>
              <a:t>Facebook:  </a:t>
            </a:r>
            <a:r>
              <a:rPr lang="en-GB" sz="2000" dirty="0">
                <a:hlinkClick r:id="rId3"/>
              </a:rPr>
              <a:t>https://www.facebook.com/groups/120605851735865</a:t>
            </a:r>
            <a:endParaRPr lang="en-GB" sz="2400" dirty="0"/>
          </a:p>
          <a:p>
            <a:r>
              <a:rPr lang="en-GB" sz="2400" dirty="0"/>
              <a:t>Twitter: @</a:t>
            </a:r>
            <a:r>
              <a:rPr lang="en-GB" sz="2400" dirty="0" err="1"/>
              <a:t>ltlre</a:t>
            </a:r>
            <a:endParaRPr lang="en-GB" sz="2400" dirty="0"/>
          </a:p>
          <a:p>
            <a:r>
              <a:rPr lang="en-GB" sz="2400" dirty="0"/>
              <a:t>#LTLREconference2025</a:t>
            </a:r>
          </a:p>
        </p:txBody>
      </p:sp>
      <p:pic>
        <p:nvPicPr>
          <p:cNvPr id="7" name="Picture 6">
            <a:extLst>
              <a:ext uri="{FF2B5EF4-FFF2-40B4-BE49-F238E27FC236}">
                <a16:creationId xmlns:a16="http://schemas.microsoft.com/office/drawing/2014/main" id="{C1B856B9-5F07-F54E-96BE-6C52CA2BF0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62526" y="2683185"/>
            <a:ext cx="6057780" cy="3746189"/>
          </a:xfrm>
          <a:prstGeom prst="rect">
            <a:avLst/>
          </a:prstGeom>
        </p:spPr>
      </p:pic>
      <p:sp>
        <p:nvSpPr>
          <p:cNvPr id="2" name="TextBox 1">
            <a:extLst>
              <a:ext uri="{FF2B5EF4-FFF2-40B4-BE49-F238E27FC236}">
                <a16:creationId xmlns:a16="http://schemas.microsoft.com/office/drawing/2014/main" id="{7689BAFA-E705-E24D-AAA2-B2E6CA1D4125}"/>
              </a:ext>
            </a:extLst>
          </p:cNvPr>
          <p:cNvSpPr txBox="1"/>
          <p:nvPr/>
        </p:nvSpPr>
        <p:spPr>
          <a:xfrm>
            <a:off x="1544929" y="2511630"/>
            <a:ext cx="3433217" cy="4524315"/>
          </a:xfrm>
          <a:prstGeom prst="rect">
            <a:avLst/>
          </a:prstGeom>
          <a:noFill/>
        </p:spPr>
        <p:txBody>
          <a:bodyPr wrap="square" rtlCol="0">
            <a:spAutoFit/>
          </a:bodyPr>
          <a:lstStyle/>
          <a:p>
            <a:r>
              <a:rPr lang="en-GB" sz="2400" b="1" dirty="0"/>
              <a:t>LTLRE hubs:</a:t>
            </a:r>
          </a:p>
          <a:p>
            <a:pPr marL="285750" indent="-285750">
              <a:buFont typeface="Arial" panose="020B0604020202020204" pitchFamily="34" charset="0"/>
              <a:buChar char="•"/>
            </a:pPr>
            <a:r>
              <a:rPr lang="en-GB" sz="2400" dirty="0"/>
              <a:t>West Cornwall</a:t>
            </a:r>
          </a:p>
          <a:p>
            <a:pPr marL="285750" indent="-285750">
              <a:buFont typeface="Arial" panose="020B0604020202020204" pitchFamily="34" charset="0"/>
              <a:buChar char="•"/>
            </a:pPr>
            <a:r>
              <a:rPr lang="en-GB" sz="2400" dirty="0"/>
              <a:t>Mid Cornwall</a:t>
            </a:r>
          </a:p>
          <a:p>
            <a:pPr marL="285750" indent="-285750">
              <a:buFont typeface="Arial" panose="020B0604020202020204" pitchFamily="34" charset="0"/>
              <a:buChar char="•"/>
            </a:pPr>
            <a:r>
              <a:rPr lang="en-GB" sz="2400" dirty="0"/>
              <a:t>East Cornwall</a:t>
            </a:r>
          </a:p>
          <a:p>
            <a:pPr marL="285750" indent="-285750">
              <a:buFont typeface="Arial" panose="020B0604020202020204" pitchFamily="34" charset="0"/>
              <a:buChar char="•"/>
            </a:pPr>
            <a:r>
              <a:rPr lang="en-GB" sz="2400" dirty="0"/>
              <a:t>Plymouth</a:t>
            </a:r>
          </a:p>
          <a:p>
            <a:pPr marL="285750" indent="-285750">
              <a:buFont typeface="Arial" panose="020B0604020202020204" pitchFamily="34" charset="0"/>
              <a:buChar char="•"/>
            </a:pPr>
            <a:r>
              <a:rPr lang="en-GB" sz="2400" dirty="0"/>
              <a:t>South Devon/Torbay</a:t>
            </a:r>
          </a:p>
          <a:p>
            <a:pPr marL="285750" indent="-285750">
              <a:buFont typeface="Arial" panose="020B0604020202020204" pitchFamily="34" charset="0"/>
              <a:buChar char="•"/>
            </a:pPr>
            <a:r>
              <a:rPr lang="en-GB" sz="2400" dirty="0"/>
              <a:t>Exeter</a:t>
            </a:r>
          </a:p>
          <a:p>
            <a:pPr marL="285750" indent="-285750">
              <a:buFont typeface="Arial" panose="020B0604020202020204" pitchFamily="34" charset="0"/>
              <a:buChar char="•"/>
            </a:pPr>
            <a:r>
              <a:rPr lang="en-GB" sz="2400" dirty="0"/>
              <a:t>East Devon</a:t>
            </a:r>
          </a:p>
          <a:p>
            <a:pPr marL="285750" indent="-285750">
              <a:buFont typeface="Arial" panose="020B0604020202020204" pitchFamily="34" charset="0"/>
              <a:buChar char="•"/>
            </a:pPr>
            <a:r>
              <a:rPr lang="en-GB" sz="2400" dirty="0"/>
              <a:t>North Devon</a:t>
            </a:r>
          </a:p>
          <a:p>
            <a:pPr marL="285750" indent="-285750">
              <a:buFont typeface="Arial" panose="020B0604020202020204" pitchFamily="34" charset="0"/>
              <a:buChar char="•"/>
            </a:pPr>
            <a:r>
              <a:rPr lang="en-GB" sz="2400" dirty="0"/>
              <a:t>Mid Devon</a:t>
            </a:r>
          </a:p>
          <a:p>
            <a:pPr marL="285750" indent="-285750">
              <a:buFont typeface="Arial" panose="020B0604020202020204" pitchFamily="34" charset="0"/>
              <a:buChar char="•"/>
            </a:pPr>
            <a:r>
              <a:rPr lang="en-GB" sz="2400" dirty="0"/>
              <a:t>Special School</a:t>
            </a:r>
          </a:p>
          <a:p>
            <a:endParaRPr lang="en-GB" sz="2400" dirty="0"/>
          </a:p>
        </p:txBody>
      </p:sp>
    </p:spTree>
    <p:extLst>
      <p:ext uri="{BB962C8B-B14F-4D97-AF65-F5344CB8AC3E}">
        <p14:creationId xmlns:p14="http://schemas.microsoft.com/office/powerpoint/2010/main" val="3473007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129FF2-0F2D-5B8F-D6C5-03E65A6ABA05}"/>
              </a:ext>
            </a:extLst>
          </p:cNvPr>
          <p:cNvSpPr txBox="1"/>
          <p:nvPr/>
        </p:nvSpPr>
        <p:spPr>
          <a:xfrm>
            <a:off x="484909" y="1094509"/>
            <a:ext cx="1274618" cy="369332"/>
          </a:xfrm>
          <a:prstGeom prst="rect">
            <a:avLst/>
          </a:prstGeom>
          <a:noFill/>
        </p:spPr>
        <p:txBody>
          <a:bodyPr wrap="square" rtlCol="0">
            <a:spAutoFit/>
          </a:bodyPr>
          <a:lstStyle/>
          <a:p>
            <a:r>
              <a:rPr lang="en-GB" dirty="0">
                <a:hlinkClick r:id="rId2"/>
              </a:rPr>
              <a:t>Link</a:t>
            </a:r>
            <a:endParaRPr lang="en-GB" dirty="0"/>
          </a:p>
        </p:txBody>
      </p:sp>
      <p:pic>
        <p:nvPicPr>
          <p:cNvPr id="5" name="Picture 4">
            <a:extLst>
              <a:ext uri="{FF2B5EF4-FFF2-40B4-BE49-F238E27FC236}">
                <a16:creationId xmlns:a16="http://schemas.microsoft.com/office/drawing/2014/main" id="{FC79086B-5360-F039-71ED-8D75017C93EB}"/>
              </a:ext>
            </a:extLst>
          </p:cNvPr>
          <p:cNvPicPr>
            <a:picLocks noChangeAspect="1"/>
          </p:cNvPicPr>
          <p:nvPr/>
        </p:nvPicPr>
        <p:blipFill>
          <a:blip r:embed="rId3"/>
          <a:stretch>
            <a:fillRect/>
          </a:stretch>
        </p:blipFill>
        <p:spPr>
          <a:xfrm>
            <a:off x="3668822" y="0"/>
            <a:ext cx="4854356" cy="6858000"/>
          </a:xfrm>
          <a:prstGeom prst="rect">
            <a:avLst/>
          </a:prstGeom>
        </p:spPr>
      </p:pic>
    </p:spTree>
    <p:extLst>
      <p:ext uri="{BB962C8B-B14F-4D97-AF65-F5344CB8AC3E}">
        <p14:creationId xmlns:p14="http://schemas.microsoft.com/office/powerpoint/2010/main" val="333292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5EF0C7E3-E1C1-F895-DB9F-1CD1C395EE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1091" y="791151"/>
            <a:ext cx="9565985" cy="5689859"/>
          </a:xfrm>
          <a:prstGeom prst="rect">
            <a:avLst/>
          </a:prstGeom>
        </p:spPr>
      </p:pic>
      <p:sp>
        <p:nvSpPr>
          <p:cNvPr id="5" name="TextBox 4">
            <a:extLst>
              <a:ext uri="{FF2B5EF4-FFF2-40B4-BE49-F238E27FC236}">
                <a16:creationId xmlns:a16="http://schemas.microsoft.com/office/drawing/2014/main" id="{FCBE80C8-F865-616E-8D10-57F1446D1CA5}"/>
              </a:ext>
            </a:extLst>
          </p:cNvPr>
          <p:cNvSpPr txBox="1"/>
          <p:nvPr/>
        </p:nvSpPr>
        <p:spPr>
          <a:xfrm>
            <a:off x="512618" y="206376"/>
            <a:ext cx="10820400" cy="584775"/>
          </a:xfrm>
          <a:prstGeom prst="rect">
            <a:avLst/>
          </a:prstGeom>
          <a:noFill/>
        </p:spPr>
        <p:txBody>
          <a:bodyPr wrap="square" rtlCol="0">
            <a:spAutoFit/>
          </a:bodyPr>
          <a:lstStyle/>
          <a:p>
            <a:r>
              <a:rPr lang="en-GB" sz="3200" b="1" dirty="0">
                <a:latin typeface="Calibri" panose="020F0502020204030204" pitchFamily="34" charset="0"/>
                <a:cs typeface="Calibri" panose="020F0502020204030204" pitchFamily="34" charset="0"/>
              </a:rPr>
              <a:t>RE Hubs: connecting teachers of RE to the resources they need</a:t>
            </a:r>
          </a:p>
        </p:txBody>
      </p:sp>
      <p:sp>
        <p:nvSpPr>
          <p:cNvPr id="6" name="TextBox 5">
            <a:extLst>
              <a:ext uri="{FF2B5EF4-FFF2-40B4-BE49-F238E27FC236}">
                <a16:creationId xmlns:a16="http://schemas.microsoft.com/office/drawing/2014/main" id="{516067FD-B437-C138-6DD2-9E6EB64E9FD6}"/>
              </a:ext>
            </a:extLst>
          </p:cNvPr>
          <p:cNvSpPr txBox="1"/>
          <p:nvPr/>
        </p:nvSpPr>
        <p:spPr>
          <a:xfrm>
            <a:off x="190317" y="4408922"/>
            <a:ext cx="1911199" cy="1569660"/>
          </a:xfrm>
          <a:prstGeom prst="rect">
            <a:avLst/>
          </a:prstGeom>
          <a:noFill/>
        </p:spPr>
        <p:txBody>
          <a:bodyPr wrap="square" rtlCol="0">
            <a:spAutoFit/>
          </a:bodyPr>
          <a:lstStyle/>
          <a:p>
            <a:r>
              <a:rPr lang="en-GB" sz="2400" b="1" dirty="0"/>
              <a:t>How are you using RE Hubs?</a:t>
            </a:r>
          </a:p>
          <a:p>
            <a:r>
              <a:rPr lang="en-GB" sz="2400" dirty="0">
                <a:hlinkClick r:id="rId3"/>
              </a:rPr>
              <a:t>Link</a:t>
            </a:r>
            <a:endParaRPr lang="en-GB" sz="2400" b="1" dirty="0"/>
          </a:p>
        </p:txBody>
      </p:sp>
    </p:spTree>
    <p:extLst>
      <p:ext uri="{BB962C8B-B14F-4D97-AF65-F5344CB8AC3E}">
        <p14:creationId xmlns:p14="http://schemas.microsoft.com/office/powerpoint/2010/main" val="2344823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0" y="89648"/>
            <a:ext cx="6911788" cy="1120588"/>
          </a:xfrm>
        </p:spPr>
        <p:txBody>
          <a:bodyPr wrap="square" rtlCol="0" anchor="b">
            <a:normAutofit fontScale="90000"/>
          </a:bodyPr>
          <a:lstStyle/>
          <a:p>
            <a:pPr rtl="0"/>
            <a:r>
              <a:rPr lang="en-GB" dirty="0">
                <a:solidFill>
                  <a:srgbClr val="002060"/>
                </a:solidFill>
                <a:latin typeface="+mn-lt"/>
              </a:rPr>
              <a:t>Plymouth Centre for Faiths &amp; Cultural Diversity (PCFCD)</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0" y="1559859"/>
            <a:ext cx="6911788" cy="5145741"/>
          </a:xfrm>
        </p:spPr>
        <p:txBody>
          <a:bodyPr rtlCol="0">
            <a:normAutofit/>
          </a:bodyPr>
          <a:lstStyle/>
          <a:p>
            <a:pPr algn="l" rtl="0">
              <a:lnSpc>
                <a:spcPct val="100000"/>
              </a:lnSpc>
              <a:spcBef>
                <a:spcPts val="600"/>
              </a:spcBef>
            </a:pPr>
            <a:r>
              <a:rPr lang="en-GB" sz="1800" dirty="0">
                <a:solidFill>
                  <a:srgbClr val="002060"/>
                </a:solidFill>
                <a:latin typeface="Avenir Next LT Pro (Body)"/>
              </a:rPr>
              <a:t>Educational Charity based in Plymouth since 2001</a:t>
            </a:r>
          </a:p>
          <a:p>
            <a:pPr algn="l" rtl="0">
              <a:lnSpc>
                <a:spcPct val="100000"/>
              </a:lnSpc>
              <a:spcBef>
                <a:spcPts val="600"/>
              </a:spcBef>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Supports schools across Devon &amp; Cornwall in the delivery of high-quality RE.</a:t>
            </a:r>
          </a:p>
          <a:p>
            <a:pPr marL="0" indent="0" algn="l" rtl="0">
              <a:lnSpc>
                <a:spcPct val="100000"/>
              </a:lnSpc>
              <a:spcBef>
                <a:spcPts val="600"/>
              </a:spcBef>
              <a:buNone/>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Offers Faith &amp; Cultural Speakers &amp; Interactive Workshops, (both face-to-face &amp; online) - all major faiths/beliefs</a:t>
            </a:r>
          </a:p>
          <a:p>
            <a:pPr algn="l" rtl="0">
              <a:lnSpc>
                <a:spcPct val="100000"/>
              </a:lnSpc>
              <a:spcBef>
                <a:spcPts val="600"/>
              </a:spcBef>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Speaker-led visits to Places of Worship (Plymouth Synagogue, </a:t>
            </a:r>
            <a:r>
              <a:rPr lang="en-GB" sz="1800" dirty="0" err="1">
                <a:solidFill>
                  <a:srgbClr val="002060"/>
                </a:solidFill>
                <a:latin typeface="Avenir Next LT Pro (Body)"/>
              </a:rPr>
              <a:t>PIETy</a:t>
            </a:r>
            <a:r>
              <a:rPr lang="en-GB" sz="1800" dirty="0">
                <a:solidFill>
                  <a:srgbClr val="002060"/>
                </a:solidFill>
                <a:latin typeface="Avenir Next LT Pro (Body)"/>
              </a:rPr>
              <a:t> Islamic Centre, Minster Church of St Andrew &amp; more)</a:t>
            </a:r>
          </a:p>
          <a:p>
            <a:pPr marL="0" indent="0" algn="l" rtl="0">
              <a:lnSpc>
                <a:spcPct val="100000"/>
              </a:lnSpc>
              <a:spcBef>
                <a:spcPts val="600"/>
              </a:spcBef>
              <a:buNone/>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Subscription &amp; Pay-As-You-Use packages available</a:t>
            </a:r>
          </a:p>
          <a:p>
            <a:pPr algn="l" rtl="0">
              <a:lnSpc>
                <a:spcPct val="100000"/>
              </a:lnSpc>
              <a:spcBef>
                <a:spcPts val="600"/>
              </a:spcBef>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Go and chat to them today!</a:t>
            </a:r>
          </a:p>
          <a:p>
            <a:pPr rtl="0"/>
            <a:endParaRPr lang="en-GB" dirty="0"/>
          </a:p>
        </p:txBody>
      </p:sp>
      <p:pic>
        <p:nvPicPr>
          <p:cNvPr id="10" name="Picture Placeholder 9">
            <a:extLst>
              <a:ext uri="{FF2B5EF4-FFF2-40B4-BE49-F238E27FC236}">
                <a16:creationId xmlns:a16="http://schemas.microsoft.com/office/drawing/2014/main" id="{BE113317-F75C-4F41-AA60-AB7B65AD93D7}"/>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p:blipFill>
        <p:spPr>
          <a:xfrm>
            <a:off x="6911788" y="0"/>
            <a:ext cx="5280212" cy="6858000"/>
          </a:xfrm>
        </p:spPr>
      </p:pic>
    </p:spTree>
    <p:extLst>
      <p:ext uri="{BB962C8B-B14F-4D97-AF65-F5344CB8AC3E}">
        <p14:creationId xmlns:p14="http://schemas.microsoft.com/office/powerpoint/2010/main" val="1325608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F9013BD0-EEB5-4536-B6C3-3DCD3D3F1ABD}"/>
              </a:ext>
            </a:extLst>
          </p:cNvPr>
          <p:cNvSpPr>
            <a:spLocks noGrp="1"/>
          </p:cNvSpPr>
          <p:nvPr>
            <p:ph type="subTitle" idx="1"/>
          </p:nvPr>
        </p:nvSpPr>
        <p:spPr>
          <a:xfrm>
            <a:off x="6274208" y="543842"/>
            <a:ext cx="5714591" cy="5787654"/>
          </a:xfrm>
        </p:spPr>
        <p:txBody>
          <a:bodyPr rtlCol="0">
            <a:noAutofit/>
          </a:bodyPr>
          <a:lstStyle/>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Experiencing diversity first</a:t>
            </a:r>
            <a:r>
              <a:rPr kumimoji="0" lang="en-GB" sz="2200" b="0" i="0" u="none" strike="noStrike" kern="1200" cap="none" spc="50" normalizeH="0" baseline="30000" noProof="0" dirty="0">
                <a:ln>
                  <a:noFill/>
                </a:ln>
                <a:solidFill>
                  <a:srgbClr val="002060"/>
                </a:solidFill>
                <a:effectLst/>
                <a:uLnTx/>
                <a:uFillTx/>
                <a:ea typeface="Aptos" panose="020B0004020202020204" pitchFamily="34" charset="0"/>
                <a:cs typeface="+mn-cs"/>
              </a:rPr>
              <a:t> </a:t>
            </a: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hand allows children to encounter the reality of religion and culture as a way of life and the values that religions and traditions teach</a:t>
            </a: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endParaRPr lang="en-GB" sz="2000" dirty="0">
              <a:solidFill>
                <a:srgbClr val="002060"/>
              </a:solidFill>
              <a:ea typeface="Aptos" panose="020B0004020202020204" pitchFamily="34" charset="0"/>
            </a:endParaRP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lang="en-GB" sz="2200" dirty="0">
                <a:solidFill>
                  <a:srgbClr val="002060"/>
                </a:solidFill>
                <a:ea typeface="Aptos" panose="020B0004020202020204" pitchFamily="34" charset="0"/>
              </a:rPr>
              <a:t>Our speakers &amp; visits to places of worship help</a:t>
            </a: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 schools to address the statutory requirements of their agreed syllabus for Religious Education, through lively and creative learning. </a:t>
            </a: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kumimoji="0" lang="en-GB" sz="2000" b="0" i="0" u="none" strike="noStrike" kern="1200" cap="none" spc="50" normalizeH="0" baseline="0" noProof="0" dirty="0">
                <a:ln>
                  <a:noFill/>
                </a:ln>
                <a:solidFill>
                  <a:srgbClr val="002060"/>
                </a:solidFill>
                <a:effectLst/>
                <a:uLnTx/>
                <a:uFillTx/>
                <a:ea typeface="Aptos" panose="020B0004020202020204" pitchFamily="34" charset="0"/>
                <a:cs typeface="+mn-cs"/>
              </a:rPr>
              <a:t> </a:t>
            </a: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Our work also enables schools develop mutual respect and tolerance of those with different faiths and beliefs, a key aspect of British Values.</a:t>
            </a:r>
          </a:p>
        </p:txBody>
      </p:sp>
      <p:pic>
        <p:nvPicPr>
          <p:cNvPr id="4" name="Picture Placeholder 3">
            <a:extLst>
              <a:ext uri="{FF2B5EF4-FFF2-40B4-BE49-F238E27FC236}">
                <a16:creationId xmlns:a16="http://schemas.microsoft.com/office/drawing/2014/main" id="{47C8ECED-459E-4C1F-B2EA-4B036DE56CA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a:xfrm>
            <a:off x="203201" y="543842"/>
            <a:ext cx="2826328" cy="2761200"/>
          </a:xfrm>
        </p:spPr>
      </p:pic>
      <p:pic>
        <p:nvPicPr>
          <p:cNvPr id="9" name="Picture Placeholder 8">
            <a:extLst>
              <a:ext uri="{FF2B5EF4-FFF2-40B4-BE49-F238E27FC236}">
                <a16:creationId xmlns:a16="http://schemas.microsoft.com/office/drawing/2014/main" id="{3E8467EC-EAFA-41AA-9D43-AE1388D919FD}"/>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p:blipFill>
        <p:spPr>
          <a:xfrm>
            <a:off x="3174885" y="543842"/>
            <a:ext cx="2825893" cy="2761200"/>
          </a:xfrm>
        </p:spPr>
      </p:pic>
      <p:pic>
        <p:nvPicPr>
          <p:cNvPr id="11" name="Picture Placeholder 10">
            <a:extLst>
              <a:ext uri="{FF2B5EF4-FFF2-40B4-BE49-F238E27FC236}">
                <a16:creationId xmlns:a16="http://schemas.microsoft.com/office/drawing/2014/main" id="{D09F86DB-FD3D-46AA-BE4E-8097B0D4D725}"/>
              </a:ext>
            </a:extLst>
          </p:cNvPr>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p:blipFill>
        <p:spPr>
          <a:xfrm>
            <a:off x="203200" y="3563566"/>
            <a:ext cx="2826328" cy="2760663"/>
          </a:xfrm>
        </p:spPr>
      </p:pic>
      <p:pic>
        <p:nvPicPr>
          <p:cNvPr id="6" name="Picture Placeholder 5">
            <a:extLst>
              <a:ext uri="{FF2B5EF4-FFF2-40B4-BE49-F238E27FC236}">
                <a16:creationId xmlns:a16="http://schemas.microsoft.com/office/drawing/2014/main" id="{B8344418-C7C3-4FAF-A282-B36151FA2FCB}"/>
              </a:ext>
            </a:extLst>
          </p:cNvPr>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rcRect/>
          <a:stretch/>
        </p:blipFill>
        <p:spPr>
          <a:xfrm>
            <a:off x="3174779" y="3570833"/>
            <a:ext cx="2826000" cy="2760663"/>
          </a:xfrm>
        </p:spPr>
      </p:pic>
    </p:spTree>
    <p:extLst>
      <p:ext uri="{BB962C8B-B14F-4D97-AF65-F5344CB8AC3E}">
        <p14:creationId xmlns:p14="http://schemas.microsoft.com/office/powerpoint/2010/main" val="962321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lesson&#10;&#10;AI-generated content may be incorrect.">
            <a:extLst>
              <a:ext uri="{FF2B5EF4-FFF2-40B4-BE49-F238E27FC236}">
                <a16:creationId xmlns:a16="http://schemas.microsoft.com/office/drawing/2014/main" id="{AAE8CEAE-80CB-C00D-8F3F-D8D7BEEBF160}"/>
              </a:ext>
            </a:extLst>
          </p:cNvPr>
          <p:cNvPicPr>
            <a:picLocks noChangeAspect="1"/>
          </p:cNvPicPr>
          <p:nvPr/>
        </p:nvPicPr>
        <p:blipFill>
          <a:blip r:embed="rId2"/>
          <a:stretch>
            <a:fillRect/>
          </a:stretch>
        </p:blipFill>
        <p:spPr>
          <a:xfrm>
            <a:off x="2316480" y="1593294"/>
            <a:ext cx="6738982" cy="4837986"/>
          </a:xfrm>
          <a:prstGeom prst="rect">
            <a:avLst/>
          </a:prstGeom>
        </p:spPr>
      </p:pic>
      <p:sp>
        <p:nvSpPr>
          <p:cNvPr id="3" name="TextBox 2">
            <a:extLst>
              <a:ext uri="{FF2B5EF4-FFF2-40B4-BE49-F238E27FC236}">
                <a16:creationId xmlns:a16="http://schemas.microsoft.com/office/drawing/2014/main" id="{75E3E2D9-D869-6733-D801-0925E77D932E}"/>
              </a:ext>
            </a:extLst>
          </p:cNvPr>
          <p:cNvSpPr txBox="1"/>
          <p:nvPr/>
        </p:nvSpPr>
        <p:spPr>
          <a:xfrm>
            <a:off x="1567543" y="174171"/>
            <a:ext cx="7376160" cy="954107"/>
          </a:xfrm>
          <a:prstGeom prst="rect">
            <a:avLst/>
          </a:prstGeom>
          <a:noFill/>
        </p:spPr>
        <p:txBody>
          <a:bodyPr wrap="square" rtlCol="0">
            <a:spAutoFit/>
          </a:bodyPr>
          <a:lstStyle/>
          <a:p>
            <a:r>
              <a:rPr lang="en-GB" sz="2800" b="1" dirty="0"/>
              <a:t>Oak Academy Resources</a:t>
            </a:r>
          </a:p>
          <a:p>
            <a:r>
              <a:rPr lang="en-GB" sz="2800" b="1" dirty="0"/>
              <a:t>Year 6 unit: The Christian Church in Sri Lanka</a:t>
            </a:r>
          </a:p>
        </p:txBody>
      </p:sp>
      <p:sp>
        <p:nvSpPr>
          <p:cNvPr id="4" name="TextBox 3">
            <a:extLst>
              <a:ext uri="{FF2B5EF4-FFF2-40B4-BE49-F238E27FC236}">
                <a16:creationId xmlns:a16="http://schemas.microsoft.com/office/drawing/2014/main" id="{AAD4A564-991E-54F1-ED9E-1A58A56A05C2}"/>
              </a:ext>
            </a:extLst>
          </p:cNvPr>
          <p:cNvSpPr txBox="1"/>
          <p:nvPr/>
        </p:nvSpPr>
        <p:spPr>
          <a:xfrm>
            <a:off x="9962606" y="5495109"/>
            <a:ext cx="1619794" cy="523220"/>
          </a:xfrm>
          <a:prstGeom prst="rect">
            <a:avLst/>
          </a:prstGeom>
          <a:noFill/>
        </p:spPr>
        <p:txBody>
          <a:bodyPr wrap="square" rtlCol="0">
            <a:spAutoFit/>
          </a:bodyPr>
          <a:lstStyle/>
          <a:p>
            <a:r>
              <a:rPr lang="en-GB" sz="2800" dirty="0">
                <a:hlinkClick r:id="rId3"/>
              </a:rPr>
              <a:t>Link</a:t>
            </a:r>
            <a:endParaRPr lang="en-GB" dirty="0"/>
          </a:p>
        </p:txBody>
      </p:sp>
      <p:pic>
        <p:nvPicPr>
          <p:cNvPr id="6" name="Picture 5" descr="A logo for a national academy&#10;&#10;AI-generated content may be incorrect.">
            <a:extLst>
              <a:ext uri="{FF2B5EF4-FFF2-40B4-BE49-F238E27FC236}">
                <a16:creationId xmlns:a16="http://schemas.microsoft.com/office/drawing/2014/main" id="{D7E7EE17-CBC4-885B-B104-BE03DC0FA992}"/>
              </a:ext>
            </a:extLst>
          </p:cNvPr>
          <p:cNvPicPr>
            <a:picLocks noChangeAspect="1"/>
          </p:cNvPicPr>
          <p:nvPr/>
        </p:nvPicPr>
        <p:blipFill>
          <a:blip r:embed="rId4"/>
          <a:stretch>
            <a:fillRect/>
          </a:stretch>
        </p:blipFill>
        <p:spPr>
          <a:xfrm>
            <a:off x="10216617" y="317529"/>
            <a:ext cx="1540317" cy="1044283"/>
          </a:xfrm>
          <a:prstGeom prst="rect">
            <a:avLst/>
          </a:prstGeom>
        </p:spPr>
      </p:pic>
    </p:spTree>
    <p:extLst>
      <p:ext uri="{BB962C8B-B14F-4D97-AF65-F5344CB8AC3E}">
        <p14:creationId xmlns:p14="http://schemas.microsoft.com/office/powerpoint/2010/main" val="2268932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lesson&#10;&#10;AI-generated content may be incorrect.">
            <a:extLst>
              <a:ext uri="{FF2B5EF4-FFF2-40B4-BE49-F238E27FC236}">
                <a16:creationId xmlns:a16="http://schemas.microsoft.com/office/drawing/2014/main" id="{87F5733A-4D34-3841-0769-44D7817AC114}"/>
              </a:ext>
            </a:extLst>
          </p:cNvPr>
          <p:cNvPicPr>
            <a:picLocks noChangeAspect="1"/>
          </p:cNvPicPr>
          <p:nvPr/>
        </p:nvPicPr>
        <p:blipFill>
          <a:blip r:embed="rId2"/>
          <a:stretch>
            <a:fillRect/>
          </a:stretch>
        </p:blipFill>
        <p:spPr>
          <a:xfrm>
            <a:off x="2272937" y="1399657"/>
            <a:ext cx="7872737" cy="5314649"/>
          </a:xfrm>
          <a:prstGeom prst="rect">
            <a:avLst/>
          </a:prstGeom>
        </p:spPr>
      </p:pic>
      <p:sp>
        <p:nvSpPr>
          <p:cNvPr id="4" name="TextBox 3">
            <a:extLst>
              <a:ext uri="{FF2B5EF4-FFF2-40B4-BE49-F238E27FC236}">
                <a16:creationId xmlns:a16="http://schemas.microsoft.com/office/drawing/2014/main" id="{4677135D-17CC-2720-4223-3D21E03E3F1B}"/>
              </a:ext>
            </a:extLst>
          </p:cNvPr>
          <p:cNvSpPr txBox="1"/>
          <p:nvPr/>
        </p:nvSpPr>
        <p:spPr>
          <a:xfrm>
            <a:off x="1227909" y="217714"/>
            <a:ext cx="8856617" cy="1107996"/>
          </a:xfrm>
          <a:prstGeom prst="rect">
            <a:avLst/>
          </a:prstGeom>
          <a:noFill/>
        </p:spPr>
        <p:txBody>
          <a:bodyPr wrap="square" rtlCol="0">
            <a:spAutoFit/>
          </a:bodyPr>
          <a:lstStyle/>
          <a:p>
            <a:r>
              <a:rPr lang="en-GB" sz="2400" b="1" dirty="0"/>
              <a:t>Oak Academy Resources</a:t>
            </a:r>
          </a:p>
          <a:p>
            <a:r>
              <a:rPr lang="en-GB" sz="2400" b="1" dirty="0"/>
              <a:t>Year 6 unit: Glastonbury: a contemporary spiritual place</a:t>
            </a:r>
          </a:p>
          <a:p>
            <a:endParaRPr lang="en-GB" b="1" dirty="0"/>
          </a:p>
        </p:txBody>
      </p:sp>
      <p:sp>
        <p:nvSpPr>
          <p:cNvPr id="5" name="TextBox 4">
            <a:extLst>
              <a:ext uri="{FF2B5EF4-FFF2-40B4-BE49-F238E27FC236}">
                <a16:creationId xmlns:a16="http://schemas.microsoft.com/office/drawing/2014/main" id="{719116B1-8774-66FD-F79E-3AFF852C2F10}"/>
              </a:ext>
            </a:extLst>
          </p:cNvPr>
          <p:cNvSpPr txBox="1"/>
          <p:nvPr/>
        </p:nvSpPr>
        <p:spPr>
          <a:xfrm>
            <a:off x="10580914" y="5033554"/>
            <a:ext cx="1158240" cy="461665"/>
          </a:xfrm>
          <a:prstGeom prst="rect">
            <a:avLst/>
          </a:prstGeom>
          <a:noFill/>
        </p:spPr>
        <p:txBody>
          <a:bodyPr wrap="square" rtlCol="0">
            <a:spAutoFit/>
          </a:bodyPr>
          <a:lstStyle/>
          <a:p>
            <a:r>
              <a:rPr lang="en-GB" sz="2400" dirty="0">
                <a:hlinkClick r:id="rId3"/>
              </a:rPr>
              <a:t>Link</a:t>
            </a:r>
            <a:endParaRPr lang="en-GB" dirty="0"/>
          </a:p>
        </p:txBody>
      </p:sp>
    </p:spTree>
    <p:extLst>
      <p:ext uri="{BB962C8B-B14F-4D97-AF65-F5344CB8AC3E}">
        <p14:creationId xmlns:p14="http://schemas.microsoft.com/office/powerpoint/2010/main" val="1489631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3D2746F-FE08-16ED-6255-07E677B5D6B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17944" y="1076412"/>
            <a:ext cx="12309944" cy="5356471"/>
          </a:xfrm>
          <a:prstGeom prst="rect">
            <a:avLst/>
          </a:prstGeom>
        </p:spPr>
      </p:pic>
      <p:pic>
        <p:nvPicPr>
          <p:cNvPr id="2" name="Picture 1" descr="A text on a white background&#10;&#10;AI-generated content may be incorrect.">
            <a:extLst>
              <a:ext uri="{FF2B5EF4-FFF2-40B4-BE49-F238E27FC236}">
                <a16:creationId xmlns:a16="http://schemas.microsoft.com/office/drawing/2014/main" id="{3EBAEB04-0072-DD85-6C5E-1DDA21DFB59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888588" y="3429000"/>
            <a:ext cx="2147716" cy="3283527"/>
          </a:xfrm>
          <a:prstGeom prst="rect">
            <a:avLst/>
          </a:prstGeom>
        </p:spPr>
      </p:pic>
      <p:sp>
        <p:nvSpPr>
          <p:cNvPr id="4" name="TextBox 3">
            <a:extLst>
              <a:ext uri="{FF2B5EF4-FFF2-40B4-BE49-F238E27FC236}">
                <a16:creationId xmlns:a16="http://schemas.microsoft.com/office/drawing/2014/main" id="{31431678-4CF0-3958-3BA6-68039968FC64}"/>
              </a:ext>
            </a:extLst>
          </p:cNvPr>
          <p:cNvSpPr txBox="1"/>
          <p:nvPr/>
        </p:nvSpPr>
        <p:spPr>
          <a:xfrm>
            <a:off x="942109" y="263236"/>
            <a:ext cx="9573491" cy="584775"/>
          </a:xfrm>
          <a:prstGeom prst="rect">
            <a:avLst/>
          </a:prstGeom>
          <a:noFill/>
        </p:spPr>
        <p:txBody>
          <a:bodyPr wrap="square" rtlCol="0">
            <a:spAutoFit/>
          </a:bodyPr>
          <a:lstStyle/>
          <a:p>
            <a:pPr algn="ctr"/>
            <a:r>
              <a:rPr lang="en-GB" sz="3200" b="1" dirty="0"/>
              <a:t>DfE’s Curriculum and Assessment Review</a:t>
            </a:r>
          </a:p>
        </p:txBody>
      </p:sp>
    </p:spTree>
    <p:extLst>
      <p:ext uri="{BB962C8B-B14F-4D97-AF65-F5344CB8AC3E}">
        <p14:creationId xmlns:p14="http://schemas.microsoft.com/office/powerpoint/2010/main" val="3384655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20F44-9DA2-5779-DC93-A468262B12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C7737B-F83D-D0E4-8D99-19A7B17B2E41}"/>
              </a:ext>
            </a:extLst>
          </p:cNvPr>
          <p:cNvSpPr txBox="1"/>
          <p:nvPr/>
        </p:nvSpPr>
        <p:spPr>
          <a:xfrm>
            <a:off x="1198605" y="185350"/>
            <a:ext cx="10021330" cy="523220"/>
          </a:xfrm>
          <a:prstGeom prst="rect">
            <a:avLst/>
          </a:prstGeom>
          <a:noFill/>
        </p:spPr>
        <p:txBody>
          <a:bodyPr wrap="square" rtlCol="0">
            <a:spAutoFit/>
          </a:bodyPr>
          <a:lstStyle/>
          <a:p>
            <a:pPr algn="ctr"/>
            <a:r>
              <a:rPr lang="en-GB" sz="2800" b="1" dirty="0"/>
              <a:t>DfE: Curriculum and Assessment Review</a:t>
            </a:r>
          </a:p>
        </p:txBody>
      </p:sp>
      <p:sp>
        <p:nvSpPr>
          <p:cNvPr id="5" name="TextBox 4">
            <a:extLst>
              <a:ext uri="{FF2B5EF4-FFF2-40B4-BE49-F238E27FC236}">
                <a16:creationId xmlns:a16="http://schemas.microsoft.com/office/drawing/2014/main" id="{6EDF5D75-7C99-468B-25A8-362437E196EC}"/>
              </a:ext>
            </a:extLst>
          </p:cNvPr>
          <p:cNvSpPr txBox="1"/>
          <p:nvPr/>
        </p:nvSpPr>
        <p:spPr>
          <a:xfrm>
            <a:off x="1594023" y="6380262"/>
            <a:ext cx="10169610" cy="584775"/>
          </a:xfrm>
          <a:prstGeom prst="rect">
            <a:avLst/>
          </a:prstGeom>
          <a:noFill/>
        </p:spPr>
        <p:txBody>
          <a:bodyPr wrap="square" rtlCol="0">
            <a:spAutoFit/>
          </a:bodyPr>
          <a:lstStyle/>
          <a:p>
            <a:r>
              <a:rPr lang="en-GB" sz="1400" dirty="0">
                <a:hlinkClick r:id="rId2"/>
              </a:rPr>
              <a:t>https://assets.publishing.service.gov.uk/media/67d9617b594182179fe08778/Curriculum_and_Assessment_Review_interim_report.pdf</a:t>
            </a:r>
            <a:endParaRPr lang="en-GB" sz="1400" dirty="0"/>
          </a:p>
          <a:p>
            <a:endParaRPr lang="en-GB" dirty="0"/>
          </a:p>
        </p:txBody>
      </p:sp>
      <p:sp>
        <p:nvSpPr>
          <p:cNvPr id="7" name="TextBox 6">
            <a:extLst>
              <a:ext uri="{FF2B5EF4-FFF2-40B4-BE49-F238E27FC236}">
                <a16:creationId xmlns:a16="http://schemas.microsoft.com/office/drawing/2014/main" id="{A1475D82-4DBE-85B7-2DC5-ADC13ED5FBED}"/>
              </a:ext>
            </a:extLst>
          </p:cNvPr>
          <p:cNvSpPr txBox="1"/>
          <p:nvPr/>
        </p:nvSpPr>
        <p:spPr>
          <a:xfrm>
            <a:off x="428367" y="951138"/>
            <a:ext cx="10640686" cy="5693866"/>
          </a:xfrm>
          <a:prstGeom prst="rect">
            <a:avLst/>
          </a:prstGeom>
          <a:noFill/>
        </p:spPr>
        <p:txBody>
          <a:bodyPr wrap="square" rtlCol="0">
            <a:spAutoFit/>
          </a:bodyPr>
          <a:lstStyle/>
          <a:p>
            <a:pPr>
              <a:buNone/>
            </a:pPr>
            <a:endParaRPr lang="en-GB" sz="2800" b="1" dirty="0">
              <a:effectLst/>
              <a:latin typeface="Calibri" panose="020F0502020204030204" pitchFamily="34" charset="0"/>
              <a:cs typeface="Calibri" panose="020F0502020204030204" pitchFamily="34" charset="0"/>
            </a:endParaRPr>
          </a:p>
          <a:p>
            <a:pPr>
              <a:buNone/>
            </a:pPr>
            <a:r>
              <a:rPr lang="en-GB" sz="2800" b="1" dirty="0">
                <a:effectLst/>
                <a:latin typeface="Calibri" panose="020F0502020204030204" pitchFamily="34" charset="0"/>
                <a:cs typeface="Calibri" panose="020F0502020204030204" pitchFamily="34" charset="0"/>
              </a:rPr>
              <a:t>Subjects not on the national curriculum </a:t>
            </a:r>
            <a:endParaRPr lang="en-GB" sz="2800" dirty="0">
              <a:effectLst/>
              <a:latin typeface="Calibri" panose="020F0502020204030204" pitchFamily="34" charset="0"/>
              <a:cs typeface="Calibri" panose="020F0502020204030204" pitchFamily="34" charset="0"/>
            </a:endParaRPr>
          </a:p>
          <a:p>
            <a:pPr>
              <a:buNone/>
            </a:pPr>
            <a:r>
              <a:rPr lang="en-GB" sz="2800" dirty="0">
                <a:solidFill>
                  <a:srgbClr val="0D0D0D"/>
                </a:solidFill>
                <a:effectLst/>
                <a:latin typeface="Calibri" panose="020F0502020204030204" pitchFamily="34" charset="0"/>
                <a:cs typeface="Calibri" panose="020F0502020204030204" pitchFamily="34" charset="0"/>
              </a:rPr>
              <a:t>RE and RSHE are subjects that schools are required by statute to provide, but which do not form part of the national curriculum. </a:t>
            </a:r>
          </a:p>
          <a:p>
            <a:pPr>
              <a:buNone/>
            </a:pPr>
            <a:endParaRPr lang="en-GB" sz="2800" dirty="0">
              <a:solidFill>
                <a:srgbClr val="0D0D0D"/>
              </a:solidFill>
              <a:effectLst/>
              <a:latin typeface="Calibri" panose="020F0502020204030204" pitchFamily="34" charset="0"/>
              <a:cs typeface="Calibri" panose="020F0502020204030204" pitchFamily="34" charset="0"/>
            </a:endParaRPr>
          </a:p>
          <a:p>
            <a:pPr>
              <a:buNone/>
            </a:pPr>
            <a:r>
              <a:rPr lang="en-GB" sz="2800" dirty="0">
                <a:solidFill>
                  <a:srgbClr val="0D0D0D"/>
                </a:solidFill>
                <a:effectLst/>
                <a:latin typeface="Calibri" panose="020F0502020204030204" pitchFamily="34" charset="0"/>
                <a:cs typeface="Calibri" panose="020F0502020204030204" pitchFamily="34" charset="0"/>
              </a:rPr>
              <a:t>Despite the fact that RE is compulsory for all pupils up to the age of 18 (unless they are withdrawn), </a:t>
            </a:r>
            <a:r>
              <a:rPr lang="en-GB" sz="2800" dirty="0">
                <a:solidFill>
                  <a:srgbClr val="0D0D0D"/>
                </a:solidFill>
                <a:effectLst/>
                <a:highlight>
                  <a:srgbClr val="FFFF00"/>
                </a:highlight>
                <a:latin typeface="Calibri" panose="020F0502020204030204" pitchFamily="34" charset="0"/>
                <a:cs typeface="Calibri" panose="020F0502020204030204" pitchFamily="34" charset="0"/>
              </a:rPr>
              <a:t>evidence suggests that a lack of national agreed content standards has led to national disparities in the quality of provision</a:t>
            </a:r>
            <a:r>
              <a:rPr lang="en-GB" sz="2800" dirty="0">
                <a:solidFill>
                  <a:srgbClr val="0D0D0D"/>
                </a:solidFill>
                <a:effectLst/>
                <a:latin typeface="Calibri" panose="020F0502020204030204" pitchFamily="34" charset="0"/>
                <a:cs typeface="Calibri" panose="020F0502020204030204" pitchFamily="34" charset="0"/>
              </a:rPr>
              <a:t>. Similar sentiments have been raised in the Call for Evidence responses and in a Review roundtable with RE organisations. </a:t>
            </a:r>
          </a:p>
          <a:p>
            <a:pPr>
              <a:buNone/>
            </a:pPr>
            <a:endParaRPr lang="en-GB" sz="2800" dirty="0">
              <a:solidFill>
                <a:srgbClr val="0D0D0D"/>
              </a:solidFill>
              <a:effectLst/>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P29 CaAR Interim Report (published 18/3/20)</a:t>
            </a:r>
          </a:p>
          <a:p>
            <a:endParaRPr lang="en-GB" sz="28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AF5EB83-09E0-70B6-E5CD-ABE0BF0877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53160" y="212996"/>
            <a:ext cx="1733550" cy="1974700"/>
          </a:xfrm>
          <a:prstGeom prst="rect">
            <a:avLst/>
          </a:prstGeom>
        </p:spPr>
      </p:pic>
    </p:spTree>
    <p:extLst>
      <p:ext uri="{BB962C8B-B14F-4D97-AF65-F5344CB8AC3E}">
        <p14:creationId xmlns:p14="http://schemas.microsoft.com/office/powerpoint/2010/main" val="437278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logos on a white background&#10;&#10;AI-generated content may be incorrect.">
            <a:extLst>
              <a:ext uri="{FF2B5EF4-FFF2-40B4-BE49-F238E27FC236}">
                <a16:creationId xmlns:a16="http://schemas.microsoft.com/office/drawing/2014/main" id="{A0FC496B-1BBD-4DF7-5739-84D5A4EEC97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1934"/>
            <a:ext cx="11681974" cy="6639707"/>
          </a:xfrm>
          <a:prstGeom prst="rect">
            <a:avLst/>
          </a:prstGeom>
        </p:spPr>
      </p:pic>
      <p:sp>
        <p:nvSpPr>
          <p:cNvPr id="2" name="TextBox 1">
            <a:extLst>
              <a:ext uri="{FF2B5EF4-FFF2-40B4-BE49-F238E27FC236}">
                <a16:creationId xmlns:a16="http://schemas.microsoft.com/office/drawing/2014/main" id="{9B57880B-67E4-7346-01CB-97C90720B0B7}"/>
              </a:ext>
            </a:extLst>
          </p:cNvPr>
          <p:cNvSpPr txBox="1"/>
          <p:nvPr/>
        </p:nvSpPr>
        <p:spPr>
          <a:xfrm>
            <a:off x="10789921" y="3630100"/>
            <a:ext cx="1584960" cy="523220"/>
          </a:xfrm>
          <a:prstGeom prst="rect">
            <a:avLst/>
          </a:prstGeom>
          <a:noFill/>
        </p:spPr>
        <p:txBody>
          <a:bodyPr wrap="square" rtlCol="0">
            <a:spAutoFit/>
          </a:bodyPr>
          <a:lstStyle/>
          <a:p>
            <a:r>
              <a:rPr lang="en-GB" sz="2800" b="1" dirty="0">
                <a:hlinkClick r:id="rId3"/>
              </a:rPr>
              <a:t>Link</a:t>
            </a:r>
            <a:endParaRPr lang="en-GB" sz="2800" b="1" dirty="0"/>
          </a:p>
        </p:txBody>
      </p:sp>
    </p:spTree>
    <p:extLst>
      <p:ext uri="{BB962C8B-B14F-4D97-AF65-F5344CB8AC3E}">
        <p14:creationId xmlns:p14="http://schemas.microsoft.com/office/powerpoint/2010/main" val="1519516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pointing at a picture&#10;&#10;AI-generated content may be incorrect.">
            <a:extLst>
              <a:ext uri="{FF2B5EF4-FFF2-40B4-BE49-F238E27FC236}">
                <a16:creationId xmlns:a16="http://schemas.microsoft.com/office/drawing/2014/main" id="{B955C89F-07D2-8A82-0FC6-8A26D62EAC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4650" y="0"/>
            <a:ext cx="9366630" cy="6151316"/>
          </a:xfrm>
          <a:prstGeom prst="rect">
            <a:avLst/>
          </a:prstGeom>
        </p:spPr>
      </p:pic>
      <p:sp>
        <p:nvSpPr>
          <p:cNvPr id="3" name="TextBox 2">
            <a:extLst>
              <a:ext uri="{FF2B5EF4-FFF2-40B4-BE49-F238E27FC236}">
                <a16:creationId xmlns:a16="http://schemas.microsoft.com/office/drawing/2014/main" id="{0DB10FC3-3BB4-0C02-04A8-9C9998D5B58C}"/>
              </a:ext>
            </a:extLst>
          </p:cNvPr>
          <p:cNvSpPr txBox="1"/>
          <p:nvPr/>
        </p:nvSpPr>
        <p:spPr>
          <a:xfrm>
            <a:off x="1706880" y="6122126"/>
            <a:ext cx="1297577" cy="369332"/>
          </a:xfrm>
          <a:prstGeom prst="rect">
            <a:avLst/>
          </a:prstGeom>
          <a:noFill/>
        </p:spPr>
        <p:txBody>
          <a:bodyPr wrap="square" rtlCol="0">
            <a:spAutoFit/>
          </a:bodyPr>
          <a:lstStyle/>
          <a:p>
            <a:r>
              <a:rPr lang="en-GB" dirty="0">
                <a:hlinkClick r:id="rId3"/>
              </a:rPr>
              <a:t>Link</a:t>
            </a:r>
            <a:endParaRPr lang="en-GB" dirty="0"/>
          </a:p>
        </p:txBody>
      </p:sp>
    </p:spTree>
    <p:extLst>
      <p:ext uri="{BB962C8B-B14F-4D97-AF65-F5344CB8AC3E}">
        <p14:creationId xmlns:p14="http://schemas.microsoft.com/office/powerpoint/2010/main" val="824429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EF9FC-1309-BB16-A9CB-2FC2F46B45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0739EF-D9BF-A13B-9407-E8535DF30EB0}"/>
              </a:ext>
            </a:extLst>
          </p:cNvPr>
          <p:cNvSpPr txBox="1"/>
          <p:nvPr/>
        </p:nvSpPr>
        <p:spPr>
          <a:xfrm>
            <a:off x="2339547" y="6450227"/>
            <a:ext cx="7129849" cy="523220"/>
          </a:xfrm>
          <a:prstGeom prst="rect">
            <a:avLst/>
          </a:prstGeom>
          <a:noFill/>
        </p:spPr>
        <p:txBody>
          <a:bodyPr wrap="square" rtlCol="0">
            <a:spAutoFit/>
          </a:bodyPr>
          <a:lstStyle/>
          <a:p>
            <a:r>
              <a:rPr lang="en-GB" sz="1400" dirty="0">
                <a:hlinkClick r:id="rId2"/>
              </a:rPr>
              <a:t>https://www.natre.org.uk/primary/primary-subject-leader/</a:t>
            </a:r>
            <a:endParaRPr lang="en-GB" sz="1400" dirty="0"/>
          </a:p>
          <a:p>
            <a:endParaRPr lang="en-GB" sz="1400" dirty="0"/>
          </a:p>
        </p:txBody>
      </p:sp>
      <p:sp>
        <p:nvSpPr>
          <p:cNvPr id="4" name="TextBox 3">
            <a:extLst>
              <a:ext uri="{FF2B5EF4-FFF2-40B4-BE49-F238E27FC236}">
                <a16:creationId xmlns:a16="http://schemas.microsoft.com/office/drawing/2014/main" id="{4B7FBD07-7440-580A-290C-359A28351913}"/>
              </a:ext>
            </a:extLst>
          </p:cNvPr>
          <p:cNvSpPr txBox="1"/>
          <p:nvPr/>
        </p:nvSpPr>
        <p:spPr>
          <a:xfrm>
            <a:off x="2423332" y="166385"/>
            <a:ext cx="7832292" cy="539058"/>
          </a:xfrm>
          <a:prstGeom prst="rect">
            <a:avLst/>
          </a:prstGeom>
          <a:noFill/>
        </p:spPr>
        <p:txBody>
          <a:bodyPr wrap="square" rtlCol="0">
            <a:spAutoFit/>
          </a:bodyPr>
          <a:lstStyle/>
          <a:p>
            <a:pPr algn="ctr"/>
            <a:r>
              <a:rPr lang="en-GB" sz="2903" b="1" dirty="0">
                <a:latin typeface="Calibri" panose="020F0502020204030204" pitchFamily="34" charset="0"/>
                <a:cs typeface="Calibri" panose="020F0502020204030204" pitchFamily="34" charset="0"/>
              </a:rPr>
              <a:t>NATRE primary subject leader page (free access)</a:t>
            </a:r>
            <a:endParaRPr lang="en-GB" sz="2903" dirty="0"/>
          </a:p>
        </p:txBody>
      </p:sp>
      <p:pic>
        <p:nvPicPr>
          <p:cNvPr id="6" name="Picture 5" descr="A person holding a picture of her painting&#10;&#10;AI-generated content may be incorrect.">
            <a:extLst>
              <a:ext uri="{FF2B5EF4-FFF2-40B4-BE49-F238E27FC236}">
                <a16:creationId xmlns:a16="http://schemas.microsoft.com/office/drawing/2014/main" id="{86C9B2FF-3D3F-3073-1A7C-781DBBF95F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705444"/>
            <a:ext cx="9154426" cy="5606084"/>
          </a:xfrm>
          <a:prstGeom prst="rect">
            <a:avLst/>
          </a:prstGeom>
        </p:spPr>
      </p:pic>
    </p:spTree>
    <p:extLst>
      <p:ext uri="{BB962C8B-B14F-4D97-AF65-F5344CB8AC3E}">
        <p14:creationId xmlns:p14="http://schemas.microsoft.com/office/powerpoint/2010/main" val="399405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936633-771D-21C1-290C-0849DDB9F439}"/>
              </a:ext>
            </a:extLst>
          </p:cNvPr>
          <p:cNvSpPr txBox="1"/>
          <p:nvPr/>
        </p:nvSpPr>
        <p:spPr>
          <a:xfrm>
            <a:off x="542925" y="1023903"/>
            <a:ext cx="2888897" cy="3970318"/>
          </a:xfrm>
          <a:prstGeom prst="rect">
            <a:avLst/>
          </a:prstGeom>
          <a:noFill/>
        </p:spPr>
        <p:txBody>
          <a:bodyPr wrap="square" rtlCol="0">
            <a:spAutoFit/>
          </a:bodyPr>
          <a:lstStyle/>
          <a:p>
            <a:r>
              <a:rPr lang="en-GB" sz="2400" b="1" i="0" dirty="0">
                <a:solidFill>
                  <a:srgbClr val="4D4D4D"/>
                </a:solidFill>
                <a:effectLst/>
                <a:latin typeface="proxima-nova"/>
              </a:rPr>
              <a:t>Saturday 31</a:t>
            </a:r>
            <a:r>
              <a:rPr lang="en-GB" sz="2400" b="1" i="0" baseline="30000" dirty="0">
                <a:solidFill>
                  <a:srgbClr val="4D4D4D"/>
                </a:solidFill>
                <a:effectLst/>
                <a:latin typeface="proxima-nova"/>
              </a:rPr>
              <a:t>st</a:t>
            </a:r>
            <a:r>
              <a:rPr lang="en-GB" sz="2400" b="1" i="0" dirty="0">
                <a:solidFill>
                  <a:srgbClr val="4D4D4D"/>
                </a:solidFill>
                <a:effectLst/>
                <a:latin typeface="proxima-nova"/>
              </a:rPr>
              <a:t> January 2026</a:t>
            </a:r>
            <a:r>
              <a:rPr lang="en-GB" sz="2400" b="0" i="0" dirty="0">
                <a:solidFill>
                  <a:srgbClr val="4D4D4D"/>
                </a:solidFill>
                <a:effectLst/>
                <a:latin typeface="proxima-nova"/>
              </a:rPr>
              <a:t> </a:t>
            </a:r>
          </a:p>
          <a:p>
            <a:endParaRPr lang="en-GB" sz="2400" dirty="0">
              <a:solidFill>
                <a:srgbClr val="4D4D4D"/>
              </a:solidFill>
              <a:latin typeface="proxima-nova"/>
            </a:endParaRPr>
          </a:p>
          <a:p>
            <a:r>
              <a:rPr lang="en-GB" sz="2000" b="0" i="0" dirty="0">
                <a:solidFill>
                  <a:srgbClr val="4D4D4D"/>
                </a:solidFill>
                <a:effectLst/>
                <a:latin typeface="proxima-nova"/>
              </a:rPr>
              <a:t>Strictly RE is NATRE’s annual conference. It’s a great place for RE professionals to come together to share ideas, gain new knowledge and further boost your confidence when teaching RE</a:t>
            </a:r>
            <a:endParaRPr lang="en-GB" sz="2000" dirty="0">
              <a:solidFill>
                <a:srgbClr val="4D4D4D"/>
              </a:solidFill>
              <a:latin typeface="proxima-nova"/>
            </a:endParaRPr>
          </a:p>
        </p:txBody>
      </p:sp>
      <p:sp>
        <p:nvSpPr>
          <p:cNvPr id="6" name="TextBox 5">
            <a:extLst>
              <a:ext uri="{FF2B5EF4-FFF2-40B4-BE49-F238E27FC236}">
                <a16:creationId xmlns:a16="http://schemas.microsoft.com/office/drawing/2014/main" id="{0BF27341-227F-9C05-8DE4-F03D4DCF2E4F}"/>
              </a:ext>
            </a:extLst>
          </p:cNvPr>
          <p:cNvSpPr txBox="1"/>
          <p:nvPr/>
        </p:nvSpPr>
        <p:spPr>
          <a:xfrm>
            <a:off x="542925" y="5900738"/>
            <a:ext cx="3943350" cy="923330"/>
          </a:xfrm>
          <a:prstGeom prst="rect">
            <a:avLst/>
          </a:prstGeom>
          <a:noFill/>
        </p:spPr>
        <p:txBody>
          <a:bodyPr wrap="square" rtlCol="0">
            <a:spAutoFit/>
          </a:bodyPr>
          <a:lstStyle/>
          <a:p>
            <a:r>
              <a:rPr lang="en-GB" dirty="0">
                <a:hlinkClick r:id="rId2"/>
              </a:rPr>
              <a:t>https://www.natre.org.uk/courses-events/strictly-re/</a:t>
            </a:r>
            <a:endParaRPr lang="en-GB" dirty="0"/>
          </a:p>
          <a:p>
            <a:endParaRPr lang="en-GB" dirty="0"/>
          </a:p>
        </p:txBody>
      </p:sp>
      <p:sp>
        <p:nvSpPr>
          <p:cNvPr id="7" name="TextBox 6">
            <a:extLst>
              <a:ext uri="{FF2B5EF4-FFF2-40B4-BE49-F238E27FC236}">
                <a16:creationId xmlns:a16="http://schemas.microsoft.com/office/drawing/2014/main" id="{AF4D946A-9E34-F352-7DA2-14661C716DB1}"/>
              </a:ext>
            </a:extLst>
          </p:cNvPr>
          <p:cNvSpPr txBox="1"/>
          <p:nvPr/>
        </p:nvSpPr>
        <p:spPr>
          <a:xfrm>
            <a:off x="1886573" y="190878"/>
            <a:ext cx="7584141" cy="584775"/>
          </a:xfrm>
          <a:prstGeom prst="rect">
            <a:avLst/>
          </a:prstGeom>
          <a:noFill/>
        </p:spPr>
        <p:txBody>
          <a:bodyPr wrap="square" rtlCol="0">
            <a:spAutoFit/>
          </a:bodyPr>
          <a:lstStyle/>
          <a:p>
            <a:pPr algn="ctr"/>
            <a:r>
              <a:rPr lang="en-GB" sz="3200" b="1" dirty="0"/>
              <a:t>Strictly RE Conference 2026</a:t>
            </a:r>
          </a:p>
        </p:txBody>
      </p:sp>
      <p:pic>
        <p:nvPicPr>
          <p:cNvPr id="3" name="Picture 2" descr="A screenshot of a website&#10;&#10;AI-generated content may be incorrect.">
            <a:extLst>
              <a:ext uri="{FF2B5EF4-FFF2-40B4-BE49-F238E27FC236}">
                <a16:creationId xmlns:a16="http://schemas.microsoft.com/office/drawing/2014/main" id="{F600F3B2-02E0-6594-5CA3-974A1F5E81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10649" y="835786"/>
            <a:ext cx="7759433" cy="5800958"/>
          </a:xfrm>
          <a:prstGeom prst="rect">
            <a:avLst/>
          </a:prstGeom>
        </p:spPr>
      </p:pic>
    </p:spTree>
    <p:extLst>
      <p:ext uri="{BB962C8B-B14F-4D97-AF65-F5344CB8AC3E}">
        <p14:creationId xmlns:p14="http://schemas.microsoft.com/office/powerpoint/2010/main" val="107602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9EF726-7705-251C-8742-A4014E468960}"/>
              </a:ext>
            </a:extLst>
          </p:cNvPr>
          <p:cNvSpPr txBox="1"/>
          <p:nvPr/>
        </p:nvSpPr>
        <p:spPr>
          <a:xfrm>
            <a:off x="8180916" y="2176899"/>
            <a:ext cx="3658675" cy="1815882"/>
          </a:xfrm>
          <a:prstGeom prst="rect">
            <a:avLst/>
          </a:prstGeom>
          <a:noFill/>
        </p:spPr>
        <p:txBody>
          <a:bodyPr wrap="square" rtlCol="0">
            <a:spAutoFit/>
          </a:bodyPr>
          <a:lstStyle/>
          <a:p>
            <a:r>
              <a:rPr lang="en-GB" sz="2800" dirty="0"/>
              <a:t>Applications are now open. </a:t>
            </a:r>
          </a:p>
          <a:p>
            <a:r>
              <a:rPr lang="en-GB" sz="2800" dirty="0"/>
              <a:t>Closing date is Sunday 26th January 2026</a:t>
            </a:r>
          </a:p>
        </p:txBody>
      </p:sp>
      <p:sp>
        <p:nvSpPr>
          <p:cNvPr id="2" name="TextBox 1">
            <a:extLst>
              <a:ext uri="{FF2B5EF4-FFF2-40B4-BE49-F238E27FC236}">
                <a16:creationId xmlns:a16="http://schemas.microsoft.com/office/drawing/2014/main" id="{B30D5E9F-BCE1-DF2E-11CA-D9155EF5469D}"/>
              </a:ext>
            </a:extLst>
          </p:cNvPr>
          <p:cNvSpPr txBox="1"/>
          <p:nvPr/>
        </p:nvSpPr>
        <p:spPr>
          <a:xfrm>
            <a:off x="1082852" y="5763685"/>
            <a:ext cx="4200525" cy="1200329"/>
          </a:xfrm>
          <a:prstGeom prst="rect">
            <a:avLst/>
          </a:prstGeom>
          <a:noFill/>
        </p:spPr>
        <p:txBody>
          <a:bodyPr wrap="square" rtlCol="0">
            <a:spAutoFit/>
          </a:bodyPr>
          <a:lstStyle/>
          <a:p>
            <a:r>
              <a:rPr lang="en-GB" dirty="0">
                <a:hlinkClick r:id="rId2"/>
              </a:rPr>
              <a:t>https://farmington.ac.uk/farmington-institute-scholarship/</a:t>
            </a:r>
            <a:endParaRPr lang="en-GB" dirty="0"/>
          </a:p>
          <a:p>
            <a:endParaRPr lang="en-GB" dirty="0"/>
          </a:p>
          <a:p>
            <a:endParaRPr lang="en-GB" dirty="0"/>
          </a:p>
        </p:txBody>
      </p:sp>
      <p:pic>
        <p:nvPicPr>
          <p:cNvPr id="4" name="Picture 3" descr="A hand pointing at something&#10;&#10;Description automatically generated">
            <a:extLst>
              <a:ext uri="{FF2B5EF4-FFF2-40B4-BE49-F238E27FC236}">
                <a16:creationId xmlns:a16="http://schemas.microsoft.com/office/drawing/2014/main" id="{BD37D546-E373-D264-773C-07B455851E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588" y="494150"/>
            <a:ext cx="7543800" cy="5181381"/>
          </a:xfrm>
          <a:prstGeom prst="rect">
            <a:avLst/>
          </a:prstGeom>
        </p:spPr>
      </p:pic>
    </p:spTree>
    <p:extLst>
      <p:ext uri="{BB962C8B-B14F-4D97-AF65-F5344CB8AC3E}">
        <p14:creationId xmlns:p14="http://schemas.microsoft.com/office/powerpoint/2010/main" val="1157911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holding bats and a tree&#10;&#10;AI-generated content may be incorrect.">
            <a:extLst>
              <a:ext uri="{FF2B5EF4-FFF2-40B4-BE49-F238E27FC236}">
                <a16:creationId xmlns:a16="http://schemas.microsoft.com/office/drawing/2014/main" id="{369E5EB4-9B1F-52A9-55AE-A7077B521F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2317" y="0"/>
            <a:ext cx="8286834" cy="6718817"/>
          </a:xfrm>
          <a:prstGeom prst="rect">
            <a:avLst/>
          </a:prstGeom>
        </p:spPr>
      </p:pic>
      <p:sp>
        <p:nvSpPr>
          <p:cNvPr id="6" name="TextBox 5">
            <a:extLst>
              <a:ext uri="{FF2B5EF4-FFF2-40B4-BE49-F238E27FC236}">
                <a16:creationId xmlns:a16="http://schemas.microsoft.com/office/drawing/2014/main" id="{C2A73B6E-E245-732A-5932-0605FF6F951B}"/>
              </a:ext>
            </a:extLst>
          </p:cNvPr>
          <p:cNvSpPr txBox="1"/>
          <p:nvPr/>
        </p:nvSpPr>
        <p:spPr>
          <a:xfrm>
            <a:off x="9639151" y="4752751"/>
            <a:ext cx="2320239" cy="646331"/>
          </a:xfrm>
          <a:prstGeom prst="rect">
            <a:avLst/>
          </a:prstGeom>
          <a:noFill/>
        </p:spPr>
        <p:txBody>
          <a:bodyPr wrap="square" rtlCol="0">
            <a:spAutoFit/>
          </a:bodyPr>
          <a:lstStyle/>
          <a:p>
            <a:endParaRPr lang="en-GB" dirty="0"/>
          </a:p>
          <a:p>
            <a:endParaRPr lang="en-GB" dirty="0"/>
          </a:p>
        </p:txBody>
      </p:sp>
      <p:sp>
        <p:nvSpPr>
          <p:cNvPr id="7" name="TextBox 6">
            <a:extLst>
              <a:ext uri="{FF2B5EF4-FFF2-40B4-BE49-F238E27FC236}">
                <a16:creationId xmlns:a16="http://schemas.microsoft.com/office/drawing/2014/main" id="{7253363C-3617-82CD-B1B4-4D16CAC3CA0A}"/>
              </a:ext>
            </a:extLst>
          </p:cNvPr>
          <p:cNvSpPr txBox="1"/>
          <p:nvPr/>
        </p:nvSpPr>
        <p:spPr>
          <a:xfrm>
            <a:off x="9785684" y="3400925"/>
            <a:ext cx="2173706" cy="2862322"/>
          </a:xfrm>
          <a:prstGeom prst="rect">
            <a:avLst/>
          </a:prstGeom>
          <a:noFill/>
        </p:spPr>
        <p:txBody>
          <a:bodyPr wrap="square" rtlCol="0">
            <a:spAutoFit/>
          </a:bodyPr>
          <a:lstStyle/>
          <a:p>
            <a:r>
              <a:rPr lang="en-GB" sz="2000" dirty="0"/>
              <a:t>Find resources for Interfaith Week in schools here:</a:t>
            </a:r>
          </a:p>
          <a:p>
            <a:endParaRPr lang="en-GB" sz="2000" dirty="0"/>
          </a:p>
          <a:p>
            <a:r>
              <a:rPr lang="en-GB" sz="2000" dirty="0">
                <a:hlinkClick r:id="rId3"/>
              </a:rPr>
              <a:t>Link 1</a:t>
            </a:r>
            <a:endParaRPr lang="en-GB" sz="2000" dirty="0"/>
          </a:p>
          <a:p>
            <a:endParaRPr lang="en-GB" sz="2000" dirty="0"/>
          </a:p>
          <a:p>
            <a:r>
              <a:rPr lang="en-GB" sz="2000" dirty="0">
                <a:hlinkClick r:id="rId4"/>
              </a:rPr>
              <a:t>Link 2</a:t>
            </a:r>
            <a:endParaRPr lang="en-GB" sz="2000" dirty="0"/>
          </a:p>
          <a:p>
            <a:endParaRPr lang="en-GB" sz="2000" dirty="0"/>
          </a:p>
          <a:p>
            <a:r>
              <a:rPr lang="en-GB" sz="2000" dirty="0">
                <a:hlinkClick r:id="rId5"/>
              </a:rPr>
              <a:t>Email</a:t>
            </a:r>
            <a:endParaRPr lang="en-GB" sz="2000" dirty="0"/>
          </a:p>
        </p:txBody>
      </p:sp>
    </p:spTree>
    <p:extLst>
      <p:ext uri="{BB962C8B-B14F-4D97-AF65-F5344CB8AC3E}">
        <p14:creationId xmlns:p14="http://schemas.microsoft.com/office/powerpoint/2010/main" val="2775487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E2EF-F33B-B852-0378-1649F61341E7}"/>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753C909-B350-5DFB-0339-4B055E5954EA}"/>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E5483A77-7A65-5704-5DE3-957E58AA43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88872"/>
            <a:ext cx="12192000" cy="4495101"/>
          </a:xfrm>
          <a:prstGeom prst="rect">
            <a:avLst/>
          </a:prstGeom>
        </p:spPr>
      </p:pic>
      <p:sp>
        <p:nvSpPr>
          <p:cNvPr id="6" name="TextBox 5">
            <a:extLst>
              <a:ext uri="{FF2B5EF4-FFF2-40B4-BE49-F238E27FC236}">
                <a16:creationId xmlns:a16="http://schemas.microsoft.com/office/drawing/2014/main" id="{DF61809C-5217-C9DE-687B-AB7FA56ED82C}"/>
              </a:ext>
            </a:extLst>
          </p:cNvPr>
          <p:cNvSpPr txBox="1"/>
          <p:nvPr/>
        </p:nvSpPr>
        <p:spPr>
          <a:xfrm>
            <a:off x="317653" y="362589"/>
            <a:ext cx="11556694" cy="400110"/>
          </a:xfrm>
          <a:prstGeom prst="rect">
            <a:avLst/>
          </a:prstGeom>
          <a:noFill/>
        </p:spPr>
        <p:txBody>
          <a:bodyPr wrap="square" rtlCol="0">
            <a:spAutoFit/>
          </a:bodyPr>
          <a:lstStyle/>
          <a:p>
            <a:pPr algn="ctr"/>
            <a:r>
              <a:rPr lang="en-GB" sz="2000" dirty="0"/>
              <a:t>TEST and TRIAL PHASE PLANNED FOR SPRING 2026 with the Diocese of Exeter, Education Team</a:t>
            </a:r>
          </a:p>
        </p:txBody>
      </p:sp>
      <p:sp>
        <p:nvSpPr>
          <p:cNvPr id="7" name="TextBox 6">
            <a:extLst>
              <a:ext uri="{FF2B5EF4-FFF2-40B4-BE49-F238E27FC236}">
                <a16:creationId xmlns:a16="http://schemas.microsoft.com/office/drawing/2014/main" id="{0DBBE186-207A-CEBB-E3D5-2D39E22AACA6}"/>
              </a:ext>
            </a:extLst>
          </p:cNvPr>
          <p:cNvSpPr txBox="1"/>
          <p:nvPr/>
        </p:nvSpPr>
        <p:spPr>
          <a:xfrm>
            <a:off x="1233755" y="5910146"/>
            <a:ext cx="10080702" cy="707886"/>
          </a:xfrm>
          <a:prstGeom prst="rect">
            <a:avLst/>
          </a:prstGeom>
          <a:noFill/>
        </p:spPr>
        <p:txBody>
          <a:bodyPr wrap="square" rtlCol="0">
            <a:spAutoFit/>
          </a:bodyPr>
          <a:lstStyle/>
          <a:p>
            <a:r>
              <a:rPr lang="en-GB" sz="2000" dirty="0"/>
              <a:t>Full training available from the Diocese of Exeter, Education Team from Summer 2026</a:t>
            </a:r>
          </a:p>
          <a:p>
            <a:pPr algn="ctr"/>
            <a:r>
              <a:rPr lang="en-GB" sz="2000" dirty="0"/>
              <a:t>For more details contact </a:t>
            </a:r>
            <a:r>
              <a:rPr lang="en-GB" sz="2000" dirty="0">
                <a:hlinkClick r:id="rId3"/>
              </a:rPr>
              <a:t>education@exeter.anglican.org</a:t>
            </a:r>
            <a:r>
              <a:rPr lang="en-GB" sz="2000" dirty="0"/>
              <a:t> </a:t>
            </a:r>
          </a:p>
        </p:txBody>
      </p:sp>
    </p:spTree>
    <p:extLst>
      <p:ext uri="{BB962C8B-B14F-4D97-AF65-F5344CB8AC3E}">
        <p14:creationId xmlns:p14="http://schemas.microsoft.com/office/powerpoint/2010/main" val="1163838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8949E7-73AA-9408-857E-93AA1DF55DC6}"/>
              </a:ext>
            </a:extLst>
          </p:cNvPr>
          <p:cNvSpPr txBox="1"/>
          <p:nvPr/>
        </p:nvSpPr>
        <p:spPr>
          <a:xfrm>
            <a:off x="1189622" y="740945"/>
            <a:ext cx="8643938" cy="523220"/>
          </a:xfrm>
          <a:prstGeom prst="rect">
            <a:avLst/>
          </a:prstGeom>
          <a:noFill/>
        </p:spPr>
        <p:txBody>
          <a:bodyPr wrap="square" rtlCol="0">
            <a:spAutoFit/>
          </a:bodyPr>
          <a:lstStyle/>
          <a:p>
            <a:pPr algn="ctr"/>
            <a:r>
              <a:rPr lang="en-GB" sz="2800" b="1" dirty="0"/>
              <a:t>Conference Evaluations</a:t>
            </a:r>
          </a:p>
        </p:txBody>
      </p:sp>
      <p:pic>
        <p:nvPicPr>
          <p:cNvPr id="3" name="Picture 2" descr="A qr code on a white background&#10;&#10;AI-generated content may be incorrect.">
            <a:extLst>
              <a:ext uri="{FF2B5EF4-FFF2-40B4-BE49-F238E27FC236}">
                <a16:creationId xmlns:a16="http://schemas.microsoft.com/office/drawing/2014/main" id="{64C03828-ABBF-CF86-4CB2-EBF41E893511}"/>
              </a:ext>
            </a:extLst>
          </p:cNvPr>
          <p:cNvPicPr>
            <a:picLocks noChangeAspect="1"/>
          </p:cNvPicPr>
          <p:nvPr/>
        </p:nvPicPr>
        <p:blipFill>
          <a:blip r:embed="rId2"/>
          <a:stretch>
            <a:fillRect/>
          </a:stretch>
        </p:blipFill>
        <p:spPr>
          <a:xfrm>
            <a:off x="3048000" y="1408289"/>
            <a:ext cx="5336822" cy="5336822"/>
          </a:xfrm>
          <a:prstGeom prst="rect">
            <a:avLst/>
          </a:prstGeom>
        </p:spPr>
      </p:pic>
    </p:spTree>
    <p:extLst>
      <p:ext uri="{BB962C8B-B14F-4D97-AF65-F5344CB8AC3E}">
        <p14:creationId xmlns:p14="http://schemas.microsoft.com/office/powerpoint/2010/main" val="2355013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2652</TotalTime>
  <Words>1310</Words>
  <Application>Microsoft Macintosh PowerPoint</Application>
  <PresentationFormat>Widescreen</PresentationFormat>
  <Paragraphs>183</Paragraphs>
  <Slides>22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Avenir Next LT Pro (Body)</vt:lpstr>
      <vt:lpstr>Calibri</vt:lpstr>
      <vt:lpstr>Calibri Light</vt:lpstr>
      <vt:lpstr>proxima-nova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Plymouth Centre for Faiths &amp; Cultural Diversity (PCFCD)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113</cp:revision>
  <dcterms:created xsi:type="dcterms:W3CDTF">2022-06-30T21:20:00Z</dcterms:created>
  <dcterms:modified xsi:type="dcterms:W3CDTF">2025-10-17T08:03:31Z</dcterms:modified>
</cp:coreProperties>
</file>