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9" r:id="rId3"/>
    <p:sldId id="264" r:id="rId4"/>
    <p:sldId id="260" r:id="rId5"/>
    <p:sldId id="268" r:id="rId6"/>
    <p:sldId id="267" r:id="rId7"/>
    <p:sldId id="278" r:id="rId8"/>
    <p:sldId id="270" r:id="rId9"/>
    <p:sldId id="269" r:id="rId10"/>
    <p:sldId id="266" r:id="rId11"/>
    <p:sldId id="261" r:id="rId12"/>
    <p:sldId id="277" r:id="rId13"/>
    <p:sldId id="262" r:id="rId14"/>
    <p:sldId id="271" r:id="rId15"/>
    <p:sldId id="272" r:id="rId16"/>
    <p:sldId id="273" r:id="rId17"/>
    <p:sldId id="275" r:id="rId18"/>
    <p:sldId id="276" r:id="rId19"/>
    <p:sldId id="274" r:id="rId20"/>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03"/>
    <p:restoredTop sz="94660"/>
  </p:normalViewPr>
  <p:slideViewPr>
    <p:cSldViewPr snapToGrid="0">
      <p:cViewPr varScale="1">
        <p:scale>
          <a:sx n="87" d="100"/>
          <a:sy n="87" d="100"/>
        </p:scale>
        <p:origin x="1328"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23/25</c:v>
                </c:pt>
              </c:strCache>
            </c:strRef>
          </c:tx>
          <c:spPr>
            <a:solidFill>
              <a:schemeClr val="accent1"/>
            </a:solidFill>
            <a:ln>
              <a:noFill/>
            </a:ln>
            <a:effectLst/>
          </c:spPr>
          <c:invertIfNegative val="0"/>
          <c:cat>
            <c:strRef>
              <c:f>Sheet1!$A$2:$A$5</c:f>
              <c:strCache>
                <c:ptCount val="2"/>
                <c:pt idx="0">
                  <c:v>GCSE Option</c:v>
                </c:pt>
                <c:pt idx="1">
                  <c:v>BV Ambassadors</c:v>
                </c:pt>
              </c:strCache>
            </c:strRef>
          </c:cat>
          <c:val>
            <c:numRef>
              <c:f>Sheet1!$B$2:$B$5</c:f>
              <c:numCache>
                <c:formatCode>General</c:formatCode>
                <c:ptCount val="4"/>
                <c:pt idx="0">
                  <c:v>12</c:v>
                </c:pt>
                <c:pt idx="1">
                  <c:v>0</c:v>
                </c:pt>
              </c:numCache>
            </c:numRef>
          </c:val>
          <c:extLst>
            <c:ext xmlns:c16="http://schemas.microsoft.com/office/drawing/2014/chart" uri="{C3380CC4-5D6E-409C-BE32-E72D297353CC}">
              <c16:uniqueId val="{00000000-51A4-4263-AC87-BE15F16C8EC1}"/>
            </c:ext>
          </c:extLst>
        </c:ser>
        <c:ser>
          <c:idx val="1"/>
          <c:order val="1"/>
          <c:tx>
            <c:strRef>
              <c:f>Sheet1!$C$1</c:f>
              <c:strCache>
                <c:ptCount val="1"/>
                <c:pt idx="0">
                  <c:v>24/26</c:v>
                </c:pt>
              </c:strCache>
            </c:strRef>
          </c:tx>
          <c:spPr>
            <a:solidFill>
              <a:schemeClr val="accent2"/>
            </a:solidFill>
            <a:ln>
              <a:noFill/>
            </a:ln>
            <a:effectLst/>
          </c:spPr>
          <c:invertIfNegative val="0"/>
          <c:cat>
            <c:strRef>
              <c:f>Sheet1!$A$2:$A$5</c:f>
              <c:strCache>
                <c:ptCount val="2"/>
                <c:pt idx="0">
                  <c:v>GCSE Option</c:v>
                </c:pt>
                <c:pt idx="1">
                  <c:v>BV Ambassadors</c:v>
                </c:pt>
              </c:strCache>
            </c:strRef>
          </c:cat>
          <c:val>
            <c:numRef>
              <c:f>Sheet1!$C$2:$C$5</c:f>
              <c:numCache>
                <c:formatCode>General</c:formatCode>
                <c:ptCount val="4"/>
                <c:pt idx="0">
                  <c:v>0</c:v>
                </c:pt>
                <c:pt idx="1">
                  <c:v>8</c:v>
                </c:pt>
              </c:numCache>
            </c:numRef>
          </c:val>
          <c:extLst>
            <c:ext xmlns:c16="http://schemas.microsoft.com/office/drawing/2014/chart" uri="{C3380CC4-5D6E-409C-BE32-E72D297353CC}">
              <c16:uniqueId val="{00000001-51A4-4263-AC87-BE15F16C8EC1}"/>
            </c:ext>
          </c:extLst>
        </c:ser>
        <c:ser>
          <c:idx val="2"/>
          <c:order val="2"/>
          <c:tx>
            <c:strRef>
              <c:f>Sheet1!$D$1</c:f>
              <c:strCache>
                <c:ptCount val="1"/>
                <c:pt idx="0">
                  <c:v>25/27</c:v>
                </c:pt>
              </c:strCache>
            </c:strRef>
          </c:tx>
          <c:spPr>
            <a:solidFill>
              <a:schemeClr val="accent3"/>
            </a:solidFill>
            <a:ln>
              <a:noFill/>
            </a:ln>
            <a:effectLst/>
          </c:spPr>
          <c:invertIfNegative val="0"/>
          <c:cat>
            <c:strRef>
              <c:f>Sheet1!$A$2:$A$5</c:f>
              <c:strCache>
                <c:ptCount val="2"/>
                <c:pt idx="0">
                  <c:v>GCSE Option</c:v>
                </c:pt>
                <c:pt idx="1">
                  <c:v>BV Ambassadors</c:v>
                </c:pt>
              </c:strCache>
            </c:strRef>
          </c:cat>
          <c:val>
            <c:numRef>
              <c:f>Sheet1!$D$2:$D$5</c:f>
              <c:numCache>
                <c:formatCode>General</c:formatCode>
                <c:ptCount val="4"/>
                <c:pt idx="0">
                  <c:v>20</c:v>
                </c:pt>
                <c:pt idx="1">
                  <c:v>20</c:v>
                </c:pt>
              </c:numCache>
            </c:numRef>
          </c:val>
          <c:extLst>
            <c:ext xmlns:c16="http://schemas.microsoft.com/office/drawing/2014/chart" uri="{C3380CC4-5D6E-409C-BE32-E72D297353CC}">
              <c16:uniqueId val="{00000002-51A4-4263-AC87-BE15F16C8EC1}"/>
            </c:ext>
          </c:extLst>
        </c:ser>
        <c:dLbls>
          <c:showLegendKey val="0"/>
          <c:showVal val="0"/>
          <c:showCatName val="0"/>
          <c:showSerName val="0"/>
          <c:showPercent val="0"/>
          <c:showBubbleSize val="0"/>
        </c:dLbls>
        <c:gapWidth val="219"/>
        <c:axId val="1922439391"/>
        <c:axId val="1922437951"/>
      </c:barChart>
      <c:catAx>
        <c:axId val="1922439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2437951"/>
        <c:crosses val="autoZero"/>
        <c:auto val="1"/>
        <c:lblAlgn val="ctr"/>
        <c:lblOffset val="100"/>
        <c:noMultiLvlLbl val="0"/>
      </c:catAx>
      <c:valAx>
        <c:axId val="19224379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2439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100" y="0"/>
            <a:ext cx="2944813" cy="498475"/>
          </a:xfrm>
          <a:prstGeom prst="rect">
            <a:avLst/>
          </a:prstGeom>
        </p:spPr>
        <p:txBody>
          <a:bodyPr vert="horz" lIns="91440" tIns="45720" rIns="91440" bIns="45720" rtlCol="0"/>
          <a:lstStyle>
            <a:lvl1pPr algn="r">
              <a:defRPr sz="1200"/>
            </a:lvl1pPr>
          </a:lstStyle>
          <a:p>
            <a:fld id="{D0A2A66D-AB05-4DE8-9F80-5AACE6AD6CA4}" type="datetimeFigureOut">
              <a:rPr lang="en-GB" smtClean="0"/>
              <a:t>16/10/2025</a:t>
            </a:fld>
            <a:endParaRPr lang="en-GB"/>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9963"/>
            <a:ext cx="5435600" cy="39100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2925"/>
            <a:ext cx="2944813"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100" y="9432925"/>
            <a:ext cx="2944813" cy="498475"/>
          </a:xfrm>
          <a:prstGeom prst="rect">
            <a:avLst/>
          </a:prstGeom>
        </p:spPr>
        <p:txBody>
          <a:bodyPr vert="horz" lIns="91440" tIns="45720" rIns="91440" bIns="45720" rtlCol="0" anchor="b"/>
          <a:lstStyle>
            <a:lvl1pPr algn="r">
              <a:defRPr sz="1200"/>
            </a:lvl1pPr>
          </a:lstStyle>
          <a:p>
            <a:fld id="{326E6A99-7206-4B55-93A5-3459FA425655}" type="slidenum">
              <a:rPr lang="en-GB" smtClean="0"/>
              <a:t>‹#›</a:t>
            </a:fld>
            <a:endParaRPr lang="en-GB"/>
          </a:p>
        </p:txBody>
      </p:sp>
    </p:spTree>
    <p:extLst>
      <p:ext uri="{BB962C8B-B14F-4D97-AF65-F5344CB8AC3E}">
        <p14:creationId xmlns:p14="http://schemas.microsoft.com/office/powerpoint/2010/main" val="3049639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58322-1F02-80F1-E101-93438CE43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270DF-68B2-7532-28FF-33E008E2DE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512D3F-D485-E6CB-7AC1-AB7249DF020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C26FAC9-AAA9-0B98-5A2C-C0799EC5F4B7}"/>
              </a:ext>
            </a:extLst>
          </p:cNvPr>
          <p:cNvSpPr>
            <a:spLocks noGrp="1"/>
          </p:cNvSpPr>
          <p:nvPr>
            <p:ph type="sldNum" sz="quarter" idx="5"/>
          </p:nvPr>
        </p:nvSpPr>
        <p:spPr/>
        <p:txBody>
          <a:bodyPr/>
          <a:lstStyle/>
          <a:p>
            <a:fld id="{326E6A99-7206-4B55-93A5-3459FA425655}" type="slidenum">
              <a:rPr lang="en-GB" smtClean="0"/>
              <a:t>10</a:t>
            </a:fld>
            <a:endParaRPr lang="en-GB"/>
          </a:p>
        </p:txBody>
      </p:sp>
    </p:spTree>
    <p:extLst>
      <p:ext uri="{BB962C8B-B14F-4D97-AF65-F5344CB8AC3E}">
        <p14:creationId xmlns:p14="http://schemas.microsoft.com/office/powerpoint/2010/main" val="715126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FB175-1227-B2BA-94CA-7E661EA264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37D011-B6DA-0927-153E-73CB373370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DAE0D2C-0C7E-9CA5-1876-2C2B33B1FA52}"/>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5" name="Footer Placeholder 4">
            <a:extLst>
              <a:ext uri="{FF2B5EF4-FFF2-40B4-BE49-F238E27FC236}">
                <a16:creationId xmlns:a16="http://schemas.microsoft.com/office/drawing/2014/main" id="{9A39E0B2-7F45-289B-1D0C-87CB2ED118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B99AA2-395F-469E-DB9D-B331CF296F31}"/>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880461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5A3EA-8757-2BB4-9275-795E4F8082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9A5B8A-3B5B-A13D-5367-2B667D0CDE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557133-D9B3-33E2-940B-66EDB9F8B2DF}"/>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5" name="Footer Placeholder 4">
            <a:extLst>
              <a:ext uri="{FF2B5EF4-FFF2-40B4-BE49-F238E27FC236}">
                <a16:creationId xmlns:a16="http://schemas.microsoft.com/office/drawing/2014/main" id="{1A950653-BB82-F95E-5C83-D182E25535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ACB79F-1A55-0607-E822-573E642E859F}"/>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213588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E0D4-2067-58B7-7582-F38B5E5FED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8F95310-138F-58BC-D415-C21B20238D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052C43-193A-DD50-A1F8-CC6E32C551F7}"/>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5" name="Footer Placeholder 4">
            <a:extLst>
              <a:ext uri="{FF2B5EF4-FFF2-40B4-BE49-F238E27FC236}">
                <a16:creationId xmlns:a16="http://schemas.microsoft.com/office/drawing/2014/main" id="{7F0DB24E-D0BD-B29B-A25B-111E3C92DC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A89262-CFC3-0AB9-EDD0-807113EAC892}"/>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132792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49818-E48B-5389-5E35-9211B67E349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CF8359-2ED8-B237-59F1-772D637829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2F3963-931D-6763-4231-3B53C6E484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D1E547-515B-8ED4-F9CB-D682BDA903BB}"/>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6" name="Footer Placeholder 5">
            <a:extLst>
              <a:ext uri="{FF2B5EF4-FFF2-40B4-BE49-F238E27FC236}">
                <a16:creationId xmlns:a16="http://schemas.microsoft.com/office/drawing/2014/main" id="{08B838DE-9184-CC58-2C4E-BA63C659BCB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83A474-1358-D8D1-9DD4-90683106E032}"/>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3485103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72288-FD9B-71A2-D98E-0C6C3C01E5B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EACE2C-E894-ECE0-7224-8A966870FE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38D03A-962A-1896-728F-B337921D65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00A8322-F76E-507A-AAAF-FC35A9AE45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77FAC6-897F-31BF-4B14-C9729B313F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D48FCF9-309C-53E6-04D8-8C834882EDC0}"/>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8" name="Footer Placeholder 7">
            <a:extLst>
              <a:ext uri="{FF2B5EF4-FFF2-40B4-BE49-F238E27FC236}">
                <a16:creationId xmlns:a16="http://schemas.microsoft.com/office/drawing/2014/main" id="{36DF353B-2802-9FE2-583F-D61BB7E5101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108D28E-ED1D-EFD1-B644-5AC193FDA6C9}"/>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3419263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6CB01-44B6-25A1-3904-3BB71968F44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B088A6-3BFE-4DD4-21DA-6F89E071BF05}"/>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4" name="Footer Placeholder 3">
            <a:extLst>
              <a:ext uri="{FF2B5EF4-FFF2-40B4-BE49-F238E27FC236}">
                <a16:creationId xmlns:a16="http://schemas.microsoft.com/office/drawing/2014/main" id="{10D03AAE-418F-F226-2FF0-A60BA5458FD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FC3AC83-2F7A-3575-FB54-74BF24021B7A}"/>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1587582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A852A6-50AC-19B4-6FC3-5051E83A1775}"/>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3" name="Footer Placeholder 2">
            <a:extLst>
              <a:ext uri="{FF2B5EF4-FFF2-40B4-BE49-F238E27FC236}">
                <a16:creationId xmlns:a16="http://schemas.microsoft.com/office/drawing/2014/main" id="{2C3D45FD-53F9-2197-EF12-ED651A222E4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A269EE-BE99-6F74-C9E1-B93999505C7F}"/>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690241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61678-1635-7501-A5ED-34A35046AD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22EBD25-5164-4B6D-3467-39978E205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19CAE75-6CD7-2BBF-5E50-F5B493D94A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FBE08C-26EA-4F67-0ACD-50ACC3557D35}"/>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6" name="Footer Placeholder 5">
            <a:extLst>
              <a:ext uri="{FF2B5EF4-FFF2-40B4-BE49-F238E27FC236}">
                <a16:creationId xmlns:a16="http://schemas.microsoft.com/office/drawing/2014/main" id="{A4F398D7-77D6-F7EF-1195-AD8A212ED0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C9337A-4CE6-3E03-0688-39F8AA1EF178}"/>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3425778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568D6-AA9F-01FD-1514-E5426200F0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825CFCC-C80C-0C70-7385-DEB3DA2029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1A4B2F-DA21-C3A3-948C-C13D86646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E75665-86E7-7B9B-1F0E-57B4867A325E}"/>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6" name="Footer Placeholder 5">
            <a:extLst>
              <a:ext uri="{FF2B5EF4-FFF2-40B4-BE49-F238E27FC236}">
                <a16:creationId xmlns:a16="http://schemas.microsoft.com/office/drawing/2014/main" id="{5E3B0912-B96A-8A59-3FCE-A5C9DB8E42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640C3F-140E-B1B8-FF25-F0D6CFA822D5}"/>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107056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F42B0-29A9-2EB5-232F-AA3DBF95204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66EE71-6651-483E-3B82-33F212037A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F35081-909F-67FE-87E0-6F48ACA10325}"/>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5" name="Footer Placeholder 4">
            <a:extLst>
              <a:ext uri="{FF2B5EF4-FFF2-40B4-BE49-F238E27FC236}">
                <a16:creationId xmlns:a16="http://schemas.microsoft.com/office/drawing/2014/main" id="{29804362-1B5C-2445-BFAC-60101855F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80E898-02D1-220A-A4C8-C160A866412C}"/>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396701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372F6-5AA1-D1AE-5505-8CC0343582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B6F871-DB65-CCF3-B0E4-B026A098D2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E23F4C-36D4-923E-1115-2064FE44CD5C}"/>
              </a:ext>
            </a:extLst>
          </p:cNvPr>
          <p:cNvSpPr>
            <a:spLocks noGrp="1"/>
          </p:cNvSpPr>
          <p:nvPr>
            <p:ph type="dt" sz="half" idx="10"/>
          </p:nvPr>
        </p:nvSpPr>
        <p:spPr/>
        <p:txBody>
          <a:bodyPr/>
          <a:lstStyle/>
          <a:p>
            <a:fld id="{BBB0120B-F1AA-490E-A081-F08692B42998}" type="datetimeFigureOut">
              <a:rPr lang="en-GB" smtClean="0"/>
              <a:t>16/10/2025</a:t>
            </a:fld>
            <a:endParaRPr lang="en-GB"/>
          </a:p>
        </p:txBody>
      </p:sp>
      <p:sp>
        <p:nvSpPr>
          <p:cNvPr id="5" name="Footer Placeholder 4">
            <a:extLst>
              <a:ext uri="{FF2B5EF4-FFF2-40B4-BE49-F238E27FC236}">
                <a16:creationId xmlns:a16="http://schemas.microsoft.com/office/drawing/2014/main" id="{1A421CBF-39D6-5D1F-4382-D6FB329E7C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F5976E-9FDF-B08A-2866-C4AB4C2BD07B}"/>
              </a:ext>
            </a:extLst>
          </p:cNvPr>
          <p:cNvSpPr>
            <a:spLocks noGrp="1"/>
          </p:cNvSpPr>
          <p:nvPr>
            <p:ph type="sldNum" sz="quarter" idx="12"/>
          </p:nvPr>
        </p:nvSpPr>
        <p:spPr/>
        <p:txBody>
          <a:bodyPr/>
          <a:lstStyle/>
          <a:p>
            <a:fld id="{C4FE0AEE-8284-44E8-B294-2C2E6C9F7DA4}" type="slidenum">
              <a:rPr lang="en-GB" smtClean="0"/>
              <a:t>‹#›</a:t>
            </a:fld>
            <a:endParaRPr lang="en-GB"/>
          </a:p>
        </p:txBody>
      </p:sp>
    </p:spTree>
    <p:extLst>
      <p:ext uri="{BB962C8B-B14F-4D97-AF65-F5344CB8AC3E}">
        <p14:creationId xmlns:p14="http://schemas.microsoft.com/office/powerpoint/2010/main" val="3498395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89242D-E7E8-3CF2-1EB4-6B9399941D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DDE458-7BEB-EF93-024E-E05AF32753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0794C9-B5BA-AE65-B79E-6A73006ADF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B0120B-F1AA-490E-A081-F08692B42998}" type="datetimeFigureOut">
              <a:rPr lang="en-GB" smtClean="0"/>
              <a:t>16/10/2025</a:t>
            </a:fld>
            <a:endParaRPr lang="en-GB"/>
          </a:p>
        </p:txBody>
      </p:sp>
      <p:sp>
        <p:nvSpPr>
          <p:cNvPr id="5" name="Footer Placeholder 4">
            <a:extLst>
              <a:ext uri="{FF2B5EF4-FFF2-40B4-BE49-F238E27FC236}">
                <a16:creationId xmlns:a16="http://schemas.microsoft.com/office/drawing/2014/main" id="{7977331D-88AF-3A53-02E9-5C295B547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EE15B0C-CB7D-54C5-5458-D4FF01841F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FE0AEE-8284-44E8-B294-2C2E6C9F7DA4}" type="slidenum">
              <a:rPr lang="en-GB" smtClean="0"/>
              <a:t>‹#›</a:t>
            </a:fld>
            <a:endParaRPr lang="en-GB"/>
          </a:p>
        </p:txBody>
      </p:sp>
    </p:spTree>
    <p:extLst>
      <p:ext uri="{BB962C8B-B14F-4D97-AF65-F5344CB8AC3E}">
        <p14:creationId xmlns:p14="http://schemas.microsoft.com/office/powerpoint/2010/main" val="760158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oG17F0LTFRk?feature=oembed"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EE9049-5D29-C17C-9700-DAE6E6DE504B}"/>
              </a:ext>
            </a:extLst>
          </p:cNvPr>
          <p:cNvSpPr txBox="1"/>
          <p:nvPr/>
        </p:nvSpPr>
        <p:spPr>
          <a:xfrm>
            <a:off x="632445" y="5312403"/>
            <a:ext cx="11158502" cy="1569660"/>
          </a:xfrm>
          <a:prstGeom prst="rect">
            <a:avLst/>
          </a:prstGeom>
          <a:noFill/>
        </p:spPr>
        <p:txBody>
          <a:bodyPr wrap="square">
            <a:spAutoFit/>
          </a:bodyPr>
          <a:lstStyle/>
          <a:p>
            <a:pPr marL="285750" indent="-285750">
              <a:buFont typeface="Arial" panose="020B0604020202020204" pitchFamily="34" charset="0"/>
              <a:buChar char="•"/>
            </a:pPr>
            <a:r>
              <a:rPr lang="en-GB" sz="2400" b="1">
                <a:solidFill>
                  <a:schemeClr val="accent1"/>
                </a:solidFill>
                <a:latin typeface="Century Gothic" panose="020B0502020202020204" pitchFamily="34" charset="0"/>
              </a:rPr>
              <a:t>Sky</a:t>
            </a:r>
            <a:r>
              <a:rPr lang="en-GB" sz="2400">
                <a:solidFill>
                  <a:schemeClr val="accent1"/>
                </a:solidFill>
                <a:latin typeface="Century Gothic" panose="020B0502020202020204" pitchFamily="34" charset="0"/>
              </a:rPr>
              <a:t> – Deliver, monitor and improve, maintain the effort, review and act at Okehampton College. </a:t>
            </a:r>
          </a:p>
          <a:p>
            <a:pPr marL="285750" indent="-285750">
              <a:buFont typeface="Arial" panose="020B0604020202020204" pitchFamily="34" charset="0"/>
              <a:buChar char="•"/>
            </a:pPr>
            <a:r>
              <a:rPr lang="en-GB" sz="2400" b="1">
                <a:solidFill>
                  <a:schemeClr val="accent1"/>
                </a:solidFill>
                <a:latin typeface="Century Gothic" panose="020B0502020202020204" pitchFamily="34" charset="0"/>
              </a:rPr>
              <a:t>Sky</a:t>
            </a:r>
            <a:r>
              <a:rPr lang="en-GB" sz="2400">
                <a:solidFill>
                  <a:schemeClr val="accent1"/>
                </a:solidFill>
                <a:latin typeface="Century Gothic" panose="020B0502020202020204" pitchFamily="34" charset="0"/>
              </a:rPr>
              <a:t> – Sustain model in ensuring that BV ambassadors continue at Okehampton College. </a:t>
            </a:r>
          </a:p>
        </p:txBody>
      </p:sp>
      <p:pic>
        <p:nvPicPr>
          <p:cNvPr id="4" name="Content Placeholder 3">
            <a:extLst>
              <a:ext uri="{FF2B5EF4-FFF2-40B4-BE49-F238E27FC236}">
                <a16:creationId xmlns:a16="http://schemas.microsoft.com/office/drawing/2014/main" id="{333177A5-BD3B-271A-E59C-82012E3D4A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80808" y="214246"/>
            <a:ext cx="6951950" cy="4916711"/>
          </a:xfrm>
          <a:prstGeom prst="rect">
            <a:avLst/>
          </a:prstGeom>
        </p:spPr>
      </p:pic>
    </p:spTree>
    <p:extLst>
      <p:ext uri="{BB962C8B-B14F-4D97-AF65-F5344CB8AC3E}">
        <p14:creationId xmlns:p14="http://schemas.microsoft.com/office/powerpoint/2010/main" val="3763262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hild Reaading at Lectern">
            <a:extLst>
              <a:ext uri="{FF2B5EF4-FFF2-40B4-BE49-F238E27FC236}">
                <a16:creationId xmlns:a16="http://schemas.microsoft.com/office/drawing/2014/main" id="{CCBB1BC1-427F-0E02-8DFB-06DCAC042EB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8560" y="2705735"/>
            <a:ext cx="4133850" cy="30956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969A086-F668-3A02-73BD-BD0FFF571848}"/>
              </a:ext>
            </a:extLst>
          </p:cNvPr>
          <p:cNvSpPr txBox="1"/>
          <p:nvPr/>
        </p:nvSpPr>
        <p:spPr>
          <a:xfrm>
            <a:off x="5318430" y="1317465"/>
            <a:ext cx="6464967" cy="484684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Enthronement of Bishop Mike Harrison</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Display for Interfaith</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HMD, speaking and lighting candles at Exeter Cathedral</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Students ran assemblies on HMD, using the HMD memorial trust resources</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Hosted an Iftar for Muslim communities</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Went to Parliament and sat at the round table, speaking with MPs on Religious Education in schools. </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Taken on more leadership roles, setting up clubs during the school day, debate and politics club, Christian Union Club, Pride alliance. </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Brought Mel Stride MP into the school and spoke with him regarding Education and RE within Okehampton College</a:t>
            </a:r>
          </a:p>
        </p:txBody>
      </p:sp>
      <p:sp>
        <p:nvSpPr>
          <p:cNvPr id="7" name="TextBox 6">
            <a:extLst>
              <a:ext uri="{FF2B5EF4-FFF2-40B4-BE49-F238E27FC236}">
                <a16:creationId xmlns:a16="http://schemas.microsoft.com/office/drawing/2014/main" id="{870713DD-20C8-493E-69A6-E70D15A0FC10}"/>
              </a:ext>
            </a:extLst>
          </p:cNvPr>
          <p:cNvSpPr txBox="1"/>
          <p:nvPr/>
        </p:nvSpPr>
        <p:spPr>
          <a:xfrm>
            <a:off x="265763" y="353853"/>
            <a:ext cx="11347117" cy="461665"/>
          </a:xfrm>
          <a:prstGeom prst="rect">
            <a:avLst/>
          </a:prstGeom>
          <a:noFill/>
        </p:spPr>
        <p:txBody>
          <a:bodyPr wrap="square" rtlCol="0">
            <a:spAutoFit/>
          </a:bodyPr>
          <a:lstStyle/>
          <a:p>
            <a:r>
              <a:rPr lang="en-GB" sz="2400">
                <a:solidFill>
                  <a:schemeClr val="accent1"/>
                </a:solidFill>
                <a:latin typeface="Century Gothic" panose="020B0502020202020204" pitchFamily="34" charset="0"/>
              </a:rPr>
              <a:t>What have we done to improve, support and encourage process…</a:t>
            </a:r>
          </a:p>
        </p:txBody>
      </p:sp>
      <p:sp>
        <p:nvSpPr>
          <p:cNvPr id="8" name="TextBox 7">
            <a:extLst>
              <a:ext uri="{FF2B5EF4-FFF2-40B4-BE49-F238E27FC236}">
                <a16:creationId xmlns:a16="http://schemas.microsoft.com/office/drawing/2014/main" id="{7AB5C318-8506-B5CC-7178-0A38DA85A07B}"/>
              </a:ext>
            </a:extLst>
          </p:cNvPr>
          <p:cNvSpPr txBox="1"/>
          <p:nvPr/>
        </p:nvSpPr>
        <p:spPr>
          <a:xfrm>
            <a:off x="456730" y="1436666"/>
            <a:ext cx="4257510" cy="369332"/>
          </a:xfrm>
          <a:prstGeom prst="rect">
            <a:avLst/>
          </a:prstGeom>
          <a:noFill/>
        </p:spPr>
        <p:txBody>
          <a:bodyPr wrap="square" rtlCol="0">
            <a:spAutoFit/>
          </a:bodyPr>
          <a:lstStyle/>
          <a:p>
            <a:r>
              <a:rPr lang="en-GB">
                <a:solidFill>
                  <a:schemeClr val="accent1"/>
                </a:solidFill>
                <a:latin typeface="Century Gothic" panose="020B0502020202020204" pitchFamily="34" charset="0"/>
              </a:rPr>
              <a:t>What our 2024-2025 look like</a:t>
            </a:r>
          </a:p>
        </p:txBody>
      </p:sp>
      <p:cxnSp>
        <p:nvCxnSpPr>
          <p:cNvPr id="10" name="Straight Arrow Connector 9">
            <a:extLst>
              <a:ext uri="{FF2B5EF4-FFF2-40B4-BE49-F238E27FC236}">
                <a16:creationId xmlns:a16="http://schemas.microsoft.com/office/drawing/2014/main" id="{1B93BC29-30B5-2732-4044-AEDDC72CF3D9}"/>
              </a:ext>
            </a:extLst>
          </p:cNvPr>
          <p:cNvCxnSpPr/>
          <p:nvPr/>
        </p:nvCxnSpPr>
        <p:spPr>
          <a:xfrm>
            <a:off x="2875280" y="1899920"/>
            <a:ext cx="2092960"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47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CDCAD-62CA-3441-3E88-0D64C4876311}"/>
            </a:ext>
          </a:extLst>
        </p:cNvPr>
        <p:cNvGrpSpPr/>
        <p:nvPr/>
      </p:nvGrpSpPr>
      <p:grpSpPr>
        <a:xfrm>
          <a:off x="0" y="0"/>
          <a:ext cx="0" cy="0"/>
          <a:chOff x="0" y="0"/>
          <a:chExt cx="0" cy="0"/>
        </a:xfrm>
      </p:grpSpPr>
      <p:pic>
        <p:nvPicPr>
          <p:cNvPr id="4" name="Picture 2" descr="Child Reaading at Lectern">
            <a:extLst>
              <a:ext uri="{FF2B5EF4-FFF2-40B4-BE49-F238E27FC236}">
                <a16:creationId xmlns:a16="http://schemas.microsoft.com/office/drawing/2014/main" id="{DBAEAF0A-93DF-A42C-8E5A-55C5F49C950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6672" y="1520716"/>
            <a:ext cx="4133850" cy="30956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46B4123-42E3-FB25-605F-45625DCA5F58}"/>
              </a:ext>
            </a:extLst>
          </p:cNvPr>
          <p:cNvSpPr txBox="1"/>
          <p:nvPr/>
        </p:nvSpPr>
        <p:spPr>
          <a:xfrm>
            <a:off x="5318430" y="1317465"/>
            <a:ext cx="6464967" cy="484684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1600" b="1">
                <a:solidFill>
                  <a:srgbClr val="FF0000"/>
                </a:solidFill>
                <a:latin typeface="Century Gothic" panose="020B0502020202020204" pitchFamily="34" charset="0"/>
              </a:rPr>
              <a:t>Enthronement of Bishop Mike Harrison</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Display for Interfaith</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HMD, speaking and lighting candles at Exeter Cathedral</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Students ran assemblies on HMD, using the HMD memorial trust resources</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Hosted an Iftar for Muslim communities</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Went to Parliament and sat at the round table, speaking with MPs on Religious Education in schools. </a:t>
            </a:r>
          </a:p>
          <a:p>
            <a:pPr marL="342900" indent="-342900">
              <a:lnSpc>
                <a:spcPct val="150000"/>
              </a:lnSpc>
              <a:buFont typeface="Arial" panose="020B0604020202020204" pitchFamily="34" charset="0"/>
              <a:buChar char="•"/>
            </a:pPr>
            <a:r>
              <a:rPr lang="en-GB" sz="1600">
                <a:solidFill>
                  <a:schemeClr val="accent1"/>
                </a:solidFill>
                <a:latin typeface="Century Gothic" panose="020B0502020202020204" pitchFamily="34" charset="0"/>
              </a:rPr>
              <a:t>Taken on more leadership roles, setting up clubs during the school day, debate and politics club, Christian Union Club, Pride alliance. </a:t>
            </a:r>
          </a:p>
          <a:p>
            <a:pPr marL="342900" indent="-342900">
              <a:lnSpc>
                <a:spcPct val="150000"/>
              </a:lnSpc>
              <a:buFont typeface="Arial" panose="020B0604020202020204" pitchFamily="34" charset="0"/>
              <a:buChar char="•"/>
            </a:pPr>
            <a:r>
              <a:rPr lang="en-GB" sz="1600" b="1">
                <a:solidFill>
                  <a:srgbClr val="FF0000"/>
                </a:solidFill>
                <a:latin typeface="Century Gothic" panose="020B0502020202020204" pitchFamily="34" charset="0"/>
              </a:rPr>
              <a:t>Brought Mel Stride MP into the school and spoke with him regarding Education and RE within Okehampton College</a:t>
            </a:r>
          </a:p>
        </p:txBody>
      </p:sp>
      <p:sp>
        <p:nvSpPr>
          <p:cNvPr id="7" name="TextBox 6">
            <a:extLst>
              <a:ext uri="{FF2B5EF4-FFF2-40B4-BE49-F238E27FC236}">
                <a16:creationId xmlns:a16="http://schemas.microsoft.com/office/drawing/2014/main" id="{D1EEC05A-F216-4B95-6440-D52DFA221095}"/>
              </a:ext>
            </a:extLst>
          </p:cNvPr>
          <p:cNvSpPr txBox="1"/>
          <p:nvPr/>
        </p:nvSpPr>
        <p:spPr>
          <a:xfrm>
            <a:off x="310681" y="276600"/>
            <a:ext cx="11570637" cy="461665"/>
          </a:xfrm>
          <a:prstGeom prst="rect">
            <a:avLst/>
          </a:prstGeom>
          <a:noFill/>
        </p:spPr>
        <p:txBody>
          <a:bodyPr wrap="square" rtlCol="0">
            <a:spAutoFit/>
          </a:bodyPr>
          <a:lstStyle/>
          <a:p>
            <a:r>
              <a:rPr lang="en-GB" sz="2400">
                <a:solidFill>
                  <a:schemeClr val="accent1"/>
                </a:solidFill>
                <a:latin typeface="Century Gothic" panose="020B0502020202020204" pitchFamily="34" charset="0"/>
              </a:rPr>
              <a:t>What have we done to improve, support and encourage process…</a:t>
            </a:r>
          </a:p>
        </p:txBody>
      </p:sp>
      <p:sp>
        <p:nvSpPr>
          <p:cNvPr id="2" name="TextBox 1">
            <a:extLst>
              <a:ext uri="{FF2B5EF4-FFF2-40B4-BE49-F238E27FC236}">
                <a16:creationId xmlns:a16="http://schemas.microsoft.com/office/drawing/2014/main" id="{F9624BB2-BDF8-1C92-D96C-28496D2D1A10}"/>
              </a:ext>
            </a:extLst>
          </p:cNvPr>
          <p:cNvSpPr txBox="1"/>
          <p:nvPr/>
        </p:nvSpPr>
        <p:spPr>
          <a:xfrm>
            <a:off x="310681" y="4136452"/>
            <a:ext cx="6650958" cy="2117183"/>
          </a:xfrm>
          <a:prstGeom prst="rect">
            <a:avLst/>
          </a:prstGeom>
          <a:solidFill>
            <a:srgbClr val="FFFFCC"/>
          </a:solidFill>
          <a:ln>
            <a:solidFill>
              <a:schemeClr val="accent1"/>
            </a:solidFill>
          </a:ln>
        </p:spPr>
        <p:txBody>
          <a:bodyPr wrap="square" rtlCol="0">
            <a:spAutoFit/>
          </a:bodyPr>
          <a:lstStyle/>
          <a:p>
            <a:pPr>
              <a:lnSpc>
                <a:spcPct val="150000"/>
              </a:lnSpc>
            </a:pPr>
            <a:r>
              <a:rPr lang="en-GB">
                <a:solidFill>
                  <a:schemeClr val="accent1"/>
                </a:solidFill>
                <a:latin typeface="Century Gothic" panose="020B0502020202020204" pitchFamily="34" charset="0"/>
              </a:rPr>
              <a:t>With a group already formed and well known – SLT can call on them, responded to invites. We were lucky enough to be able to speak at the Enthronement, and when Mel Stride MP came in as a result from the Parliament trip, SLT were able to invite them to speak with him at school. </a:t>
            </a:r>
          </a:p>
        </p:txBody>
      </p:sp>
    </p:spTree>
    <p:extLst>
      <p:ext uri="{BB962C8B-B14F-4D97-AF65-F5344CB8AC3E}">
        <p14:creationId xmlns:p14="http://schemas.microsoft.com/office/powerpoint/2010/main" val="16805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9FFC7A-903D-AB8A-5CF3-A9151C5C9CAD}"/>
              </a:ext>
            </a:extLst>
          </p:cNvPr>
          <p:cNvSpPr txBox="1"/>
          <p:nvPr/>
        </p:nvSpPr>
        <p:spPr>
          <a:xfrm>
            <a:off x="168441" y="317760"/>
            <a:ext cx="11855117" cy="923330"/>
          </a:xfrm>
          <a:prstGeom prst="rect">
            <a:avLst/>
          </a:prstGeom>
          <a:noFill/>
        </p:spPr>
        <p:txBody>
          <a:bodyPr wrap="square" rtlCol="0">
            <a:spAutoFit/>
          </a:bodyPr>
          <a:lstStyle/>
          <a:p>
            <a:r>
              <a:rPr lang="en-GB" b="1">
                <a:solidFill>
                  <a:schemeClr val="accent1"/>
                </a:solidFill>
                <a:latin typeface="Century Gothic" panose="020B0502020202020204" pitchFamily="34" charset="0"/>
              </a:rPr>
              <a:t>Every Friday during Break 2, </a:t>
            </a:r>
            <a:r>
              <a:rPr lang="en-GB">
                <a:solidFill>
                  <a:schemeClr val="accent1"/>
                </a:solidFill>
                <a:latin typeface="Century Gothic" panose="020B0502020202020204" pitchFamily="34" charset="0"/>
              </a:rPr>
              <a:t>we come together to brainstorm ideas, develop plans, and explore ways to tackle key issues. Clear vision guides our work. As a College, our mission is to strengthen the connection between school and community.</a:t>
            </a:r>
          </a:p>
        </p:txBody>
      </p:sp>
      <p:sp>
        <p:nvSpPr>
          <p:cNvPr id="7" name="TextBox 6">
            <a:extLst>
              <a:ext uri="{FF2B5EF4-FFF2-40B4-BE49-F238E27FC236}">
                <a16:creationId xmlns:a16="http://schemas.microsoft.com/office/drawing/2014/main" id="{A6A4F7C9-3527-E31E-25E8-1C5F8AF39DE6}"/>
              </a:ext>
            </a:extLst>
          </p:cNvPr>
          <p:cNvSpPr txBox="1"/>
          <p:nvPr/>
        </p:nvSpPr>
        <p:spPr>
          <a:xfrm>
            <a:off x="243307" y="2666572"/>
            <a:ext cx="6320054" cy="1015663"/>
          </a:xfrm>
          <a:prstGeom prst="rect">
            <a:avLst/>
          </a:prstGeom>
          <a:noFill/>
          <a:ln>
            <a:solidFill>
              <a:schemeClr val="accent1"/>
            </a:solidFill>
          </a:ln>
        </p:spPr>
        <p:txBody>
          <a:bodyPr wrap="square">
            <a:spAutoFit/>
          </a:bodyPr>
          <a:lstStyle/>
          <a:p>
            <a:pPr algn="l">
              <a:spcBef>
                <a:spcPts val="900"/>
              </a:spcBef>
              <a:spcAft>
                <a:spcPts val="900"/>
              </a:spcAft>
              <a:buNone/>
            </a:pPr>
            <a:r>
              <a:rPr lang="en-GB" sz="2000" b="0" i="1">
                <a:solidFill>
                  <a:schemeClr val="accent1"/>
                </a:solidFill>
                <a:effectLst/>
                <a:latin typeface="Century Gothic" panose="020B0502020202020204" pitchFamily="34" charset="0"/>
              </a:rPr>
              <a:t>Our shared ambition is for </a:t>
            </a:r>
            <a:r>
              <a:rPr lang="en-GB" sz="2000" b="1" i="1">
                <a:solidFill>
                  <a:schemeClr val="accent1"/>
                </a:solidFill>
                <a:effectLst/>
                <a:latin typeface="Century Gothic" panose="020B0502020202020204" pitchFamily="34" charset="0"/>
              </a:rPr>
              <a:t>all </a:t>
            </a:r>
            <a:r>
              <a:rPr lang="en-GB" sz="2000" b="0" i="1">
                <a:solidFill>
                  <a:schemeClr val="accent1"/>
                </a:solidFill>
                <a:effectLst/>
                <a:latin typeface="Century Gothic" panose="020B0502020202020204" pitchFamily="34" charset="0"/>
              </a:rPr>
              <a:t>students to be caring people who embrace challenge and thrive in our society</a:t>
            </a:r>
          </a:p>
        </p:txBody>
      </p:sp>
      <p:sp>
        <p:nvSpPr>
          <p:cNvPr id="8" name="TextBox 7">
            <a:extLst>
              <a:ext uri="{FF2B5EF4-FFF2-40B4-BE49-F238E27FC236}">
                <a16:creationId xmlns:a16="http://schemas.microsoft.com/office/drawing/2014/main" id="{461790A1-5467-BBBB-4A62-74BC3A83E447}"/>
              </a:ext>
            </a:extLst>
          </p:cNvPr>
          <p:cNvSpPr txBox="1"/>
          <p:nvPr/>
        </p:nvSpPr>
        <p:spPr>
          <a:xfrm>
            <a:off x="168441" y="5906413"/>
            <a:ext cx="11855117" cy="707886"/>
          </a:xfrm>
          <a:prstGeom prst="rect">
            <a:avLst/>
          </a:prstGeom>
          <a:noFill/>
        </p:spPr>
        <p:txBody>
          <a:bodyPr wrap="square" rtlCol="0">
            <a:spAutoFit/>
          </a:bodyPr>
          <a:lstStyle/>
          <a:p>
            <a:r>
              <a:rPr lang="en-GB" sz="2000">
                <a:solidFill>
                  <a:schemeClr val="accent1"/>
                </a:solidFill>
                <a:latin typeface="Century Gothic" panose="020B0502020202020204" pitchFamily="34" charset="0"/>
              </a:rPr>
              <a:t>With the ambition being central, we discuss ways that bring people together, showing care, belonging, support and community focus. </a:t>
            </a:r>
          </a:p>
        </p:txBody>
      </p:sp>
      <p:pic>
        <p:nvPicPr>
          <p:cNvPr id="10" name="Picture 9">
            <a:extLst>
              <a:ext uri="{FF2B5EF4-FFF2-40B4-BE49-F238E27FC236}">
                <a16:creationId xmlns:a16="http://schemas.microsoft.com/office/drawing/2014/main" id="{CF8A8F48-E53B-BF93-4B48-3795686372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08240" y="1193489"/>
            <a:ext cx="3126886" cy="4471022"/>
          </a:xfrm>
          <a:prstGeom prst="rect">
            <a:avLst/>
          </a:prstGeom>
        </p:spPr>
      </p:pic>
    </p:spTree>
    <p:extLst>
      <p:ext uri="{BB962C8B-B14F-4D97-AF65-F5344CB8AC3E}">
        <p14:creationId xmlns:p14="http://schemas.microsoft.com/office/powerpoint/2010/main" val="189714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D7133-E081-46BD-EEE4-070DB9C0B2C3}"/>
              </a:ext>
            </a:extLst>
          </p:cNvPr>
          <p:cNvSpPr>
            <a:spLocks noGrp="1"/>
          </p:cNvSpPr>
          <p:nvPr>
            <p:ph type="title"/>
          </p:nvPr>
        </p:nvSpPr>
        <p:spPr/>
        <p:txBody>
          <a:bodyPr/>
          <a:lstStyle/>
          <a:p>
            <a:r>
              <a:rPr lang="en-GB">
                <a:solidFill>
                  <a:schemeClr val="accent1"/>
                </a:solidFill>
                <a:latin typeface="Century Gothic" panose="020B0502020202020204" pitchFamily="34" charset="0"/>
              </a:rPr>
              <a:t>What is an Iftar…</a:t>
            </a:r>
          </a:p>
        </p:txBody>
      </p:sp>
      <p:sp>
        <p:nvSpPr>
          <p:cNvPr id="3" name="Content Placeholder 2">
            <a:extLst>
              <a:ext uri="{FF2B5EF4-FFF2-40B4-BE49-F238E27FC236}">
                <a16:creationId xmlns:a16="http://schemas.microsoft.com/office/drawing/2014/main" id="{36DE7A5E-4931-8259-F8A3-4B37C505F948}"/>
              </a:ext>
            </a:extLst>
          </p:cNvPr>
          <p:cNvSpPr>
            <a:spLocks noGrp="1"/>
          </p:cNvSpPr>
          <p:nvPr>
            <p:ph idx="1"/>
          </p:nvPr>
        </p:nvSpPr>
        <p:spPr>
          <a:xfrm>
            <a:off x="838200" y="1953445"/>
            <a:ext cx="10515600" cy="4351338"/>
          </a:xfrm>
        </p:spPr>
        <p:txBody>
          <a:bodyPr/>
          <a:lstStyle/>
          <a:p>
            <a:pPr marL="0" indent="0">
              <a:lnSpc>
                <a:spcPct val="150000"/>
              </a:lnSpc>
              <a:buNone/>
            </a:pPr>
            <a:r>
              <a:rPr lang="en-GB" i="1">
                <a:solidFill>
                  <a:schemeClr val="accent1"/>
                </a:solidFill>
                <a:latin typeface="Century Gothic" panose="020B0502020202020204" pitchFamily="34" charset="0"/>
              </a:rPr>
              <a:t>An iftar is the evening meal that Muslims eat to break their daily fast at sunset during the holy month of Ramadan. It is a special, often communal, event that follows the day's fast and is typically preceded by breaking the fast with dates and water.  </a:t>
            </a:r>
          </a:p>
        </p:txBody>
      </p:sp>
    </p:spTree>
    <p:extLst>
      <p:ext uri="{BB962C8B-B14F-4D97-AF65-F5344CB8AC3E}">
        <p14:creationId xmlns:p14="http://schemas.microsoft.com/office/powerpoint/2010/main" val="184269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A814DA-FFEF-4719-0D90-B26DB81F32D8}"/>
              </a:ext>
            </a:extLst>
          </p:cNvPr>
          <p:cNvSpPr txBox="1"/>
          <p:nvPr/>
        </p:nvSpPr>
        <p:spPr>
          <a:xfrm>
            <a:off x="383458" y="212735"/>
            <a:ext cx="11651225" cy="6432530"/>
          </a:xfrm>
          <a:prstGeom prst="rect">
            <a:avLst/>
          </a:prstGeom>
          <a:noFill/>
        </p:spPr>
        <p:txBody>
          <a:bodyPr wrap="square">
            <a:spAutoFit/>
          </a:bodyPr>
          <a:lstStyle/>
          <a:p>
            <a:r>
              <a:rPr lang="en-GB" sz="1600" u="sng">
                <a:solidFill>
                  <a:schemeClr val="accent1"/>
                </a:solidFill>
                <a:latin typeface="Century Gothic" panose="020B0502020202020204" pitchFamily="34" charset="0"/>
              </a:rPr>
              <a:t>How We Hosted Our School Iftar</a:t>
            </a:r>
          </a:p>
          <a:p>
            <a:endParaRPr lang="en-GB" sz="1600" u="sng">
              <a:solidFill>
                <a:schemeClr val="accent1"/>
              </a:solidFill>
              <a:latin typeface="Century Gothic" panose="020B0502020202020204" pitchFamily="34" charset="0"/>
            </a:endParaRPr>
          </a:p>
          <a:p>
            <a:r>
              <a:rPr lang="en-GB" sz="1600" b="1">
                <a:solidFill>
                  <a:schemeClr val="accent1"/>
                </a:solidFill>
                <a:latin typeface="Century Gothic" panose="020B0502020202020204" pitchFamily="34" charset="0"/>
              </a:rPr>
              <a:t>Making Connections </a:t>
            </a:r>
            <a:r>
              <a:rPr lang="en-GB" sz="1600">
                <a:solidFill>
                  <a:schemeClr val="accent1"/>
                </a:solidFill>
                <a:latin typeface="Century Gothic" panose="020B0502020202020204" pitchFamily="34" charset="0"/>
              </a:rPr>
              <a:t>- We reached out to Neomi Alam at Exeter Mosque, building on connections made during our visit for Holocaust Memorial Day. Establishing relationships with local Muslim communities is key to ensuring cultural sensitivity and support.</a:t>
            </a:r>
          </a:p>
          <a:p>
            <a:r>
              <a:rPr lang="en-GB" sz="1600" b="1">
                <a:solidFill>
                  <a:schemeClr val="accent1"/>
                </a:solidFill>
                <a:latin typeface="Century Gothic" panose="020B0502020202020204" pitchFamily="34" charset="0"/>
              </a:rPr>
              <a:t>Planning the Date </a:t>
            </a:r>
            <a:r>
              <a:rPr lang="en-GB" sz="1600">
                <a:solidFill>
                  <a:schemeClr val="accent1"/>
                </a:solidFill>
                <a:latin typeface="Century Gothic" panose="020B0502020202020204" pitchFamily="34" charset="0"/>
              </a:rPr>
              <a:t>- The last two weeks of Ramadan are especially sacred, so we chose to host our Iftar in the first two weeks to avoid conflicts.</a:t>
            </a:r>
          </a:p>
          <a:p>
            <a:r>
              <a:rPr lang="en-GB" sz="1600">
                <a:solidFill>
                  <a:schemeClr val="accent1"/>
                </a:solidFill>
                <a:latin typeface="Century Gothic" panose="020B0502020202020204" pitchFamily="34" charset="0"/>
              </a:rPr>
              <a:t>We checked the school calendar to avoid clashes with other events.</a:t>
            </a:r>
          </a:p>
          <a:p>
            <a:r>
              <a:rPr lang="en-GB" sz="1600" b="1">
                <a:solidFill>
                  <a:schemeClr val="accent1"/>
                </a:solidFill>
                <a:latin typeface="Century Gothic" panose="020B0502020202020204" pitchFamily="34" charset="0"/>
              </a:rPr>
              <a:t>Timing the Iftar - </a:t>
            </a:r>
            <a:r>
              <a:rPr lang="en-GB" sz="1600">
                <a:solidFill>
                  <a:schemeClr val="accent1"/>
                </a:solidFill>
                <a:latin typeface="Century Gothic" panose="020B0502020202020204" pitchFamily="34" charset="0"/>
              </a:rPr>
              <a:t>Iftar happens at sunset, so we confirmed the exact time with the Mosque.</a:t>
            </a:r>
          </a:p>
          <a:p>
            <a:r>
              <a:rPr lang="en-GB" sz="1600">
                <a:solidFill>
                  <a:schemeClr val="accent1"/>
                </a:solidFill>
                <a:latin typeface="Century Gothic" panose="020B0502020202020204" pitchFamily="34" charset="0"/>
              </a:rPr>
              <a:t>As it’s an after-school event, we made sure staff and site teams were informed and available.</a:t>
            </a:r>
          </a:p>
          <a:p>
            <a:r>
              <a:rPr lang="en-GB" sz="1600" b="1">
                <a:solidFill>
                  <a:schemeClr val="accent1"/>
                </a:solidFill>
                <a:latin typeface="Century Gothic" panose="020B0502020202020204" pitchFamily="34" charset="0"/>
              </a:rPr>
              <a:t>Venue &amp; Logistics </a:t>
            </a:r>
            <a:r>
              <a:rPr lang="en-GB" sz="1600">
                <a:solidFill>
                  <a:schemeClr val="accent1"/>
                </a:solidFill>
                <a:latin typeface="Century Gothic" panose="020B0502020202020204" pitchFamily="34" charset="0"/>
              </a:rPr>
              <a:t>- We cooked in the DT rooms and transported food to the hot canteen using trolleys.</a:t>
            </a:r>
          </a:p>
          <a:p>
            <a:r>
              <a:rPr lang="en-GB" sz="1600">
                <a:solidFill>
                  <a:schemeClr val="accent1"/>
                </a:solidFill>
                <a:latin typeface="Century Gothic" panose="020B0502020202020204" pitchFamily="34" charset="0"/>
              </a:rPr>
              <a:t>Coordinated with the site team for locking up after the event.</a:t>
            </a:r>
          </a:p>
          <a:p>
            <a:r>
              <a:rPr lang="en-GB" sz="1600" b="1">
                <a:solidFill>
                  <a:schemeClr val="accent1"/>
                </a:solidFill>
                <a:latin typeface="Century Gothic" panose="020B0502020202020204" pitchFamily="34" charset="0"/>
              </a:rPr>
              <a:t>Invitations - </a:t>
            </a:r>
            <a:r>
              <a:rPr lang="en-GB" sz="1600">
                <a:solidFill>
                  <a:schemeClr val="accent1"/>
                </a:solidFill>
                <a:latin typeface="Century Gothic" panose="020B0502020202020204" pitchFamily="34" charset="0"/>
              </a:rPr>
              <a:t>Sent a whole-school letter with a Microsoft form to track attendance. Families were warmly invited to join, fostering community spirit. We also added this to our school bulletin and Social Media. </a:t>
            </a:r>
          </a:p>
          <a:p>
            <a:r>
              <a:rPr lang="en-GB" sz="1600" b="1">
                <a:solidFill>
                  <a:schemeClr val="accent1"/>
                </a:solidFill>
                <a:latin typeface="Century Gothic" panose="020B0502020202020204" pitchFamily="34" charset="0"/>
              </a:rPr>
              <a:t>Food &amp; Essentials </a:t>
            </a:r>
            <a:r>
              <a:rPr lang="en-GB" sz="1600">
                <a:solidFill>
                  <a:schemeClr val="accent1"/>
                </a:solidFill>
                <a:latin typeface="Century Gothic" panose="020B0502020202020204" pitchFamily="34" charset="0"/>
              </a:rPr>
              <a:t>- We kept the menu simple and inclusive: </a:t>
            </a:r>
          </a:p>
          <a:p>
            <a:pPr lvl="1"/>
            <a:r>
              <a:rPr lang="en-GB" sz="1600">
                <a:solidFill>
                  <a:schemeClr val="accent1"/>
                </a:solidFill>
                <a:latin typeface="Century Gothic" panose="020B0502020202020204" pitchFamily="34" charset="0"/>
              </a:rPr>
              <a:t>Vegetarian curry (Halal-friendly)</a:t>
            </a:r>
          </a:p>
          <a:p>
            <a:pPr lvl="1"/>
            <a:r>
              <a:rPr lang="en-GB" sz="1600">
                <a:solidFill>
                  <a:schemeClr val="accent1"/>
                </a:solidFill>
                <a:latin typeface="Century Gothic" panose="020B0502020202020204" pitchFamily="34" charset="0"/>
              </a:rPr>
              <a:t>Salad and breads</a:t>
            </a:r>
          </a:p>
          <a:p>
            <a:pPr lvl="1"/>
            <a:r>
              <a:rPr lang="en-GB" sz="1600">
                <a:solidFill>
                  <a:schemeClr val="accent1"/>
                </a:solidFill>
                <a:latin typeface="Century Gothic" panose="020B0502020202020204" pitchFamily="34" charset="0"/>
              </a:rPr>
              <a:t>Dates (3 per person)</a:t>
            </a:r>
          </a:p>
          <a:p>
            <a:pPr lvl="1"/>
            <a:r>
              <a:rPr lang="en-GB" sz="1600">
                <a:solidFill>
                  <a:schemeClr val="accent1"/>
                </a:solidFill>
                <a:latin typeface="Century Gothic" panose="020B0502020202020204" pitchFamily="34" charset="0"/>
              </a:rPr>
              <a:t>Water bottles</a:t>
            </a:r>
          </a:p>
          <a:p>
            <a:r>
              <a:rPr lang="en-GB" sz="1600">
                <a:solidFill>
                  <a:schemeClr val="accent1"/>
                </a:solidFill>
                <a:latin typeface="Century Gothic" panose="020B0502020202020204" pitchFamily="34" charset="0"/>
              </a:rPr>
              <a:t>Shared food from different cultures to promote belonging and connection.</a:t>
            </a:r>
          </a:p>
          <a:p>
            <a:r>
              <a:rPr lang="en-GB" sz="1600" b="1">
                <a:solidFill>
                  <a:schemeClr val="accent1"/>
                </a:solidFill>
                <a:latin typeface="Century Gothic" panose="020B0502020202020204" pitchFamily="34" charset="0"/>
              </a:rPr>
              <a:t>Don’t forget Tea and Coffee!</a:t>
            </a:r>
          </a:p>
          <a:p>
            <a:r>
              <a:rPr lang="en-GB" sz="1600" b="1">
                <a:solidFill>
                  <a:schemeClr val="accent1"/>
                </a:solidFill>
                <a:latin typeface="Century Gothic" panose="020B0502020202020204" pitchFamily="34" charset="0"/>
              </a:rPr>
              <a:t>Budgeting</a:t>
            </a:r>
            <a:r>
              <a:rPr lang="en-GB" sz="1600">
                <a:solidFill>
                  <a:schemeClr val="accent1"/>
                </a:solidFill>
                <a:latin typeface="Century Gothic" panose="020B0502020202020204" pitchFamily="34" charset="0"/>
              </a:rPr>
              <a:t> - Essential items to budget for: </a:t>
            </a:r>
          </a:p>
          <a:p>
            <a:pPr marL="742950" lvl="1" indent="-285750">
              <a:buFont typeface="Wingdings" panose="05000000000000000000" pitchFamily="2" charset="2"/>
              <a:buChar char="Ø"/>
            </a:pPr>
            <a:r>
              <a:rPr lang="en-GB" sz="1600">
                <a:solidFill>
                  <a:schemeClr val="accent1"/>
                </a:solidFill>
                <a:latin typeface="Century Gothic" panose="020B0502020202020204" pitchFamily="34" charset="0"/>
              </a:rPr>
              <a:t>Water bottles</a:t>
            </a:r>
          </a:p>
          <a:p>
            <a:pPr marL="742950" lvl="1" indent="-285750">
              <a:buFont typeface="Wingdings" panose="05000000000000000000" pitchFamily="2" charset="2"/>
              <a:buChar char="Ø"/>
            </a:pPr>
            <a:r>
              <a:rPr lang="en-GB" sz="1600">
                <a:solidFill>
                  <a:schemeClr val="accent1"/>
                </a:solidFill>
                <a:latin typeface="Century Gothic" panose="020B0502020202020204" pitchFamily="34" charset="0"/>
              </a:rPr>
              <a:t>Dates</a:t>
            </a:r>
          </a:p>
          <a:p>
            <a:pPr marL="742950" lvl="1" indent="-285750">
              <a:buFont typeface="Wingdings" panose="05000000000000000000" pitchFamily="2" charset="2"/>
              <a:buChar char="Ø"/>
            </a:pPr>
            <a:r>
              <a:rPr lang="en-GB" sz="1600">
                <a:solidFill>
                  <a:schemeClr val="accent1"/>
                </a:solidFill>
                <a:latin typeface="Century Gothic" panose="020B0502020202020204" pitchFamily="34" charset="0"/>
              </a:rPr>
              <a:t>Ingredients for the main meal</a:t>
            </a:r>
          </a:p>
          <a:p>
            <a:pPr marL="742950" lvl="1" indent="-285750">
              <a:buFont typeface="Wingdings" panose="05000000000000000000" pitchFamily="2" charset="2"/>
              <a:buChar char="Ø"/>
            </a:pPr>
            <a:r>
              <a:rPr lang="en-GB" sz="1600">
                <a:solidFill>
                  <a:schemeClr val="accent1"/>
                </a:solidFill>
                <a:latin typeface="Century Gothic" panose="020B0502020202020204" pitchFamily="34" charset="0"/>
              </a:rPr>
              <a:t>Serving supplies</a:t>
            </a:r>
          </a:p>
        </p:txBody>
      </p:sp>
      <p:pic>
        <p:nvPicPr>
          <p:cNvPr id="7" name="Picture 6">
            <a:extLst>
              <a:ext uri="{FF2B5EF4-FFF2-40B4-BE49-F238E27FC236}">
                <a16:creationId xmlns:a16="http://schemas.microsoft.com/office/drawing/2014/main" id="{25EB6C2C-63FE-2F38-E61E-E50B28E05D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31044" y="4241431"/>
            <a:ext cx="3303639" cy="2477729"/>
          </a:xfrm>
          <a:prstGeom prst="rect">
            <a:avLst/>
          </a:prstGeom>
        </p:spPr>
      </p:pic>
    </p:spTree>
    <p:extLst>
      <p:ext uri="{BB962C8B-B14F-4D97-AF65-F5344CB8AC3E}">
        <p14:creationId xmlns:p14="http://schemas.microsoft.com/office/powerpoint/2010/main" val="534751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DF4476-E740-2E93-0A67-727ECC947AE2}"/>
              </a:ext>
            </a:extLst>
          </p:cNvPr>
          <p:cNvSpPr>
            <a:spLocks noGrp="1"/>
          </p:cNvSpPr>
          <p:nvPr>
            <p:ph idx="1"/>
          </p:nvPr>
        </p:nvSpPr>
        <p:spPr>
          <a:xfrm>
            <a:off x="508000" y="1643003"/>
            <a:ext cx="7493000" cy="4351338"/>
          </a:xfrm>
        </p:spPr>
        <p:txBody>
          <a:bodyPr>
            <a:normAutofit fontScale="85000" lnSpcReduction="10000"/>
          </a:bodyPr>
          <a:lstStyle/>
          <a:p>
            <a:pPr>
              <a:lnSpc>
                <a:spcPct val="150000"/>
              </a:lnSpc>
            </a:pPr>
            <a:r>
              <a:rPr lang="en-GB" sz="2000" b="1">
                <a:solidFill>
                  <a:schemeClr val="accent1"/>
                </a:solidFill>
                <a:latin typeface="Century Gothic" panose="020B0502020202020204" pitchFamily="34" charset="0"/>
              </a:rPr>
              <a:t>Breaking the fast traditionally takes place after the Maghrib prayer, which occurs at sunset.</a:t>
            </a:r>
            <a:br>
              <a:rPr lang="en-GB" sz="2000">
                <a:solidFill>
                  <a:schemeClr val="accent1"/>
                </a:solidFill>
                <a:latin typeface="Century Gothic" panose="020B0502020202020204" pitchFamily="34" charset="0"/>
              </a:rPr>
            </a:br>
            <a:r>
              <a:rPr lang="en-GB" sz="2000">
                <a:solidFill>
                  <a:schemeClr val="accent1"/>
                </a:solidFill>
                <a:latin typeface="Century Gothic" panose="020B0502020202020204" pitchFamily="34" charset="0"/>
              </a:rPr>
              <a:t>To support this, we prepared a quiet space for prayer—with help from the PS department, mats were laid out to offer families a comfortable area to observe Maghrib together.</a:t>
            </a:r>
          </a:p>
          <a:p>
            <a:pPr>
              <a:lnSpc>
                <a:spcPct val="150000"/>
              </a:lnSpc>
            </a:pPr>
            <a:r>
              <a:rPr lang="en-GB" sz="2000">
                <a:solidFill>
                  <a:schemeClr val="accent1"/>
                </a:solidFill>
                <a:latin typeface="Century Gothic" panose="020B0502020202020204" pitchFamily="34" charset="0"/>
              </a:rPr>
              <a:t>Once the prayer was completed, the fast was broken with </a:t>
            </a:r>
            <a:r>
              <a:rPr lang="en-GB" sz="2000" b="1">
                <a:solidFill>
                  <a:schemeClr val="accent1"/>
                </a:solidFill>
                <a:latin typeface="Century Gothic" panose="020B0502020202020204" pitchFamily="34" charset="0"/>
              </a:rPr>
              <a:t>dates and water</a:t>
            </a:r>
            <a:r>
              <a:rPr lang="en-GB" sz="2000">
                <a:solidFill>
                  <a:schemeClr val="accent1"/>
                </a:solidFill>
                <a:latin typeface="Century Gothic" panose="020B0502020202020204" pitchFamily="34" charset="0"/>
              </a:rPr>
              <a:t>, following tradition. After that, everyone was able to enjoy the delicious food and share in the warmth of the evening.</a:t>
            </a:r>
          </a:p>
          <a:p>
            <a:pPr>
              <a:lnSpc>
                <a:spcPct val="150000"/>
              </a:lnSpc>
            </a:pPr>
            <a:r>
              <a:rPr lang="en-GB" sz="2000">
                <a:solidFill>
                  <a:schemeClr val="accent1"/>
                </a:solidFill>
                <a:latin typeface="Century Gothic" panose="020B0502020202020204" pitchFamily="34" charset="0"/>
              </a:rPr>
              <a:t>Having an area that is quiet is best. We used the Qibla app to help with knowing where to lay our mats. </a:t>
            </a:r>
          </a:p>
        </p:txBody>
      </p:sp>
      <p:sp>
        <p:nvSpPr>
          <p:cNvPr id="4" name="TextBox 3">
            <a:extLst>
              <a:ext uri="{FF2B5EF4-FFF2-40B4-BE49-F238E27FC236}">
                <a16:creationId xmlns:a16="http://schemas.microsoft.com/office/drawing/2014/main" id="{9D8F9E35-6611-925C-5CC7-2063D22DE02C}"/>
              </a:ext>
            </a:extLst>
          </p:cNvPr>
          <p:cNvSpPr txBox="1"/>
          <p:nvPr/>
        </p:nvSpPr>
        <p:spPr>
          <a:xfrm>
            <a:off x="508000" y="646648"/>
            <a:ext cx="7691120" cy="646331"/>
          </a:xfrm>
          <a:prstGeom prst="rect">
            <a:avLst/>
          </a:prstGeom>
          <a:noFill/>
        </p:spPr>
        <p:txBody>
          <a:bodyPr wrap="square" rtlCol="0">
            <a:spAutoFit/>
          </a:bodyPr>
          <a:lstStyle/>
          <a:p>
            <a:r>
              <a:rPr lang="en-GB" sz="3600">
                <a:solidFill>
                  <a:schemeClr val="accent1"/>
                </a:solidFill>
                <a:latin typeface="Century Gothic" panose="020B0502020202020204" pitchFamily="34" charset="0"/>
              </a:rPr>
              <a:t>Prayer</a:t>
            </a:r>
          </a:p>
        </p:txBody>
      </p:sp>
      <p:pic>
        <p:nvPicPr>
          <p:cNvPr id="6" name="Picture 5" descr="A room with a blue mat and chairs&#10;&#10;AI-generated content may be incorrect.">
            <a:extLst>
              <a:ext uri="{FF2B5EF4-FFF2-40B4-BE49-F238E27FC236}">
                <a16:creationId xmlns:a16="http://schemas.microsoft.com/office/drawing/2014/main" id="{8474F775-8E5E-F242-B441-A6BD0FB307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7823200" y="2024162"/>
            <a:ext cx="4785360" cy="3589020"/>
          </a:xfrm>
          <a:prstGeom prst="rect">
            <a:avLst/>
          </a:prstGeom>
        </p:spPr>
      </p:pic>
    </p:spTree>
    <p:extLst>
      <p:ext uri="{BB962C8B-B14F-4D97-AF65-F5344CB8AC3E}">
        <p14:creationId xmlns:p14="http://schemas.microsoft.com/office/powerpoint/2010/main" val="356024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443964-13C7-E0BF-F9A7-3033A76E56B1}"/>
              </a:ext>
            </a:extLst>
          </p:cNvPr>
          <p:cNvPicPr>
            <a:picLocks noChangeAspect="1"/>
          </p:cNvPicPr>
          <p:nvPr/>
        </p:nvPicPr>
        <p:blipFill>
          <a:blip r:embed="rId2" cstate="email">
            <a:extLst>
              <a:ext uri="{28A0092B-C50C-407E-A947-70E740481C1C}">
                <a14:useLocalDpi xmlns:a14="http://schemas.microsoft.com/office/drawing/2010/main"/>
              </a:ext>
            </a:extLst>
          </a:blip>
          <a:srcRect l="-1"/>
          <a:stretch>
            <a:fillRect/>
          </a:stretch>
        </p:blipFill>
        <p:spPr>
          <a:xfrm>
            <a:off x="180871" y="152997"/>
            <a:ext cx="4541856" cy="6552005"/>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EE3C43A9-B1BD-79B9-2A1E-70E4D92876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1743" y="337346"/>
            <a:ext cx="7251433" cy="5952921"/>
          </a:xfrm>
          <a:prstGeom prst="rect">
            <a:avLst/>
          </a:prstGeom>
        </p:spPr>
      </p:pic>
      <p:sp>
        <p:nvSpPr>
          <p:cNvPr id="10" name="TextBox 9">
            <a:extLst>
              <a:ext uri="{FF2B5EF4-FFF2-40B4-BE49-F238E27FC236}">
                <a16:creationId xmlns:a16="http://schemas.microsoft.com/office/drawing/2014/main" id="{FC2A7553-291E-91BC-9DBC-552DB7C6EE61}"/>
              </a:ext>
            </a:extLst>
          </p:cNvPr>
          <p:cNvSpPr txBox="1"/>
          <p:nvPr/>
        </p:nvSpPr>
        <p:spPr>
          <a:xfrm>
            <a:off x="3241040" y="5750895"/>
            <a:ext cx="8950960" cy="954107"/>
          </a:xfrm>
          <a:prstGeom prst="rect">
            <a:avLst/>
          </a:prstGeom>
          <a:solidFill>
            <a:srgbClr val="FFFFCC"/>
          </a:solidFill>
        </p:spPr>
        <p:txBody>
          <a:bodyPr wrap="square" rtlCol="0">
            <a:spAutoFit/>
          </a:bodyPr>
          <a:lstStyle/>
          <a:p>
            <a:r>
              <a:rPr lang="en-GB" sz="2800">
                <a:solidFill>
                  <a:schemeClr val="accent1"/>
                </a:solidFill>
                <a:latin typeface="Century Gothic" panose="020B0502020202020204" pitchFamily="34" charset="0"/>
              </a:rPr>
              <a:t>Getting the invites out for families!</a:t>
            </a:r>
          </a:p>
          <a:p>
            <a:r>
              <a:rPr lang="en-GB" sz="2800">
                <a:solidFill>
                  <a:schemeClr val="accent1"/>
                </a:solidFill>
                <a:latin typeface="Century Gothic" panose="020B0502020202020204" pitchFamily="34" charset="0"/>
              </a:rPr>
              <a:t>We used </a:t>
            </a:r>
            <a:r>
              <a:rPr lang="en-GB" sz="2800" u="sng">
                <a:solidFill>
                  <a:schemeClr val="accent1"/>
                </a:solidFill>
                <a:latin typeface="Century Gothic" panose="020B0502020202020204" pitchFamily="34" charset="0"/>
              </a:rPr>
              <a:t>Canva</a:t>
            </a:r>
            <a:r>
              <a:rPr lang="en-GB" sz="2800">
                <a:solidFill>
                  <a:schemeClr val="accent1"/>
                </a:solidFill>
                <a:latin typeface="Century Gothic" panose="020B0502020202020204" pitchFamily="34" charset="0"/>
              </a:rPr>
              <a:t> and a </a:t>
            </a:r>
            <a:r>
              <a:rPr lang="en-GB" sz="2800" u="sng">
                <a:solidFill>
                  <a:schemeClr val="accent1"/>
                </a:solidFill>
                <a:latin typeface="Century Gothic" panose="020B0502020202020204" pitchFamily="34" charset="0"/>
              </a:rPr>
              <a:t>Microsoft form </a:t>
            </a:r>
            <a:r>
              <a:rPr lang="en-GB" sz="2800">
                <a:solidFill>
                  <a:schemeClr val="accent1"/>
                </a:solidFill>
                <a:latin typeface="Century Gothic" panose="020B0502020202020204" pitchFamily="34" charset="0"/>
              </a:rPr>
              <a:t>for this. </a:t>
            </a:r>
          </a:p>
        </p:txBody>
      </p:sp>
    </p:spTree>
    <p:extLst>
      <p:ext uri="{BB962C8B-B14F-4D97-AF65-F5344CB8AC3E}">
        <p14:creationId xmlns:p14="http://schemas.microsoft.com/office/powerpoint/2010/main" val="933611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5601C-6743-A43B-1936-1CD95DE7174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967315" y="388040"/>
            <a:ext cx="4665885" cy="6081919"/>
          </a:xfrm>
          <a:prstGeom prst="rect">
            <a:avLst/>
          </a:prstGeom>
        </p:spPr>
      </p:pic>
      <p:pic>
        <p:nvPicPr>
          <p:cNvPr id="5" name="Picture 4">
            <a:extLst>
              <a:ext uri="{FF2B5EF4-FFF2-40B4-BE49-F238E27FC236}">
                <a16:creationId xmlns:a16="http://schemas.microsoft.com/office/drawing/2014/main" id="{EC69D0B9-BD34-C641-0902-C09B97970AF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40281" y="388040"/>
            <a:ext cx="4803125" cy="5382840"/>
          </a:xfrm>
          <a:prstGeom prst="rect">
            <a:avLst/>
          </a:prstGeom>
        </p:spPr>
      </p:pic>
      <p:sp>
        <p:nvSpPr>
          <p:cNvPr id="6" name="TextBox 5">
            <a:extLst>
              <a:ext uri="{FF2B5EF4-FFF2-40B4-BE49-F238E27FC236}">
                <a16:creationId xmlns:a16="http://schemas.microsoft.com/office/drawing/2014/main" id="{68235B1C-CB83-1D0E-D25B-F0880AD81D01}"/>
              </a:ext>
            </a:extLst>
          </p:cNvPr>
          <p:cNvSpPr txBox="1"/>
          <p:nvPr/>
        </p:nvSpPr>
        <p:spPr>
          <a:xfrm>
            <a:off x="162560" y="5974080"/>
            <a:ext cx="6471920" cy="707886"/>
          </a:xfrm>
          <a:prstGeom prst="rect">
            <a:avLst/>
          </a:prstGeom>
          <a:solidFill>
            <a:srgbClr val="FFFFCC"/>
          </a:solidFill>
        </p:spPr>
        <p:txBody>
          <a:bodyPr wrap="square" rtlCol="0">
            <a:spAutoFit/>
          </a:bodyPr>
          <a:lstStyle/>
          <a:p>
            <a:r>
              <a:rPr lang="en-GB" sz="2000">
                <a:solidFill>
                  <a:schemeClr val="accent1"/>
                </a:solidFill>
                <a:latin typeface="Century Gothic" panose="020B0502020202020204" pitchFamily="34" charset="0"/>
              </a:rPr>
              <a:t>Using social media to also communicate home. </a:t>
            </a:r>
          </a:p>
          <a:p>
            <a:r>
              <a:rPr lang="en-GB" sz="2000">
                <a:solidFill>
                  <a:schemeClr val="accent1"/>
                </a:solidFill>
                <a:latin typeface="Century Gothic" panose="020B0502020202020204" pitchFamily="34" charset="0"/>
              </a:rPr>
              <a:t>Don’t forget the follow up post. </a:t>
            </a:r>
          </a:p>
        </p:txBody>
      </p:sp>
    </p:spTree>
    <p:extLst>
      <p:ext uri="{BB962C8B-B14F-4D97-AF65-F5344CB8AC3E}">
        <p14:creationId xmlns:p14="http://schemas.microsoft.com/office/powerpoint/2010/main" val="1228728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F5DA3-8800-4B23-F77B-5CE9B503BA24}"/>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F0F3459D-09EC-56B1-5C8F-8D13619E99D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9002" y="227330"/>
            <a:ext cx="7064856" cy="64033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FCB2D5C-EEDB-F9B1-AF40-BFFAE4CE7D7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29142" y="207550"/>
            <a:ext cx="4133850" cy="30956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SW_March3">
            <a:extLst>
              <a:ext uri="{FF2B5EF4-FFF2-40B4-BE49-F238E27FC236}">
                <a16:creationId xmlns:a16="http://schemas.microsoft.com/office/drawing/2014/main" id="{6ECBD61E-0292-E036-687B-A17664E2FCE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29142" y="3535044"/>
            <a:ext cx="4133850" cy="3095625"/>
          </a:xfrm>
          <a:prstGeom prst="rect">
            <a:avLst/>
          </a:prstGeom>
          <a:noFill/>
          <a:extLst>
            <a:ext uri="{909E8E84-426E-40DD-AFC4-6F175D3DCCD1}">
              <a14:hiddenFill xmlns:a14="http://schemas.microsoft.com/office/drawing/2010/main">
                <a:solidFill>
                  <a:srgbClr val="FFFFFF"/>
                </a:solidFill>
              </a14:hiddenFill>
            </a:ext>
          </a:extLst>
        </p:spPr>
      </p:pic>
      <p:sp>
        <p:nvSpPr>
          <p:cNvPr id="9" name="Speech Bubble: Rectangle with Corners Rounded 8">
            <a:extLst>
              <a:ext uri="{FF2B5EF4-FFF2-40B4-BE49-F238E27FC236}">
                <a16:creationId xmlns:a16="http://schemas.microsoft.com/office/drawing/2014/main" id="{479E91FE-85F8-BCA6-5C8F-AE79F321F07E}"/>
              </a:ext>
            </a:extLst>
          </p:cNvPr>
          <p:cNvSpPr/>
          <p:nvPr/>
        </p:nvSpPr>
        <p:spPr>
          <a:xfrm>
            <a:off x="3921760" y="5090160"/>
            <a:ext cx="3607382" cy="1276349"/>
          </a:xfrm>
          <a:prstGeom prst="wedgeRoundRectCallou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a:solidFill>
                  <a:schemeClr val="accent1"/>
                </a:solidFill>
                <a:latin typeface="Century Gothic" panose="020B0502020202020204" pitchFamily="34" charset="0"/>
              </a:rPr>
              <a:t>“In the two years that I have been living in Okehampton, this is the first time I have felt like I am a part of the community” Member of our Afghan community</a:t>
            </a:r>
          </a:p>
        </p:txBody>
      </p:sp>
    </p:spTree>
    <p:extLst>
      <p:ext uri="{BB962C8B-B14F-4D97-AF65-F5344CB8AC3E}">
        <p14:creationId xmlns:p14="http://schemas.microsoft.com/office/powerpoint/2010/main" val="1549434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812A705-3768-DA63-A2AF-5B7D4B80399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01735" y="0"/>
            <a:ext cx="4847949" cy="6858000"/>
          </a:xfrm>
          <a:prstGeom prst="rect">
            <a:avLst/>
          </a:prstGeom>
        </p:spPr>
      </p:pic>
      <p:pic>
        <p:nvPicPr>
          <p:cNvPr id="5" name="Picture 4">
            <a:extLst>
              <a:ext uri="{FF2B5EF4-FFF2-40B4-BE49-F238E27FC236}">
                <a16:creationId xmlns:a16="http://schemas.microsoft.com/office/drawing/2014/main" id="{8461DF5B-BC4B-A3DC-3FA0-212A9075F4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4263" y="0"/>
            <a:ext cx="4847949" cy="6858000"/>
          </a:xfrm>
          <a:prstGeom prst="rect">
            <a:avLst/>
          </a:prstGeom>
        </p:spPr>
      </p:pic>
      <p:sp>
        <p:nvSpPr>
          <p:cNvPr id="6" name="TextBox 5">
            <a:extLst>
              <a:ext uri="{FF2B5EF4-FFF2-40B4-BE49-F238E27FC236}">
                <a16:creationId xmlns:a16="http://schemas.microsoft.com/office/drawing/2014/main" id="{B363981B-1C3F-768C-F15E-12C3EC98379D}"/>
              </a:ext>
            </a:extLst>
          </p:cNvPr>
          <p:cNvSpPr txBox="1"/>
          <p:nvPr/>
        </p:nvSpPr>
        <p:spPr>
          <a:xfrm>
            <a:off x="219788" y="812800"/>
            <a:ext cx="1747520" cy="1701684"/>
          </a:xfrm>
          <a:prstGeom prst="rect">
            <a:avLst/>
          </a:prstGeom>
          <a:solidFill>
            <a:srgbClr val="FFFFCC"/>
          </a:solidFill>
          <a:ln>
            <a:solidFill>
              <a:schemeClr val="accent1"/>
            </a:solidFill>
          </a:ln>
        </p:spPr>
        <p:txBody>
          <a:bodyPr wrap="square" rtlCol="0">
            <a:spAutoFit/>
          </a:bodyPr>
          <a:lstStyle/>
          <a:p>
            <a:pPr>
              <a:lnSpc>
                <a:spcPct val="150000"/>
              </a:lnSpc>
            </a:pPr>
            <a:r>
              <a:rPr lang="en-GB">
                <a:solidFill>
                  <a:schemeClr val="accent1"/>
                </a:solidFill>
                <a:latin typeface="Century Gothic" panose="020B0502020202020204" pitchFamily="34" charset="0"/>
              </a:rPr>
              <a:t>School bulletin’s, social media, Newsletter. </a:t>
            </a:r>
          </a:p>
        </p:txBody>
      </p:sp>
    </p:spTree>
    <p:extLst>
      <p:ext uri="{BB962C8B-B14F-4D97-AF65-F5344CB8AC3E}">
        <p14:creationId xmlns:p14="http://schemas.microsoft.com/office/powerpoint/2010/main" val="374003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6F63-9109-73FE-55BA-08E6D9C75168}"/>
              </a:ext>
            </a:extLst>
          </p:cNvPr>
          <p:cNvSpPr>
            <a:spLocks noGrp="1"/>
          </p:cNvSpPr>
          <p:nvPr>
            <p:ph type="title"/>
          </p:nvPr>
        </p:nvSpPr>
        <p:spPr/>
        <p:txBody>
          <a:bodyPr/>
          <a:lstStyle/>
          <a:p>
            <a:r>
              <a:rPr lang="en-GB">
                <a:solidFill>
                  <a:schemeClr val="accent1"/>
                </a:solidFill>
                <a:latin typeface="Century Gothic" panose="020B0502020202020204" pitchFamily="34" charset="0"/>
              </a:rPr>
              <a:t>Celebrating our BV ambassadors. </a:t>
            </a:r>
          </a:p>
        </p:txBody>
      </p:sp>
      <p:sp>
        <p:nvSpPr>
          <p:cNvPr id="3" name="Content Placeholder 2">
            <a:extLst>
              <a:ext uri="{FF2B5EF4-FFF2-40B4-BE49-F238E27FC236}">
                <a16:creationId xmlns:a16="http://schemas.microsoft.com/office/drawing/2014/main" id="{D890AA73-45C1-EDCD-E607-AC1B3C3FC284}"/>
              </a:ext>
            </a:extLst>
          </p:cNvPr>
          <p:cNvSpPr>
            <a:spLocks noGrp="1"/>
          </p:cNvSpPr>
          <p:nvPr>
            <p:ph idx="1"/>
          </p:nvPr>
        </p:nvSpPr>
        <p:spPr>
          <a:xfrm>
            <a:off x="838200" y="1998344"/>
            <a:ext cx="7716520" cy="4585335"/>
          </a:xfrm>
        </p:spPr>
        <p:txBody>
          <a:bodyPr>
            <a:normAutofit/>
          </a:bodyPr>
          <a:lstStyle/>
          <a:p>
            <a:pPr>
              <a:lnSpc>
                <a:spcPct val="150000"/>
              </a:lnSpc>
            </a:pPr>
            <a:r>
              <a:rPr lang="en-GB" sz="2000">
                <a:solidFill>
                  <a:schemeClr val="accent1"/>
                </a:solidFill>
                <a:latin typeface="Century Gothic" panose="020B0502020202020204" pitchFamily="34" charset="0"/>
              </a:rPr>
              <a:t>At the end of the academic year, it was important for me to have these students recognised for their hard work that they have done that year. </a:t>
            </a:r>
          </a:p>
          <a:p>
            <a:pPr>
              <a:lnSpc>
                <a:spcPct val="150000"/>
              </a:lnSpc>
            </a:pPr>
            <a:r>
              <a:rPr lang="en-GB" sz="2000">
                <a:solidFill>
                  <a:schemeClr val="accent1"/>
                </a:solidFill>
                <a:latin typeface="Century Gothic" panose="020B0502020202020204" pitchFamily="34" charset="0"/>
              </a:rPr>
              <a:t>Getting the principle to say a few words and getting them a trophy/certificate is a simple way of showing this, support the sustainment of the group. </a:t>
            </a:r>
          </a:p>
        </p:txBody>
      </p:sp>
      <p:pic>
        <p:nvPicPr>
          <p:cNvPr id="4" name="Picture 3">
            <a:extLst>
              <a:ext uri="{FF2B5EF4-FFF2-40B4-BE49-F238E27FC236}">
                <a16:creationId xmlns:a16="http://schemas.microsoft.com/office/drawing/2014/main" id="{BA4F3F43-43D8-C061-3001-DED87805D74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981440" y="2274192"/>
            <a:ext cx="2743200" cy="3781168"/>
          </a:xfrm>
          <a:prstGeom prst="rect">
            <a:avLst/>
          </a:prstGeom>
        </p:spPr>
      </p:pic>
    </p:spTree>
    <p:extLst>
      <p:ext uri="{BB962C8B-B14F-4D97-AF65-F5344CB8AC3E}">
        <p14:creationId xmlns:p14="http://schemas.microsoft.com/office/powerpoint/2010/main" val="148129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lue and pink cross with white text&#10;&#10;AI-generated content may be incorrect.">
            <a:extLst>
              <a:ext uri="{FF2B5EF4-FFF2-40B4-BE49-F238E27FC236}">
                <a16:creationId xmlns:a16="http://schemas.microsoft.com/office/drawing/2014/main" id="{C7105D66-10E4-56A4-ED75-840A90C48DCD}"/>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283694" y="204537"/>
            <a:ext cx="3657952" cy="6448926"/>
          </a:xfrm>
        </p:spPr>
      </p:pic>
      <p:pic>
        <p:nvPicPr>
          <p:cNvPr id="7" name="Picture 6" descr="A poster with text and images on it&#10;&#10;AI-generated content may be incorrect.">
            <a:extLst>
              <a:ext uri="{FF2B5EF4-FFF2-40B4-BE49-F238E27FC236}">
                <a16:creationId xmlns:a16="http://schemas.microsoft.com/office/drawing/2014/main" id="{DAD86C50-2B2C-2D9B-C8CD-665608AE79E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79331" y="0"/>
            <a:ext cx="4867275" cy="6858000"/>
          </a:xfrm>
          <a:prstGeom prst="rect">
            <a:avLst/>
          </a:prstGeom>
        </p:spPr>
      </p:pic>
      <p:sp>
        <p:nvSpPr>
          <p:cNvPr id="8" name="TextBox 7">
            <a:extLst>
              <a:ext uri="{FF2B5EF4-FFF2-40B4-BE49-F238E27FC236}">
                <a16:creationId xmlns:a16="http://schemas.microsoft.com/office/drawing/2014/main" id="{3C66E293-4143-38B0-4153-2235239D3AD1}"/>
              </a:ext>
            </a:extLst>
          </p:cNvPr>
          <p:cNvSpPr txBox="1"/>
          <p:nvPr/>
        </p:nvSpPr>
        <p:spPr>
          <a:xfrm>
            <a:off x="245394" y="1459435"/>
            <a:ext cx="2585884" cy="5025671"/>
          </a:xfrm>
          <a:prstGeom prst="rect">
            <a:avLst/>
          </a:prstGeom>
          <a:noFill/>
        </p:spPr>
        <p:txBody>
          <a:bodyPr wrap="square" rtlCol="0">
            <a:spAutoFit/>
          </a:bodyPr>
          <a:lstStyle/>
          <a:p>
            <a:pPr>
              <a:lnSpc>
                <a:spcPct val="150000"/>
              </a:lnSpc>
            </a:pPr>
            <a:r>
              <a:rPr lang="en-GB">
                <a:solidFill>
                  <a:schemeClr val="accent1"/>
                </a:solidFill>
                <a:latin typeface="Century Gothic" panose="020B0502020202020204" pitchFamily="34" charset="0"/>
              </a:rPr>
              <a:t>BV Ambassadors have taken more leadership roles within the school. Being a part of the student leadership team and organise clubs for students across all Key stages. 5 of the 8 students with teacher support have set up clubs. </a:t>
            </a:r>
          </a:p>
        </p:txBody>
      </p:sp>
      <p:sp>
        <p:nvSpPr>
          <p:cNvPr id="9" name="TextBox 8">
            <a:extLst>
              <a:ext uri="{FF2B5EF4-FFF2-40B4-BE49-F238E27FC236}">
                <a16:creationId xmlns:a16="http://schemas.microsoft.com/office/drawing/2014/main" id="{562CA929-1E62-CDD1-D96E-C7077654B062}"/>
              </a:ext>
            </a:extLst>
          </p:cNvPr>
          <p:cNvSpPr txBox="1"/>
          <p:nvPr/>
        </p:nvSpPr>
        <p:spPr>
          <a:xfrm>
            <a:off x="107708" y="81280"/>
            <a:ext cx="4867275" cy="870688"/>
          </a:xfrm>
          <a:prstGeom prst="rect">
            <a:avLst/>
          </a:prstGeom>
          <a:solidFill>
            <a:srgbClr val="FFFFCC"/>
          </a:solidFill>
          <a:ln>
            <a:solidFill>
              <a:schemeClr val="accent1"/>
            </a:solidFill>
          </a:ln>
        </p:spPr>
        <p:txBody>
          <a:bodyPr wrap="square" rtlCol="0">
            <a:spAutoFit/>
          </a:bodyPr>
          <a:lstStyle/>
          <a:p>
            <a:pPr>
              <a:lnSpc>
                <a:spcPct val="150000"/>
              </a:lnSpc>
            </a:pPr>
            <a:r>
              <a:rPr lang="en-GB">
                <a:solidFill>
                  <a:schemeClr val="accent1"/>
                </a:solidFill>
                <a:latin typeface="Century Gothic" panose="020B0502020202020204" pitchFamily="34" charset="0"/>
              </a:rPr>
              <a:t>What next… Our BV ambassadors have taken on more leadership roles</a:t>
            </a:r>
          </a:p>
        </p:txBody>
      </p:sp>
    </p:spTree>
    <p:extLst>
      <p:ext uri="{BB962C8B-B14F-4D97-AF65-F5344CB8AC3E}">
        <p14:creationId xmlns:p14="http://schemas.microsoft.com/office/powerpoint/2010/main" val="487724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3D30DA7-DB96-AF36-7E4D-9F049D8901B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0"/>
            <a:ext cx="6385622" cy="3651266"/>
          </a:xfrm>
          <a:prstGeom prst="rect">
            <a:avLst/>
          </a:prstGeom>
        </p:spPr>
      </p:pic>
      <p:sp>
        <p:nvSpPr>
          <p:cNvPr id="4" name="AutoShape 2" descr="Image preview">
            <a:extLst>
              <a:ext uri="{FF2B5EF4-FFF2-40B4-BE49-F238E27FC236}">
                <a16:creationId xmlns:a16="http://schemas.microsoft.com/office/drawing/2014/main" id="{DB99287E-DABF-56A4-A65B-218AB9F5CDA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5A3812AE-0999-0565-DC0F-83DD3AA433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11395" y="3134981"/>
            <a:ext cx="7370445" cy="3723019"/>
          </a:xfrm>
          <a:prstGeom prst="rect">
            <a:avLst/>
          </a:prstGeom>
        </p:spPr>
      </p:pic>
      <p:sp>
        <p:nvSpPr>
          <p:cNvPr id="7" name="TextBox 6">
            <a:extLst>
              <a:ext uri="{FF2B5EF4-FFF2-40B4-BE49-F238E27FC236}">
                <a16:creationId xmlns:a16="http://schemas.microsoft.com/office/drawing/2014/main" id="{858479EA-49E8-5B00-CE7F-CCB0A984F30D}"/>
              </a:ext>
            </a:extLst>
          </p:cNvPr>
          <p:cNvSpPr txBox="1"/>
          <p:nvPr/>
        </p:nvSpPr>
        <p:spPr>
          <a:xfrm>
            <a:off x="7223760" y="497840"/>
            <a:ext cx="4297680" cy="1815882"/>
          </a:xfrm>
          <a:prstGeom prst="rect">
            <a:avLst/>
          </a:prstGeom>
          <a:noFill/>
        </p:spPr>
        <p:txBody>
          <a:bodyPr wrap="square" rtlCol="0">
            <a:spAutoFit/>
          </a:bodyPr>
          <a:lstStyle/>
          <a:p>
            <a:r>
              <a:rPr lang="en-GB" sz="2800">
                <a:solidFill>
                  <a:schemeClr val="accent1"/>
                </a:solidFill>
                <a:latin typeface="Century Gothic" panose="020B0502020202020204" pitchFamily="34" charset="0"/>
              </a:rPr>
              <a:t>When our Student leadership team and BV Ambassadors met with Mel Stride MP</a:t>
            </a:r>
          </a:p>
        </p:txBody>
      </p:sp>
    </p:spTree>
    <p:extLst>
      <p:ext uri="{BB962C8B-B14F-4D97-AF65-F5344CB8AC3E}">
        <p14:creationId xmlns:p14="http://schemas.microsoft.com/office/powerpoint/2010/main" val="1403537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19889-B1F7-6899-C128-57AC3E3AA60A}"/>
              </a:ext>
            </a:extLst>
          </p:cNvPr>
          <p:cNvSpPr>
            <a:spLocks noGrp="1"/>
          </p:cNvSpPr>
          <p:nvPr>
            <p:ph type="title"/>
          </p:nvPr>
        </p:nvSpPr>
        <p:spPr/>
        <p:txBody>
          <a:bodyPr>
            <a:normAutofit/>
          </a:bodyPr>
          <a:lstStyle/>
          <a:p>
            <a:r>
              <a:rPr lang="en-GB" sz="3600">
                <a:solidFill>
                  <a:schemeClr val="accent1"/>
                </a:solidFill>
                <a:latin typeface="Century Gothic" panose="020B0502020202020204" pitchFamily="34" charset="0"/>
              </a:rPr>
              <a:t>Empowering our Young Ambassadors…</a:t>
            </a:r>
          </a:p>
        </p:txBody>
      </p:sp>
      <p:pic>
        <p:nvPicPr>
          <p:cNvPr id="4" name="Online Media 3" title="Okehampton College Young Ambassadors for RE 2025">
            <a:hlinkClick r:id="" action="ppaction://media"/>
            <a:extLst>
              <a:ext uri="{FF2B5EF4-FFF2-40B4-BE49-F238E27FC236}">
                <a16:creationId xmlns:a16="http://schemas.microsoft.com/office/drawing/2014/main" id="{46C51F95-92A5-76D9-D539-0B2F60C603E4}"/>
              </a:ext>
            </a:extLst>
          </p:cNvPr>
          <p:cNvPicPr>
            <a:picLocks noRot="1" noChangeAspect="1"/>
          </p:cNvPicPr>
          <p:nvPr>
            <a:videoFile r:link="rId1"/>
          </p:nvPr>
        </p:nvPicPr>
        <p:blipFill>
          <a:blip r:embed="rId3"/>
          <a:stretch>
            <a:fillRect/>
          </a:stretch>
        </p:blipFill>
        <p:spPr>
          <a:xfrm>
            <a:off x="2032000" y="1904145"/>
            <a:ext cx="8128000" cy="4588730"/>
          </a:xfrm>
          <a:prstGeom prst="rect">
            <a:avLst/>
          </a:prstGeom>
        </p:spPr>
      </p:pic>
    </p:spTree>
    <p:extLst>
      <p:ext uri="{BB962C8B-B14F-4D97-AF65-F5344CB8AC3E}">
        <p14:creationId xmlns:p14="http://schemas.microsoft.com/office/powerpoint/2010/main" val="244508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4D58-CE83-6D5D-1221-1BACA59E1288}"/>
              </a:ext>
            </a:extLst>
          </p:cNvPr>
          <p:cNvSpPr>
            <a:spLocks noGrp="1"/>
          </p:cNvSpPr>
          <p:nvPr>
            <p:ph type="title"/>
          </p:nvPr>
        </p:nvSpPr>
        <p:spPr>
          <a:xfrm>
            <a:off x="304562" y="0"/>
            <a:ext cx="11755358" cy="892388"/>
          </a:xfrm>
        </p:spPr>
        <p:txBody>
          <a:bodyPr>
            <a:normAutofit/>
          </a:bodyPr>
          <a:lstStyle/>
          <a:p>
            <a:r>
              <a:rPr lang="en-GB" sz="3200">
                <a:solidFill>
                  <a:schemeClr val="accent1"/>
                </a:solidFill>
                <a:latin typeface="Century Gothic" panose="020B0502020202020204" pitchFamily="34" charset="0"/>
              </a:rPr>
              <a:t>What's next… Sustain</a:t>
            </a:r>
          </a:p>
        </p:txBody>
      </p:sp>
      <p:pic>
        <p:nvPicPr>
          <p:cNvPr id="5" name="Picture 4">
            <a:extLst>
              <a:ext uri="{FF2B5EF4-FFF2-40B4-BE49-F238E27FC236}">
                <a16:creationId xmlns:a16="http://schemas.microsoft.com/office/drawing/2014/main" id="{A40C3F49-9136-DDC3-A3CC-D34A542BC1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080" y="784334"/>
            <a:ext cx="5486875" cy="6073666"/>
          </a:xfrm>
          <a:prstGeom prst="rect">
            <a:avLst/>
          </a:prstGeom>
        </p:spPr>
      </p:pic>
      <p:sp>
        <p:nvSpPr>
          <p:cNvPr id="6" name="TextBox 5">
            <a:extLst>
              <a:ext uri="{FF2B5EF4-FFF2-40B4-BE49-F238E27FC236}">
                <a16:creationId xmlns:a16="http://schemas.microsoft.com/office/drawing/2014/main" id="{C67D5AA3-D31A-0A83-092A-E0C16E76940E}"/>
              </a:ext>
            </a:extLst>
          </p:cNvPr>
          <p:cNvSpPr txBox="1"/>
          <p:nvPr/>
        </p:nvSpPr>
        <p:spPr>
          <a:xfrm>
            <a:off x="6309597" y="1298788"/>
            <a:ext cx="5059680" cy="4477508"/>
          </a:xfrm>
          <a:prstGeom prst="rect">
            <a:avLst/>
          </a:prstGeom>
          <a:noFill/>
        </p:spPr>
        <p:txBody>
          <a:bodyPr wrap="square" rtlCol="0">
            <a:spAutoFit/>
          </a:bodyPr>
          <a:lstStyle/>
          <a:p>
            <a:pPr>
              <a:lnSpc>
                <a:spcPct val="150000"/>
              </a:lnSpc>
            </a:pPr>
            <a:r>
              <a:rPr lang="en-GB" sz="1600">
                <a:solidFill>
                  <a:schemeClr val="accent1"/>
                </a:solidFill>
                <a:latin typeface="Century Gothic" panose="020B0502020202020204" pitchFamily="34" charset="0"/>
              </a:rPr>
              <a:t>As part of our recent </a:t>
            </a:r>
            <a:r>
              <a:rPr lang="en-GB" sz="1600" b="1">
                <a:solidFill>
                  <a:schemeClr val="accent1"/>
                </a:solidFill>
                <a:latin typeface="Century Gothic" panose="020B0502020202020204" pitchFamily="34" charset="0"/>
              </a:rPr>
              <a:t>‘sign-on’ day at the start of the academic year</a:t>
            </a:r>
            <a:r>
              <a:rPr lang="en-GB" sz="1600">
                <a:solidFill>
                  <a:schemeClr val="accent1"/>
                </a:solidFill>
                <a:latin typeface="Century Gothic" panose="020B0502020202020204" pitchFamily="34" charset="0"/>
              </a:rPr>
              <a:t>, students had the opportunity to register their interest in various clubs and initiatives. Following last year’s success, </a:t>
            </a:r>
            <a:r>
              <a:rPr lang="en-GB" sz="1600" b="1">
                <a:solidFill>
                  <a:schemeClr val="accent1"/>
                </a:solidFill>
                <a:latin typeface="Century Gothic" panose="020B0502020202020204" pitchFamily="34" charset="0"/>
              </a:rPr>
              <a:t>eight students</a:t>
            </a:r>
            <a:r>
              <a:rPr lang="en-GB" sz="1600">
                <a:solidFill>
                  <a:schemeClr val="accent1"/>
                </a:solidFill>
                <a:latin typeface="Century Gothic" panose="020B0502020202020204" pitchFamily="34" charset="0"/>
              </a:rPr>
              <a:t> expressed interest in becoming </a:t>
            </a:r>
            <a:r>
              <a:rPr lang="en-GB" sz="1600" b="1">
                <a:solidFill>
                  <a:schemeClr val="accent1"/>
                </a:solidFill>
                <a:latin typeface="Century Gothic" panose="020B0502020202020204" pitchFamily="34" charset="0"/>
              </a:rPr>
              <a:t>BV Ambassadors</a:t>
            </a:r>
            <a:r>
              <a:rPr lang="en-GB" sz="1600">
                <a:solidFill>
                  <a:schemeClr val="accent1"/>
                </a:solidFill>
                <a:latin typeface="Century Gothic" panose="020B0502020202020204" pitchFamily="34" charset="0"/>
              </a:rPr>
              <a:t>.</a:t>
            </a:r>
          </a:p>
          <a:p>
            <a:pPr>
              <a:lnSpc>
                <a:spcPct val="150000"/>
              </a:lnSpc>
            </a:pPr>
            <a:r>
              <a:rPr lang="en-GB" sz="1600">
                <a:solidFill>
                  <a:schemeClr val="accent1"/>
                </a:solidFill>
                <a:latin typeface="Century Gothic" panose="020B0502020202020204" pitchFamily="34" charset="0"/>
              </a:rPr>
              <a:t>To better understand their motivations, we sent each student a short questionnaire with four reflective questions. This helped us select a committed group who now meet </a:t>
            </a:r>
            <a:r>
              <a:rPr lang="en-GB" sz="1600" b="1">
                <a:solidFill>
                  <a:schemeClr val="accent1"/>
                </a:solidFill>
                <a:latin typeface="Century Gothic" panose="020B0502020202020204" pitchFamily="34" charset="0"/>
              </a:rPr>
              <a:t>every Friday during Break 2</a:t>
            </a:r>
            <a:r>
              <a:rPr lang="en-GB" sz="1600">
                <a:solidFill>
                  <a:schemeClr val="accent1"/>
                </a:solidFill>
                <a:latin typeface="Century Gothic" panose="020B0502020202020204" pitchFamily="34" charset="0"/>
              </a:rPr>
              <a:t> to plan activities and initiatives for the academic year.</a:t>
            </a:r>
          </a:p>
        </p:txBody>
      </p:sp>
    </p:spTree>
    <p:extLst>
      <p:ext uri="{BB962C8B-B14F-4D97-AF65-F5344CB8AC3E}">
        <p14:creationId xmlns:p14="http://schemas.microsoft.com/office/powerpoint/2010/main" val="956829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5BFC4-9030-96C7-2694-BED97D0A2B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BF91CE-23EA-E8FD-C477-AE7AC4FACCAF}"/>
              </a:ext>
            </a:extLst>
          </p:cNvPr>
          <p:cNvSpPr>
            <a:spLocks noGrp="1"/>
          </p:cNvSpPr>
          <p:nvPr>
            <p:ph type="title"/>
          </p:nvPr>
        </p:nvSpPr>
        <p:spPr>
          <a:xfrm>
            <a:off x="838200" y="202565"/>
            <a:ext cx="10515600" cy="1325563"/>
          </a:xfrm>
        </p:spPr>
        <p:txBody>
          <a:bodyPr>
            <a:normAutofit/>
          </a:bodyPr>
          <a:lstStyle/>
          <a:p>
            <a:r>
              <a:rPr lang="en-GB" sz="2400">
                <a:solidFill>
                  <a:schemeClr val="accent1"/>
                </a:solidFill>
                <a:latin typeface="Century Gothic" panose="020B0502020202020204" pitchFamily="34" charset="0"/>
              </a:rPr>
              <a:t>What are some of the responses on the BV application forms:</a:t>
            </a:r>
          </a:p>
        </p:txBody>
      </p:sp>
      <p:pic>
        <p:nvPicPr>
          <p:cNvPr id="8" name="Picture 7">
            <a:extLst>
              <a:ext uri="{FF2B5EF4-FFF2-40B4-BE49-F238E27FC236}">
                <a16:creationId xmlns:a16="http://schemas.microsoft.com/office/drawing/2014/main" id="{347CACBA-FBD2-531D-F469-393764A7405F}"/>
              </a:ext>
            </a:extLst>
          </p:cNvPr>
          <p:cNvPicPr>
            <a:picLocks noChangeAspect="1"/>
          </p:cNvPicPr>
          <p:nvPr/>
        </p:nvPicPr>
        <p:blipFill>
          <a:blip r:embed="rId2"/>
          <a:stretch>
            <a:fillRect/>
          </a:stretch>
        </p:blipFill>
        <p:spPr>
          <a:xfrm>
            <a:off x="426721" y="1894161"/>
            <a:ext cx="5369560" cy="3069678"/>
          </a:xfrm>
          <a:prstGeom prst="rect">
            <a:avLst/>
          </a:prstGeom>
        </p:spPr>
      </p:pic>
      <p:pic>
        <p:nvPicPr>
          <p:cNvPr id="10" name="Picture 9">
            <a:extLst>
              <a:ext uri="{FF2B5EF4-FFF2-40B4-BE49-F238E27FC236}">
                <a16:creationId xmlns:a16="http://schemas.microsoft.com/office/drawing/2014/main" id="{2AB0099E-985B-52E7-A756-85282AC384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3960" y="1446983"/>
            <a:ext cx="5069840" cy="3964034"/>
          </a:xfrm>
          <a:prstGeom prst="rect">
            <a:avLst/>
          </a:prstGeom>
        </p:spPr>
      </p:pic>
    </p:spTree>
    <p:extLst>
      <p:ext uri="{BB962C8B-B14F-4D97-AF65-F5344CB8AC3E}">
        <p14:creationId xmlns:p14="http://schemas.microsoft.com/office/powerpoint/2010/main" val="3594146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FD69C-F66B-7D7F-9306-680B5B4757C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2C4AF22-F786-1723-A06D-B7EA496042CB}"/>
              </a:ext>
            </a:extLst>
          </p:cNvPr>
          <p:cNvPicPr>
            <a:picLocks noChangeAspect="1"/>
          </p:cNvPicPr>
          <p:nvPr/>
        </p:nvPicPr>
        <p:blipFill>
          <a:blip r:embed="rId2"/>
          <a:stretch>
            <a:fillRect/>
          </a:stretch>
        </p:blipFill>
        <p:spPr>
          <a:xfrm>
            <a:off x="701041" y="745392"/>
            <a:ext cx="6426378" cy="5367215"/>
          </a:xfrm>
          <a:prstGeom prst="rect">
            <a:avLst/>
          </a:prstGeom>
        </p:spPr>
      </p:pic>
    </p:spTree>
    <p:extLst>
      <p:ext uri="{BB962C8B-B14F-4D97-AF65-F5344CB8AC3E}">
        <p14:creationId xmlns:p14="http://schemas.microsoft.com/office/powerpoint/2010/main" val="1532487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347EC-14CC-D5F5-DA0E-73CE91EC3423}"/>
              </a:ext>
            </a:extLst>
          </p:cNvPr>
          <p:cNvSpPr>
            <a:spLocks noGrp="1"/>
          </p:cNvSpPr>
          <p:nvPr>
            <p:ph type="title"/>
          </p:nvPr>
        </p:nvSpPr>
        <p:spPr>
          <a:xfrm>
            <a:off x="589280" y="243205"/>
            <a:ext cx="10515600" cy="1325563"/>
          </a:xfrm>
        </p:spPr>
        <p:txBody>
          <a:bodyPr/>
          <a:lstStyle/>
          <a:p>
            <a:r>
              <a:rPr lang="en-GB">
                <a:solidFill>
                  <a:schemeClr val="accent1"/>
                </a:solidFill>
                <a:latin typeface="Century Gothic" panose="020B0502020202020204" pitchFamily="34" charset="0"/>
              </a:rPr>
              <a:t>Benefits…</a:t>
            </a:r>
          </a:p>
        </p:txBody>
      </p:sp>
      <p:graphicFrame>
        <p:nvGraphicFramePr>
          <p:cNvPr id="5" name="Content Placeholder 5">
            <a:extLst>
              <a:ext uri="{FF2B5EF4-FFF2-40B4-BE49-F238E27FC236}">
                <a16:creationId xmlns:a16="http://schemas.microsoft.com/office/drawing/2014/main" id="{6A53D304-ED8B-CCFB-6FFE-8463190EF5C8}"/>
              </a:ext>
            </a:extLst>
          </p:cNvPr>
          <p:cNvGraphicFramePr>
            <a:graphicFrameLocks noGrp="1"/>
          </p:cNvGraphicFramePr>
          <p:nvPr>
            <p:ph idx="1"/>
            <p:extLst>
              <p:ext uri="{D42A27DB-BD31-4B8C-83A1-F6EECF244321}">
                <p14:modId xmlns:p14="http://schemas.microsoft.com/office/powerpoint/2010/main" val="1470952624"/>
              </p:ext>
            </p:extLst>
          </p:nvPr>
        </p:nvGraphicFramePr>
        <p:xfrm>
          <a:off x="6319519" y="2526009"/>
          <a:ext cx="5191761" cy="327535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93296EEC-EEE6-34DA-56E2-4DF13A62C675}"/>
              </a:ext>
            </a:extLst>
          </p:cNvPr>
          <p:cNvSpPr txBox="1"/>
          <p:nvPr/>
        </p:nvSpPr>
        <p:spPr>
          <a:xfrm>
            <a:off x="589280" y="1568768"/>
            <a:ext cx="4693920" cy="461017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a:solidFill>
                  <a:schemeClr val="accent1"/>
                </a:solidFill>
                <a:latin typeface="Century Gothic" panose="020B0502020202020204" pitchFamily="34" charset="0"/>
              </a:rPr>
              <a:t>Promotes RS across the school and this can help boost numbers at GCSE and A 'Level – </a:t>
            </a:r>
            <a:r>
              <a:rPr lang="en-GB" b="1" i="1">
                <a:solidFill>
                  <a:schemeClr val="accent1"/>
                </a:solidFill>
                <a:latin typeface="Century Gothic" panose="020B0502020202020204" pitchFamily="34" charset="0"/>
              </a:rPr>
              <a:t>We have resurrected RE at Okehampton College!</a:t>
            </a:r>
          </a:p>
          <a:p>
            <a:pPr marL="285750" indent="-285750">
              <a:lnSpc>
                <a:spcPct val="150000"/>
              </a:lnSpc>
              <a:buFont typeface="Arial" panose="020B0604020202020204" pitchFamily="34" charset="0"/>
              <a:buChar char="•"/>
            </a:pPr>
            <a:r>
              <a:rPr lang="en-GB">
                <a:solidFill>
                  <a:schemeClr val="accent1"/>
                </a:solidFill>
                <a:latin typeface="Century Gothic" panose="020B0502020202020204" pitchFamily="34" charset="0"/>
              </a:rPr>
              <a:t>Empowers young people and gives them great opportunities. </a:t>
            </a:r>
          </a:p>
          <a:p>
            <a:pPr marL="285750" indent="-285750">
              <a:lnSpc>
                <a:spcPct val="150000"/>
              </a:lnSpc>
              <a:buFont typeface="Arial" panose="020B0604020202020204" pitchFamily="34" charset="0"/>
              <a:buChar char="•"/>
            </a:pPr>
            <a:r>
              <a:rPr lang="en-GB">
                <a:solidFill>
                  <a:schemeClr val="accent1"/>
                </a:solidFill>
                <a:latin typeface="Century Gothic" panose="020B0502020202020204" pitchFamily="34" charset="0"/>
              </a:rPr>
              <a:t>Used for UCAS applications. </a:t>
            </a:r>
          </a:p>
          <a:p>
            <a:pPr marL="285750" indent="-285750">
              <a:lnSpc>
                <a:spcPct val="150000"/>
              </a:lnSpc>
              <a:buFont typeface="Arial" panose="020B0604020202020204" pitchFamily="34" charset="0"/>
              <a:buChar char="•"/>
            </a:pPr>
            <a:r>
              <a:rPr lang="en-GB">
                <a:solidFill>
                  <a:schemeClr val="accent1"/>
                </a:solidFill>
                <a:latin typeface="Century Gothic" panose="020B0502020202020204" pitchFamily="34" charset="0"/>
              </a:rPr>
              <a:t>All pupils learn the importance of understanding the Beliefs and Values of others. </a:t>
            </a:r>
          </a:p>
          <a:p>
            <a:pPr marL="285750" indent="-285750">
              <a:lnSpc>
                <a:spcPct val="150000"/>
              </a:lnSpc>
              <a:buFont typeface="Arial" panose="020B0604020202020204" pitchFamily="34" charset="0"/>
              <a:buChar char="•"/>
            </a:pPr>
            <a:r>
              <a:rPr lang="en-GB">
                <a:solidFill>
                  <a:schemeClr val="accent1"/>
                </a:solidFill>
                <a:latin typeface="Century Gothic" panose="020B0502020202020204" pitchFamily="34" charset="0"/>
              </a:rPr>
              <a:t>Creates a sense of belonging. </a:t>
            </a:r>
          </a:p>
        </p:txBody>
      </p:sp>
    </p:spTree>
    <p:extLst>
      <p:ext uri="{BB962C8B-B14F-4D97-AF65-F5344CB8AC3E}">
        <p14:creationId xmlns:p14="http://schemas.microsoft.com/office/powerpoint/2010/main" val="3159619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1210</Words>
  <Application>Microsoft Macintosh PowerPoint</Application>
  <PresentationFormat>Widescreen</PresentationFormat>
  <Paragraphs>77</Paragraphs>
  <Slides>19</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Aptos Display</vt:lpstr>
      <vt:lpstr>Arial</vt:lpstr>
      <vt:lpstr>Century Gothic</vt:lpstr>
      <vt:lpstr>Wingdings</vt:lpstr>
      <vt:lpstr>Office Theme</vt:lpstr>
      <vt:lpstr>PowerPoint Presentation</vt:lpstr>
      <vt:lpstr>PowerPoint Presentation</vt:lpstr>
      <vt:lpstr>PowerPoint Presentation</vt:lpstr>
      <vt:lpstr>PowerPoint Presentation</vt:lpstr>
      <vt:lpstr>What is an Iftar…</vt:lpstr>
      <vt:lpstr>PowerPoint Presentation</vt:lpstr>
      <vt:lpstr>PowerPoint Presentation</vt:lpstr>
      <vt:lpstr>PowerPoint Presentation</vt:lpstr>
      <vt:lpstr>PowerPoint Presentation</vt:lpstr>
      <vt:lpstr>PowerPoint Presentation</vt:lpstr>
      <vt:lpstr>PowerPoint Presentation</vt:lpstr>
      <vt:lpstr>Celebrating our BV ambassadors. </vt:lpstr>
      <vt:lpstr>PowerPoint Presentation</vt:lpstr>
      <vt:lpstr>PowerPoint Presentation</vt:lpstr>
      <vt:lpstr>Empowering our Young Ambassadors…</vt:lpstr>
      <vt:lpstr>What's next… Sustain</vt:lpstr>
      <vt:lpstr>What are some of the responses on the BV application forms:</vt:lpstr>
      <vt:lpstr>PowerPoint Presentation</vt:lpstr>
      <vt:lpstr>Benefits…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Sky Scott</dc:creator>
  <cp:lastModifiedBy>Ed Pawson</cp:lastModifiedBy>
  <cp:revision>3</cp:revision>
  <dcterms:created xsi:type="dcterms:W3CDTF">2025-10-10T08:56:46Z</dcterms:created>
  <dcterms:modified xsi:type="dcterms:W3CDTF">2025-10-16T17:51:47Z</dcterms:modified>
</cp:coreProperties>
</file>