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7" r:id="rId2"/>
    <p:sldId id="1650" r:id="rId3"/>
    <p:sldId id="276" r:id="rId4"/>
    <p:sldId id="275" r:id="rId5"/>
    <p:sldId id="270" r:id="rId6"/>
    <p:sldId id="637" r:id="rId7"/>
    <p:sldId id="1652" r:id="rId8"/>
    <p:sldId id="714" r:id="rId9"/>
    <p:sldId id="715" r:id="rId10"/>
    <p:sldId id="164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60"/>
    <p:restoredTop sz="95794"/>
  </p:normalViewPr>
  <p:slideViewPr>
    <p:cSldViewPr snapToGrid="0" snapToObjects="1">
      <p:cViewPr varScale="1">
        <p:scale>
          <a:sx n="113" d="100"/>
          <a:sy n="113" d="100"/>
        </p:scale>
        <p:origin x="584" y="4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D7E18F-C9B1-5D4E-BD7F-C48B12D6BC96}" type="datetimeFigureOut">
              <a:rPr lang="en-GB" smtClean="0"/>
              <a:t>06/02/2026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844BB5-B22A-0E4E-9C61-A782F251EA5F}" type="slidenum">
              <a:rPr lang="en-GB" smtClean="0"/>
              <a:t>‹#›</a:t>
            </a:fld>
            <a:endParaRPr lang="en-GB"/>
          </a:p>
        </p:txBody>
      </p:sp>
    </p:spTree>
    <p:extLst>
      <p:ext uri="{BB962C8B-B14F-4D97-AF65-F5344CB8AC3E}">
        <p14:creationId xmlns:p14="http://schemas.microsoft.com/office/powerpoint/2010/main" val="26417767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7E265-B70B-8EF0-85C4-F6577C6D262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C8CAAECA-E43D-9F20-C7D4-1EE4A452CC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7E42012E-2546-E253-0CCA-56203E1262EA}"/>
              </a:ext>
            </a:extLst>
          </p:cNvPr>
          <p:cNvSpPr>
            <a:spLocks noGrp="1"/>
          </p:cNvSpPr>
          <p:nvPr>
            <p:ph type="dt" sz="half" idx="10"/>
          </p:nvPr>
        </p:nvSpPr>
        <p:spPr/>
        <p:txBody>
          <a:bodyPr/>
          <a:lstStyle/>
          <a:p>
            <a:fld id="{A5490521-4CC0-E744-8721-65F03A558805}" type="datetimeFigureOut">
              <a:rPr lang="en-GB" smtClean="0"/>
              <a:t>06/02/2026</a:t>
            </a:fld>
            <a:endParaRPr lang="en-GB"/>
          </a:p>
        </p:txBody>
      </p:sp>
      <p:sp>
        <p:nvSpPr>
          <p:cNvPr id="5" name="Footer Placeholder 4">
            <a:extLst>
              <a:ext uri="{FF2B5EF4-FFF2-40B4-BE49-F238E27FC236}">
                <a16:creationId xmlns:a16="http://schemas.microsoft.com/office/drawing/2014/main" id="{AA878587-2D64-1346-440A-37A9CA83D3F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04919B5-A156-01F5-9EF6-53C86C5C6CEB}"/>
              </a:ext>
            </a:extLst>
          </p:cNvPr>
          <p:cNvSpPr>
            <a:spLocks noGrp="1"/>
          </p:cNvSpPr>
          <p:nvPr>
            <p:ph type="sldNum" sz="quarter" idx="12"/>
          </p:nvPr>
        </p:nvSpPr>
        <p:spPr/>
        <p:txBody>
          <a:bodyPr/>
          <a:lstStyle/>
          <a:p>
            <a:fld id="{B88A53A4-44C2-9E44-9E40-4D2784144B47}" type="slidenum">
              <a:rPr lang="en-GB" smtClean="0"/>
              <a:t>‹#›</a:t>
            </a:fld>
            <a:endParaRPr lang="en-GB"/>
          </a:p>
        </p:txBody>
      </p:sp>
    </p:spTree>
    <p:extLst>
      <p:ext uri="{BB962C8B-B14F-4D97-AF65-F5344CB8AC3E}">
        <p14:creationId xmlns:p14="http://schemas.microsoft.com/office/powerpoint/2010/main" val="4160700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C1903-AAD0-6D8E-33F9-49F1F690683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A6F786A-9965-7196-7720-90391BD5694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0B11C93-DC80-0981-26EA-49BB285BAD2B}"/>
              </a:ext>
            </a:extLst>
          </p:cNvPr>
          <p:cNvSpPr>
            <a:spLocks noGrp="1"/>
          </p:cNvSpPr>
          <p:nvPr>
            <p:ph type="dt" sz="half" idx="10"/>
          </p:nvPr>
        </p:nvSpPr>
        <p:spPr/>
        <p:txBody>
          <a:bodyPr/>
          <a:lstStyle/>
          <a:p>
            <a:fld id="{A5490521-4CC0-E744-8721-65F03A558805}" type="datetimeFigureOut">
              <a:rPr lang="en-GB" smtClean="0"/>
              <a:t>06/02/2026</a:t>
            </a:fld>
            <a:endParaRPr lang="en-GB"/>
          </a:p>
        </p:txBody>
      </p:sp>
      <p:sp>
        <p:nvSpPr>
          <p:cNvPr id="5" name="Footer Placeholder 4">
            <a:extLst>
              <a:ext uri="{FF2B5EF4-FFF2-40B4-BE49-F238E27FC236}">
                <a16:creationId xmlns:a16="http://schemas.microsoft.com/office/drawing/2014/main" id="{FC8BFD75-8EB4-2919-93C1-AF3AE2A590A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6B9C9E3-35CE-15E3-E293-8D55A6D00561}"/>
              </a:ext>
            </a:extLst>
          </p:cNvPr>
          <p:cNvSpPr>
            <a:spLocks noGrp="1"/>
          </p:cNvSpPr>
          <p:nvPr>
            <p:ph type="sldNum" sz="quarter" idx="12"/>
          </p:nvPr>
        </p:nvSpPr>
        <p:spPr/>
        <p:txBody>
          <a:bodyPr/>
          <a:lstStyle/>
          <a:p>
            <a:fld id="{B88A53A4-44C2-9E44-9E40-4D2784144B47}" type="slidenum">
              <a:rPr lang="en-GB" smtClean="0"/>
              <a:t>‹#›</a:t>
            </a:fld>
            <a:endParaRPr lang="en-GB"/>
          </a:p>
        </p:txBody>
      </p:sp>
    </p:spTree>
    <p:extLst>
      <p:ext uri="{BB962C8B-B14F-4D97-AF65-F5344CB8AC3E}">
        <p14:creationId xmlns:p14="http://schemas.microsoft.com/office/powerpoint/2010/main" val="3381425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C9A6B-65A8-6CE1-5CE6-6ADD2AE1AD9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AC9E8FB0-FA3A-0B91-6E33-36C55158C1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BDF503F-D1CC-4910-1ABD-D52F734489D4}"/>
              </a:ext>
            </a:extLst>
          </p:cNvPr>
          <p:cNvSpPr>
            <a:spLocks noGrp="1"/>
          </p:cNvSpPr>
          <p:nvPr>
            <p:ph type="dt" sz="half" idx="10"/>
          </p:nvPr>
        </p:nvSpPr>
        <p:spPr/>
        <p:txBody>
          <a:bodyPr/>
          <a:lstStyle/>
          <a:p>
            <a:fld id="{A5490521-4CC0-E744-8721-65F03A558805}" type="datetimeFigureOut">
              <a:rPr lang="en-GB" smtClean="0"/>
              <a:t>06/02/2026</a:t>
            </a:fld>
            <a:endParaRPr lang="en-GB"/>
          </a:p>
        </p:txBody>
      </p:sp>
      <p:sp>
        <p:nvSpPr>
          <p:cNvPr id="5" name="Footer Placeholder 4">
            <a:extLst>
              <a:ext uri="{FF2B5EF4-FFF2-40B4-BE49-F238E27FC236}">
                <a16:creationId xmlns:a16="http://schemas.microsoft.com/office/drawing/2014/main" id="{AEB17AA4-BFCB-5410-15F6-52681DB244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050BEEE-E915-D589-5542-B67AC5C9490C}"/>
              </a:ext>
            </a:extLst>
          </p:cNvPr>
          <p:cNvSpPr>
            <a:spLocks noGrp="1"/>
          </p:cNvSpPr>
          <p:nvPr>
            <p:ph type="sldNum" sz="quarter" idx="12"/>
          </p:nvPr>
        </p:nvSpPr>
        <p:spPr/>
        <p:txBody>
          <a:bodyPr/>
          <a:lstStyle/>
          <a:p>
            <a:fld id="{B88A53A4-44C2-9E44-9E40-4D2784144B47}" type="slidenum">
              <a:rPr lang="en-GB" smtClean="0"/>
              <a:t>‹#›</a:t>
            </a:fld>
            <a:endParaRPr lang="en-GB"/>
          </a:p>
        </p:txBody>
      </p:sp>
    </p:spTree>
    <p:extLst>
      <p:ext uri="{BB962C8B-B14F-4D97-AF65-F5344CB8AC3E}">
        <p14:creationId xmlns:p14="http://schemas.microsoft.com/office/powerpoint/2010/main" val="1133412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E7B0C-3144-8985-AC88-0B9C89FB7458}"/>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2B997DB0-3495-F3DD-FDBC-D86786E64ED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4A2F06EB-DEFB-ED20-34C1-C687C7C68F3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18B195B7-591F-E37A-7430-9E125F1EB03B}"/>
              </a:ext>
            </a:extLst>
          </p:cNvPr>
          <p:cNvSpPr>
            <a:spLocks noGrp="1"/>
          </p:cNvSpPr>
          <p:nvPr>
            <p:ph type="dt" sz="half" idx="10"/>
          </p:nvPr>
        </p:nvSpPr>
        <p:spPr/>
        <p:txBody>
          <a:bodyPr/>
          <a:lstStyle/>
          <a:p>
            <a:fld id="{A5490521-4CC0-E744-8721-65F03A558805}" type="datetimeFigureOut">
              <a:rPr lang="en-GB" smtClean="0"/>
              <a:t>06/02/2026</a:t>
            </a:fld>
            <a:endParaRPr lang="en-GB"/>
          </a:p>
        </p:txBody>
      </p:sp>
      <p:sp>
        <p:nvSpPr>
          <p:cNvPr id="6" name="Footer Placeholder 5">
            <a:extLst>
              <a:ext uri="{FF2B5EF4-FFF2-40B4-BE49-F238E27FC236}">
                <a16:creationId xmlns:a16="http://schemas.microsoft.com/office/drawing/2014/main" id="{8DEF1A6E-188E-E6DD-551A-5956538021E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E5CE857-9C4A-1AA0-A451-78591B811A74}"/>
              </a:ext>
            </a:extLst>
          </p:cNvPr>
          <p:cNvSpPr>
            <a:spLocks noGrp="1"/>
          </p:cNvSpPr>
          <p:nvPr>
            <p:ph type="sldNum" sz="quarter" idx="12"/>
          </p:nvPr>
        </p:nvSpPr>
        <p:spPr/>
        <p:txBody>
          <a:bodyPr/>
          <a:lstStyle/>
          <a:p>
            <a:fld id="{B88A53A4-44C2-9E44-9E40-4D2784144B47}" type="slidenum">
              <a:rPr lang="en-GB" smtClean="0"/>
              <a:t>‹#›</a:t>
            </a:fld>
            <a:endParaRPr lang="en-GB"/>
          </a:p>
        </p:txBody>
      </p:sp>
    </p:spTree>
    <p:extLst>
      <p:ext uri="{BB962C8B-B14F-4D97-AF65-F5344CB8AC3E}">
        <p14:creationId xmlns:p14="http://schemas.microsoft.com/office/powerpoint/2010/main" val="3825638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156EE-2A72-CD49-BF59-87F61F31B5E8}"/>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1B872271-FB8B-BEDC-0192-6E53D0A863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8D38328-C5C6-236A-791B-AE9FB034E22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A49F1A0B-3E32-9F75-C1C2-3CCA813491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DA97713A-8756-CB85-B78D-3179A8C0F1C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7B576514-2D4A-BB71-7BA2-116BFDD00CD6}"/>
              </a:ext>
            </a:extLst>
          </p:cNvPr>
          <p:cNvSpPr>
            <a:spLocks noGrp="1"/>
          </p:cNvSpPr>
          <p:nvPr>
            <p:ph type="dt" sz="half" idx="10"/>
          </p:nvPr>
        </p:nvSpPr>
        <p:spPr/>
        <p:txBody>
          <a:bodyPr/>
          <a:lstStyle/>
          <a:p>
            <a:fld id="{A5490521-4CC0-E744-8721-65F03A558805}" type="datetimeFigureOut">
              <a:rPr lang="en-GB" smtClean="0"/>
              <a:t>06/02/2026</a:t>
            </a:fld>
            <a:endParaRPr lang="en-GB"/>
          </a:p>
        </p:txBody>
      </p:sp>
      <p:sp>
        <p:nvSpPr>
          <p:cNvPr id="8" name="Footer Placeholder 7">
            <a:extLst>
              <a:ext uri="{FF2B5EF4-FFF2-40B4-BE49-F238E27FC236}">
                <a16:creationId xmlns:a16="http://schemas.microsoft.com/office/drawing/2014/main" id="{1A20E5F2-7ED9-4094-0C20-D8899EA2A3A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D914B45-9FC5-7786-3883-F9C23608E1D9}"/>
              </a:ext>
            </a:extLst>
          </p:cNvPr>
          <p:cNvSpPr>
            <a:spLocks noGrp="1"/>
          </p:cNvSpPr>
          <p:nvPr>
            <p:ph type="sldNum" sz="quarter" idx="12"/>
          </p:nvPr>
        </p:nvSpPr>
        <p:spPr/>
        <p:txBody>
          <a:bodyPr/>
          <a:lstStyle/>
          <a:p>
            <a:fld id="{B88A53A4-44C2-9E44-9E40-4D2784144B47}" type="slidenum">
              <a:rPr lang="en-GB" smtClean="0"/>
              <a:t>‹#›</a:t>
            </a:fld>
            <a:endParaRPr lang="en-GB"/>
          </a:p>
        </p:txBody>
      </p:sp>
    </p:spTree>
    <p:extLst>
      <p:ext uri="{BB962C8B-B14F-4D97-AF65-F5344CB8AC3E}">
        <p14:creationId xmlns:p14="http://schemas.microsoft.com/office/powerpoint/2010/main" val="2257137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2DEDC-BBDE-76AA-8AAA-B3F9A5D826A3}"/>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CA862FDC-6659-515A-8CE3-2F5056A7859C}"/>
              </a:ext>
            </a:extLst>
          </p:cNvPr>
          <p:cNvSpPr>
            <a:spLocks noGrp="1"/>
          </p:cNvSpPr>
          <p:nvPr>
            <p:ph type="dt" sz="half" idx="10"/>
          </p:nvPr>
        </p:nvSpPr>
        <p:spPr/>
        <p:txBody>
          <a:bodyPr/>
          <a:lstStyle/>
          <a:p>
            <a:fld id="{A5490521-4CC0-E744-8721-65F03A558805}" type="datetimeFigureOut">
              <a:rPr lang="en-GB" smtClean="0"/>
              <a:t>06/02/2026</a:t>
            </a:fld>
            <a:endParaRPr lang="en-GB"/>
          </a:p>
        </p:txBody>
      </p:sp>
      <p:sp>
        <p:nvSpPr>
          <p:cNvPr id="4" name="Footer Placeholder 3">
            <a:extLst>
              <a:ext uri="{FF2B5EF4-FFF2-40B4-BE49-F238E27FC236}">
                <a16:creationId xmlns:a16="http://schemas.microsoft.com/office/drawing/2014/main" id="{C927C3D9-2808-91DE-E996-4286F070964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8590CD2-BAB8-D9BE-3C9D-945070331168}"/>
              </a:ext>
            </a:extLst>
          </p:cNvPr>
          <p:cNvSpPr>
            <a:spLocks noGrp="1"/>
          </p:cNvSpPr>
          <p:nvPr>
            <p:ph type="sldNum" sz="quarter" idx="12"/>
          </p:nvPr>
        </p:nvSpPr>
        <p:spPr/>
        <p:txBody>
          <a:bodyPr/>
          <a:lstStyle/>
          <a:p>
            <a:fld id="{B88A53A4-44C2-9E44-9E40-4D2784144B47}" type="slidenum">
              <a:rPr lang="en-GB" smtClean="0"/>
              <a:t>‹#›</a:t>
            </a:fld>
            <a:endParaRPr lang="en-GB"/>
          </a:p>
        </p:txBody>
      </p:sp>
    </p:spTree>
    <p:extLst>
      <p:ext uri="{BB962C8B-B14F-4D97-AF65-F5344CB8AC3E}">
        <p14:creationId xmlns:p14="http://schemas.microsoft.com/office/powerpoint/2010/main" val="1067134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18F17E-6B1E-1F4C-E886-2599048EBD83}"/>
              </a:ext>
            </a:extLst>
          </p:cNvPr>
          <p:cNvSpPr>
            <a:spLocks noGrp="1"/>
          </p:cNvSpPr>
          <p:nvPr>
            <p:ph type="dt" sz="half" idx="10"/>
          </p:nvPr>
        </p:nvSpPr>
        <p:spPr/>
        <p:txBody>
          <a:bodyPr/>
          <a:lstStyle/>
          <a:p>
            <a:fld id="{A5490521-4CC0-E744-8721-65F03A558805}" type="datetimeFigureOut">
              <a:rPr lang="en-GB" smtClean="0"/>
              <a:t>06/02/2026</a:t>
            </a:fld>
            <a:endParaRPr lang="en-GB"/>
          </a:p>
        </p:txBody>
      </p:sp>
      <p:sp>
        <p:nvSpPr>
          <p:cNvPr id="3" name="Footer Placeholder 2">
            <a:extLst>
              <a:ext uri="{FF2B5EF4-FFF2-40B4-BE49-F238E27FC236}">
                <a16:creationId xmlns:a16="http://schemas.microsoft.com/office/drawing/2014/main" id="{21D731A0-2F19-312D-91DB-C5E3601ED06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9B1014C-B109-9DC6-B32B-FBEFDBC30CD6}"/>
              </a:ext>
            </a:extLst>
          </p:cNvPr>
          <p:cNvSpPr>
            <a:spLocks noGrp="1"/>
          </p:cNvSpPr>
          <p:nvPr>
            <p:ph type="sldNum" sz="quarter" idx="12"/>
          </p:nvPr>
        </p:nvSpPr>
        <p:spPr/>
        <p:txBody>
          <a:bodyPr/>
          <a:lstStyle/>
          <a:p>
            <a:fld id="{B88A53A4-44C2-9E44-9E40-4D2784144B47}" type="slidenum">
              <a:rPr lang="en-GB" smtClean="0"/>
              <a:t>‹#›</a:t>
            </a:fld>
            <a:endParaRPr lang="en-GB"/>
          </a:p>
        </p:txBody>
      </p:sp>
    </p:spTree>
    <p:extLst>
      <p:ext uri="{BB962C8B-B14F-4D97-AF65-F5344CB8AC3E}">
        <p14:creationId xmlns:p14="http://schemas.microsoft.com/office/powerpoint/2010/main" val="1199704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B43D-24E4-7EB3-9242-F6889C6544E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0535F6A5-241C-9376-040A-5FFB8CA38B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1C8B3B5A-FEF1-B8F2-1266-A9E49BC26B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79A2DE6-A0D4-8F9C-E432-266539EB2F8F}"/>
              </a:ext>
            </a:extLst>
          </p:cNvPr>
          <p:cNvSpPr>
            <a:spLocks noGrp="1"/>
          </p:cNvSpPr>
          <p:nvPr>
            <p:ph type="dt" sz="half" idx="10"/>
          </p:nvPr>
        </p:nvSpPr>
        <p:spPr/>
        <p:txBody>
          <a:bodyPr/>
          <a:lstStyle/>
          <a:p>
            <a:fld id="{A5490521-4CC0-E744-8721-65F03A558805}" type="datetimeFigureOut">
              <a:rPr lang="en-GB" smtClean="0"/>
              <a:t>06/02/2026</a:t>
            </a:fld>
            <a:endParaRPr lang="en-GB"/>
          </a:p>
        </p:txBody>
      </p:sp>
      <p:sp>
        <p:nvSpPr>
          <p:cNvPr id="6" name="Footer Placeholder 5">
            <a:extLst>
              <a:ext uri="{FF2B5EF4-FFF2-40B4-BE49-F238E27FC236}">
                <a16:creationId xmlns:a16="http://schemas.microsoft.com/office/drawing/2014/main" id="{B75B1BC7-F1F3-BA06-4754-9F0FEDF3F93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D9D1C18-B946-0E62-14C9-7102AD05D066}"/>
              </a:ext>
            </a:extLst>
          </p:cNvPr>
          <p:cNvSpPr>
            <a:spLocks noGrp="1"/>
          </p:cNvSpPr>
          <p:nvPr>
            <p:ph type="sldNum" sz="quarter" idx="12"/>
          </p:nvPr>
        </p:nvSpPr>
        <p:spPr/>
        <p:txBody>
          <a:bodyPr/>
          <a:lstStyle/>
          <a:p>
            <a:fld id="{B88A53A4-44C2-9E44-9E40-4D2784144B47}" type="slidenum">
              <a:rPr lang="en-GB" smtClean="0"/>
              <a:t>‹#›</a:t>
            </a:fld>
            <a:endParaRPr lang="en-GB"/>
          </a:p>
        </p:txBody>
      </p:sp>
    </p:spTree>
    <p:extLst>
      <p:ext uri="{BB962C8B-B14F-4D97-AF65-F5344CB8AC3E}">
        <p14:creationId xmlns:p14="http://schemas.microsoft.com/office/powerpoint/2010/main" val="3274446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FC5D7-BABC-B29D-A434-B9B4545D959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6F482F3B-9F73-AF0D-7B57-6E20A63FA4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61E87B1-A4D1-E7E8-B7E9-ADE6167CD8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A668345-1A9B-C06E-44ED-2FB68E1DC189}"/>
              </a:ext>
            </a:extLst>
          </p:cNvPr>
          <p:cNvSpPr>
            <a:spLocks noGrp="1"/>
          </p:cNvSpPr>
          <p:nvPr>
            <p:ph type="dt" sz="half" idx="10"/>
          </p:nvPr>
        </p:nvSpPr>
        <p:spPr/>
        <p:txBody>
          <a:bodyPr/>
          <a:lstStyle/>
          <a:p>
            <a:fld id="{A5490521-4CC0-E744-8721-65F03A558805}" type="datetimeFigureOut">
              <a:rPr lang="en-GB" smtClean="0"/>
              <a:t>06/02/2026</a:t>
            </a:fld>
            <a:endParaRPr lang="en-GB"/>
          </a:p>
        </p:txBody>
      </p:sp>
      <p:sp>
        <p:nvSpPr>
          <p:cNvPr id="6" name="Footer Placeholder 5">
            <a:extLst>
              <a:ext uri="{FF2B5EF4-FFF2-40B4-BE49-F238E27FC236}">
                <a16:creationId xmlns:a16="http://schemas.microsoft.com/office/drawing/2014/main" id="{BD7011B5-2580-25CA-1A1F-AC14B0284E5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E4EAD38-C633-4461-A4B3-3679E79117B8}"/>
              </a:ext>
            </a:extLst>
          </p:cNvPr>
          <p:cNvSpPr>
            <a:spLocks noGrp="1"/>
          </p:cNvSpPr>
          <p:nvPr>
            <p:ph type="sldNum" sz="quarter" idx="12"/>
          </p:nvPr>
        </p:nvSpPr>
        <p:spPr/>
        <p:txBody>
          <a:bodyPr/>
          <a:lstStyle/>
          <a:p>
            <a:fld id="{B88A53A4-44C2-9E44-9E40-4D2784144B47}" type="slidenum">
              <a:rPr lang="en-GB" smtClean="0"/>
              <a:t>‹#›</a:t>
            </a:fld>
            <a:endParaRPr lang="en-GB"/>
          </a:p>
        </p:txBody>
      </p:sp>
    </p:spTree>
    <p:extLst>
      <p:ext uri="{BB962C8B-B14F-4D97-AF65-F5344CB8AC3E}">
        <p14:creationId xmlns:p14="http://schemas.microsoft.com/office/powerpoint/2010/main" val="1658716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643D3-85A4-5442-5596-17A6992EE7D6}"/>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54C53E4B-9DF8-3A18-1246-74E7A93B946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E4FA880-F81D-2A67-4D4C-8D954C9D3A33}"/>
              </a:ext>
            </a:extLst>
          </p:cNvPr>
          <p:cNvSpPr>
            <a:spLocks noGrp="1"/>
          </p:cNvSpPr>
          <p:nvPr>
            <p:ph type="dt" sz="half" idx="10"/>
          </p:nvPr>
        </p:nvSpPr>
        <p:spPr/>
        <p:txBody>
          <a:bodyPr/>
          <a:lstStyle/>
          <a:p>
            <a:fld id="{A5490521-4CC0-E744-8721-65F03A558805}" type="datetimeFigureOut">
              <a:rPr lang="en-GB" smtClean="0"/>
              <a:t>06/02/2026</a:t>
            </a:fld>
            <a:endParaRPr lang="en-GB"/>
          </a:p>
        </p:txBody>
      </p:sp>
      <p:sp>
        <p:nvSpPr>
          <p:cNvPr id="5" name="Footer Placeholder 4">
            <a:extLst>
              <a:ext uri="{FF2B5EF4-FFF2-40B4-BE49-F238E27FC236}">
                <a16:creationId xmlns:a16="http://schemas.microsoft.com/office/drawing/2014/main" id="{861036BD-A8F8-3458-1697-033A00E0E2B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287B62D-6193-FC2B-7C7C-B6AF798B3FB3}"/>
              </a:ext>
            </a:extLst>
          </p:cNvPr>
          <p:cNvSpPr>
            <a:spLocks noGrp="1"/>
          </p:cNvSpPr>
          <p:nvPr>
            <p:ph type="sldNum" sz="quarter" idx="12"/>
          </p:nvPr>
        </p:nvSpPr>
        <p:spPr/>
        <p:txBody>
          <a:bodyPr/>
          <a:lstStyle/>
          <a:p>
            <a:fld id="{B88A53A4-44C2-9E44-9E40-4D2784144B47}" type="slidenum">
              <a:rPr lang="en-GB" smtClean="0"/>
              <a:t>‹#›</a:t>
            </a:fld>
            <a:endParaRPr lang="en-GB"/>
          </a:p>
        </p:txBody>
      </p:sp>
    </p:spTree>
    <p:extLst>
      <p:ext uri="{BB962C8B-B14F-4D97-AF65-F5344CB8AC3E}">
        <p14:creationId xmlns:p14="http://schemas.microsoft.com/office/powerpoint/2010/main" val="2439593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D44CC5-D366-1DEB-E11A-5A0F3DF99AA0}"/>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65BD9879-6FE0-4CC3-553F-0D1764A71A1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409F716-01E2-932F-A643-7FA5353E7360}"/>
              </a:ext>
            </a:extLst>
          </p:cNvPr>
          <p:cNvSpPr>
            <a:spLocks noGrp="1"/>
          </p:cNvSpPr>
          <p:nvPr>
            <p:ph type="dt" sz="half" idx="10"/>
          </p:nvPr>
        </p:nvSpPr>
        <p:spPr/>
        <p:txBody>
          <a:bodyPr/>
          <a:lstStyle/>
          <a:p>
            <a:fld id="{A5490521-4CC0-E744-8721-65F03A558805}" type="datetimeFigureOut">
              <a:rPr lang="en-GB" smtClean="0"/>
              <a:t>06/02/2026</a:t>
            </a:fld>
            <a:endParaRPr lang="en-GB"/>
          </a:p>
        </p:txBody>
      </p:sp>
      <p:sp>
        <p:nvSpPr>
          <p:cNvPr id="5" name="Footer Placeholder 4">
            <a:extLst>
              <a:ext uri="{FF2B5EF4-FFF2-40B4-BE49-F238E27FC236}">
                <a16:creationId xmlns:a16="http://schemas.microsoft.com/office/drawing/2014/main" id="{843DDB8A-FD23-9EB0-2AD1-F2548B3E4BD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62642C8-C55D-FCE0-14A1-AF645582C937}"/>
              </a:ext>
            </a:extLst>
          </p:cNvPr>
          <p:cNvSpPr>
            <a:spLocks noGrp="1"/>
          </p:cNvSpPr>
          <p:nvPr>
            <p:ph type="sldNum" sz="quarter" idx="12"/>
          </p:nvPr>
        </p:nvSpPr>
        <p:spPr/>
        <p:txBody>
          <a:bodyPr/>
          <a:lstStyle/>
          <a:p>
            <a:fld id="{B88A53A4-44C2-9E44-9E40-4D2784144B47}" type="slidenum">
              <a:rPr lang="en-GB" smtClean="0"/>
              <a:t>‹#›</a:t>
            </a:fld>
            <a:endParaRPr lang="en-GB"/>
          </a:p>
        </p:txBody>
      </p:sp>
    </p:spTree>
    <p:extLst>
      <p:ext uri="{BB962C8B-B14F-4D97-AF65-F5344CB8AC3E}">
        <p14:creationId xmlns:p14="http://schemas.microsoft.com/office/powerpoint/2010/main" val="165161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B9D063A-DE1A-6BB3-49FA-73CFD9D893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F5E72CDA-554F-CA48-672B-19F868C6DD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F20CFE6-FE02-7F15-A576-DBC9BB43D0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490521-4CC0-E744-8721-65F03A558805}" type="datetimeFigureOut">
              <a:rPr lang="en-GB" smtClean="0"/>
              <a:t>06/02/2026</a:t>
            </a:fld>
            <a:endParaRPr lang="en-GB"/>
          </a:p>
        </p:txBody>
      </p:sp>
      <p:sp>
        <p:nvSpPr>
          <p:cNvPr id="5" name="Footer Placeholder 4">
            <a:extLst>
              <a:ext uri="{FF2B5EF4-FFF2-40B4-BE49-F238E27FC236}">
                <a16:creationId xmlns:a16="http://schemas.microsoft.com/office/drawing/2014/main" id="{A4D258F0-4D05-47B5-F24F-1EC224E850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63B0566-6B32-0ED2-5882-32A3A8250A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8A53A4-44C2-9E44-9E40-4D2784144B47}" type="slidenum">
              <a:rPr lang="en-GB" smtClean="0"/>
              <a:t>‹#›</a:t>
            </a:fld>
            <a:endParaRPr lang="en-GB"/>
          </a:p>
        </p:txBody>
      </p:sp>
    </p:spTree>
    <p:extLst>
      <p:ext uri="{BB962C8B-B14F-4D97-AF65-F5344CB8AC3E}">
        <p14:creationId xmlns:p14="http://schemas.microsoft.com/office/powerpoint/2010/main" val="32968485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ltlre.org/resources/" TargetMode="External"/><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thenational.academy/teachers/programmes/religious-education-secondary-ks3/units"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facebook.com/groups/120605851735865" TargetMode="External"/><Relationship Id="rId2" Type="http://schemas.openxmlformats.org/officeDocument/2006/relationships/hyperlink" Target="https://www.ltlre.org/" TargetMode="Externa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hyperlink" Target="https://www.re-hubs.uk/" TargetMode="External"/><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ltlre.org/resources/"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assets.publishing.service.gov.uk/media/6908f7a3c0dc8f12484175e5/Curriculum_and_Assessment_Review_final_report_-_Building_a_world-class_curriculum_for_all.pdf" TargetMode="External"/><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F6EF57EF-D042-41D3-83E8-41A1FE6C11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D00A59BB-A268-4F3E-9D41-CA265AF16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Logo, icon&#10;&#10;Description automatically generated">
            <a:extLst>
              <a:ext uri="{FF2B5EF4-FFF2-40B4-BE49-F238E27FC236}">
                <a16:creationId xmlns:a16="http://schemas.microsoft.com/office/drawing/2014/main" id="{0ACF4A7C-79F4-EDB3-9179-0FA3B2C97D9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837003" y="85435"/>
            <a:ext cx="1789806" cy="1084551"/>
          </a:xfrm>
          <a:prstGeom prst="rect">
            <a:avLst/>
          </a:prstGeom>
        </p:spPr>
      </p:pic>
      <p:sp>
        <p:nvSpPr>
          <p:cNvPr id="12" name="Freeform: Shape 11">
            <a:extLst>
              <a:ext uri="{FF2B5EF4-FFF2-40B4-BE49-F238E27FC236}">
                <a16:creationId xmlns:a16="http://schemas.microsoft.com/office/drawing/2014/main" id="{63794DCE-9D34-40DF-AB3F-06DA8ACCD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45006452-918C-4282-A72C-C9692B6691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030CBFE2-92FF-4442-5AF0-FA583CA9F62F}"/>
              </a:ext>
            </a:extLst>
          </p:cNvPr>
          <p:cNvSpPr txBox="1"/>
          <p:nvPr/>
        </p:nvSpPr>
        <p:spPr>
          <a:xfrm>
            <a:off x="7268553" y="5560849"/>
            <a:ext cx="4769428" cy="1015663"/>
          </a:xfrm>
          <a:prstGeom prst="rect">
            <a:avLst/>
          </a:prstGeom>
          <a:noFill/>
        </p:spPr>
        <p:txBody>
          <a:bodyPr wrap="square" rtlCol="0">
            <a:spAutoFit/>
          </a:bodyPr>
          <a:lstStyle/>
          <a:p>
            <a:r>
              <a:rPr lang="en-GB" sz="2400" dirty="0"/>
              <a:t>Find the resources at</a:t>
            </a:r>
          </a:p>
          <a:p>
            <a:r>
              <a:rPr lang="en-GB" dirty="0">
                <a:hlinkClick r:id="rId3"/>
              </a:rPr>
              <a:t>https://ltlre.org/resources/</a:t>
            </a:r>
            <a:endParaRPr lang="en-GB" dirty="0"/>
          </a:p>
          <a:p>
            <a:endParaRPr lang="en-GB" dirty="0"/>
          </a:p>
        </p:txBody>
      </p:sp>
      <p:sp>
        <p:nvSpPr>
          <p:cNvPr id="6" name="TextBox 5">
            <a:extLst>
              <a:ext uri="{FF2B5EF4-FFF2-40B4-BE49-F238E27FC236}">
                <a16:creationId xmlns:a16="http://schemas.microsoft.com/office/drawing/2014/main" id="{A8F6A4D1-2AD2-FB0F-B831-A0ECA315F1F7}"/>
              </a:ext>
            </a:extLst>
          </p:cNvPr>
          <p:cNvSpPr txBox="1"/>
          <p:nvPr/>
        </p:nvSpPr>
        <p:spPr>
          <a:xfrm>
            <a:off x="395111" y="1919111"/>
            <a:ext cx="5441891" cy="2172903"/>
          </a:xfrm>
          <a:prstGeom prst="rect">
            <a:avLst/>
          </a:prstGeom>
          <a:noFill/>
        </p:spPr>
        <p:txBody>
          <a:bodyPr wrap="square" rtlCol="0">
            <a:spAutoFit/>
          </a:bodyPr>
          <a:lstStyle/>
          <a:p>
            <a:pPr>
              <a:lnSpc>
                <a:spcPct val="90000"/>
              </a:lnSpc>
              <a:spcBef>
                <a:spcPct val="0"/>
              </a:spcBef>
              <a:spcAft>
                <a:spcPts val="1200"/>
              </a:spcAft>
            </a:pPr>
            <a:r>
              <a:rPr lang="en-US" sz="3200" b="1" dirty="0"/>
              <a:t>Bristol and South Glos SACRE Conference</a:t>
            </a:r>
          </a:p>
          <a:p>
            <a:pPr>
              <a:lnSpc>
                <a:spcPct val="90000"/>
              </a:lnSpc>
              <a:spcBef>
                <a:spcPct val="0"/>
              </a:spcBef>
              <a:spcAft>
                <a:spcPts val="1200"/>
              </a:spcAft>
            </a:pPr>
            <a:r>
              <a:rPr lang="en-US" sz="3200" dirty="0"/>
              <a:t>Engineers’ House, Bristol</a:t>
            </a:r>
          </a:p>
          <a:p>
            <a:pPr>
              <a:lnSpc>
                <a:spcPct val="90000"/>
              </a:lnSpc>
              <a:spcBef>
                <a:spcPct val="0"/>
              </a:spcBef>
              <a:spcAft>
                <a:spcPts val="1200"/>
              </a:spcAft>
            </a:pPr>
            <a:r>
              <a:rPr lang="en-US" sz="3200" dirty="0"/>
              <a:t>Friday 6</a:t>
            </a:r>
            <a:r>
              <a:rPr lang="en-US" sz="3200" baseline="30000" dirty="0"/>
              <a:t>th</a:t>
            </a:r>
            <a:r>
              <a:rPr lang="en-US" sz="3200" dirty="0"/>
              <a:t> Feb 2026</a:t>
            </a:r>
          </a:p>
        </p:txBody>
      </p:sp>
      <p:pic>
        <p:nvPicPr>
          <p:cNvPr id="2" name="Picture 1" descr="Image result for south gloucestershire council logo">
            <a:extLst>
              <a:ext uri="{FF2B5EF4-FFF2-40B4-BE49-F238E27FC236}">
                <a16:creationId xmlns:a16="http://schemas.microsoft.com/office/drawing/2014/main" id="{199B1133-571B-85AF-9790-779B7AC28F9C}"/>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8420459" y="120966"/>
            <a:ext cx="3504565" cy="1049020"/>
          </a:xfrm>
          <a:prstGeom prst="rect">
            <a:avLst/>
          </a:prstGeom>
          <a:noFill/>
          <a:ln>
            <a:noFill/>
          </a:ln>
        </p:spPr>
      </p:pic>
      <p:sp>
        <p:nvSpPr>
          <p:cNvPr id="11" name="TextBox 10">
            <a:extLst>
              <a:ext uri="{FF2B5EF4-FFF2-40B4-BE49-F238E27FC236}">
                <a16:creationId xmlns:a16="http://schemas.microsoft.com/office/drawing/2014/main" id="{7569BD69-797F-3C6F-BF1C-67244938C635}"/>
              </a:ext>
            </a:extLst>
          </p:cNvPr>
          <p:cNvSpPr txBox="1"/>
          <p:nvPr/>
        </p:nvSpPr>
        <p:spPr>
          <a:xfrm>
            <a:off x="6731906" y="1851400"/>
            <a:ext cx="4754405" cy="2308324"/>
          </a:xfrm>
          <a:prstGeom prst="rect">
            <a:avLst/>
          </a:prstGeom>
          <a:noFill/>
        </p:spPr>
        <p:txBody>
          <a:bodyPr wrap="square" rtlCol="0">
            <a:spAutoFit/>
          </a:bodyPr>
          <a:lstStyle/>
          <a:p>
            <a:pPr algn="ctr"/>
            <a:r>
              <a:rPr lang="en-GB" sz="3600" b="1" i="1" dirty="0"/>
              <a:t>Exploring the rich diversity within and across religious and non-religious traditions</a:t>
            </a:r>
          </a:p>
        </p:txBody>
      </p:sp>
    </p:spTree>
    <p:extLst>
      <p:ext uri="{BB962C8B-B14F-4D97-AF65-F5344CB8AC3E}">
        <p14:creationId xmlns:p14="http://schemas.microsoft.com/office/powerpoint/2010/main" val="2192911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with curly hair wearing a blue scarf&#10;&#10;AI-generated content may be incorrect.">
            <a:extLst>
              <a:ext uri="{FF2B5EF4-FFF2-40B4-BE49-F238E27FC236}">
                <a16:creationId xmlns:a16="http://schemas.microsoft.com/office/drawing/2014/main" id="{DAA95856-020B-88EB-5BB3-A207B10E3D4B}"/>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10831720" y="2151234"/>
            <a:ext cx="872486" cy="1015663"/>
          </a:xfrm>
          <a:prstGeom prst="rect">
            <a:avLst/>
          </a:prstGeom>
        </p:spPr>
      </p:pic>
      <p:sp>
        <p:nvSpPr>
          <p:cNvPr id="10" name="TextBox 9">
            <a:extLst>
              <a:ext uri="{FF2B5EF4-FFF2-40B4-BE49-F238E27FC236}">
                <a16:creationId xmlns:a16="http://schemas.microsoft.com/office/drawing/2014/main" id="{302D1FBD-E6B5-423C-05D3-3E1AFE65CC22}"/>
              </a:ext>
            </a:extLst>
          </p:cNvPr>
          <p:cNvSpPr txBox="1"/>
          <p:nvPr/>
        </p:nvSpPr>
        <p:spPr>
          <a:xfrm>
            <a:off x="2030373" y="3533641"/>
            <a:ext cx="3876855" cy="923330"/>
          </a:xfrm>
          <a:prstGeom prst="rect">
            <a:avLst/>
          </a:prstGeom>
          <a:noFill/>
        </p:spPr>
        <p:txBody>
          <a:bodyPr wrap="square" rtlCol="0">
            <a:spAutoFit/>
          </a:bodyPr>
          <a:lstStyle/>
          <a:p>
            <a:r>
              <a:rPr lang="en-GB" b="1" dirty="0"/>
              <a:t>Kate Neill </a:t>
            </a:r>
            <a:r>
              <a:rPr lang="en-GB" dirty="0"/>
              <a:t>is a Humanist, and has recently joined Bristol SACRE as their rep for Humanists UK</a:t>
            </a:r>
          </a:p>
        </p:txBody>
      </p:sp>
      <p:sp>
        <p:nvSpPr>
          <p:cNvPr id="11" name="TextBox 10">
            <a:extLst>
              <a:ext uri="{FF2B5EF4-FFF2-40B4-BE49-F238E27FC236}">
                <a16:creationId xmlns:a16="http://schemas.microsoft.com/office/drawing/2014/main" id="{6A5484B7-5576-6040-40FA-31A693F60947}"/>
              </a:ext>
            </a:extLst>
          </p:cNvPr>
          <p:cNvSpPr txBox="1"/>
          <p:nvPr/>
        </p:nvSpPr>
        <p:spPr>
          <a:xfrm>
            <a:off x="2789119" y="200348"/>
            <a:ext cx="5531555" cy="523220"/>
          </a:xfrm>
          <a:prstGeom prst="rect">
            <a:avLst/>
          </a:prstGeom>
          <a:noFill/>
        </p:spPr>
        <p:txBody>
          <a:bodyPr wrap="square" rtlCol="0">
            <a:spAutoFit/>
          </a:bodyPr>
          <a:lstStyle/>
          <a:p>
            <a:pPr algn="ctr"/>
            <a:r>
              <a:rPr lang="en-GB" sz="2800" b="1" dirty="0"/>
              <a:t>Keynote and Panel Speakers</a:t>
            </a:r>
          </a:p>
        </p:txBody>
      </p:sp>
      <p:sp>
        <p:nvSpPr>
          <p:cNvPr id="2" name="TextBox 1">
            <a:extLst>
              <a:ext uri="{FF2B5EF4-FFF2-40B4-BE49-F238E27FC236}">
                <a16:creationId xmlns:a16="http://schemas.microsoft.com/office/drawing/2014/main" id="{72139538-61C1-2F3E-3AC7-E28D6D945E9D}"/>
              </a:ext>
            </a:extLst>
          </p:cNvPr>
          <p:cNvSpPr txBox="1"/>
          <p:nvPr/>
        </p:nvSpPr>
        <p:spPr>
          <a:xfrm>
            <a:off x="1960231" y="1845977"/>
            <a:ext cx="3963851" cy="1477328"/>
          </a:xfrm>
          <a:prstGeom prst="rect">
            <a:avLst/>
          </a:prstGeom>
          <a:noFill/>
        </p:spPr>
        <p:txBody>
          <a:bodyPr wrap="square" rtlCol="0">
            <a:spAutoFit/>
          </a:bodyPr>
          <a:lstStyle/>
          <a:p>
            <a:r>
              <a:rPr lang="en-GB" b="1" dirty="0"/>
              <a:t>Julia Beckett </a:t>
            </a:r>
            <a:r>
              <a:rPr lang="en-GB" dirty="0"/>
              <a:t>is a Humanist, an experienced school speaker and member of the BANES SACRE. Her working life has been dedicated to 14 - 19 education</a:t>
            </a:r>
          </a:p>
        </p:txBody>
      </p:sp>
      <p:pic>
        <p:nvPicPr>
          <p:cNvPr id="6" name="Picture 2" descr="Photo of Fiona Moss in a garden">
            <a:extLst>
              <a:ext uri="{FF2B5EF4-FFF2-40B4-BE49-F238E27FC236}">
                <a16:creationId xmlns:a16="http://schemas.microsoft.com/office/drawing/2014/main" id="{89927072-89EF-97FD-E295-AA4A4E77325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03385" y="547771"/>
            <a:ext cx="1105501" cy="147400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miling woman wearing an orange hijab">
            <a:extLst>
              <a:ext uri="{FF2B5EF4-FFF2-40B4-BE49-F238E27FC236}">
                <a16:creationId xmlns:a16="http://schemas.microsoft.com/office/drawing/2014/main" id="{3C917E38-6329-A52B-1D39-D3F4A6DF1D56}"/>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824055" y="3429000"/>
            <a:ext cx="987567" cy="98756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7F796366-C05D-78EB-6017-2DC4753B7BDA}"/>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769658" y="4959863"/>
            <a:ext cx="1096363" cy="1313009"/>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E2E5C4A3-7219-BBAA-4DBB-27B4F159658D}"/>
              </a:ext>
            </a:extLst>
          </p:cNvPr>
          <p:cNvSpPr txBox="1"/>
          <p:nvPr/>
        </p:nvSpPr>
        <p:spPr>
          <a:xfrm>
            <a:off x="1405719" y="961607"/>
            <a:ext cx="10126639" cy="646331"/>
          </a:xfrm>
          <a:prstGeom prst="rect">
            <a:avLst/>
          </a:prstGeom>
          <a:noFill/>
        </p:spPr>
        <p:txBody>
          <a:bodyPr wrap="square" rtlCol="0">
            <a:spAutoFit/>
          </a:bodyPr>
          <a:lstStyle/>
          <a:p>
            <a:r>
              <a:rPr lang="en-GB" b="1" dirty="0"/>
              <a:t>Fiona Moss </a:t>
            </a:r>
            <a:r>
              <a:rPr lang="en-GB" dirty="0"/>
              <a:t>is the Education and Programmes Manager for Culham St Gabriel’s Trust. Previously, Fiona was a successful primary teacher of RE before becoming an Adviser with RE Today and NATRE CEO.</a:t>
            </a:r>
            <a:r>
              <a:rPr lang="en-GB" b="1" dirty="0"/>
              <a:t> </a:t>
            </a:r>
          </a:p>
        </p:txBody>
      </p:sp>
      <p:sp>
        <p:nvSpPr>
          <p:cNvPr id="13" name="TextBox 12">
            <a:extLst>
              <a:ext uri="{FF2B5EF4-FFF2-40B4-BE49-F238E27FC236}">
                <a16:creationId xmlns:a16="http://schemas.microsoft.com/office/drawing/2014/main" id="{2DD0FF00-9416-B27C-880D-216B20FD694A}"/>
              </a:ext>
            </a:extLst>
          </p:cNvPr>
          <p:cNvSpPr txBox="1"/>
          <p:nvPr/>
        </p:nvSpPr>
        <p:spPr>
          <a:xfrm>
            <a:off x="6558573" y="2071708"/>
            <a:ext cx="3963851" cy="1200329"/>
          </a:xfrm>
          <a:prstGeom prst="rect">
            <a:avLst/>
          </a:prstGeom>
          <a:noFill/>
        </p:spPr>
        <p:txBody>
          <a:bodyPr wrap="square" rtlCol="0">
            <a:spAutoFit/>
          </a:bodyPr>
          <a:lstStyle/>
          <a:p>
            <a:r>
              <a:rPr lang="en-GB" b="1" dirty="0"/>
              <a:t>Revd Anjali Kanagaratnam </a:t>
            </a:r>
            <a:r>
              <a:rPr lang="en-GB" dirty="0"/>
              <a:t>is Priest in Charge, South </a:t>
            </a:r>
            <a:r>
              <a:rPr lang="en-GB" dirty="0" err="1"/>
              <a:t>Severnside</a:t>
            </a:r>
            <a:r>
              <a:rPr lang="en-GB" dirty="0"/>
              <a:t>, and Racial Justice Co-Ordinator in the Diocese of Bristol. She is a former RE teacher</a:t>
            </a:r>
          </a:p>
        </p:txBody>
      </p:sp>
      <p:sp>
        <p:nvSpPr>
          <p:cNvPr id="14" name="TextBox 13">
            <a:extLst>
              <a:ext uri="{FF2B5EF4-FFF2-40B4-BE49-F238E27FC236}">
                <a16:creationId xmlns:a16="http://schemas.microsoft.com/office/drawing/2014/main" id="{6930443F-F9C7-8DF0-5665-9B809F84D186}"/>
              </a:ext>
            </a:extLst>
          </p:cNvPr>
          <p:cNvSpPr txBox="1"/>
          <p:nvPr/>
        </p:nvSpPr>
        <p:spPr>
          <a:xfrm>
            <a:off x="2044066" y="5105407"/>
            <a:ext cx="3524203" cy="1200329"/>
          </a:xfrm>
          <a:prstGeom prst="rect">
            <a:avLst/>
          </a:prstGeom>
          <a:noFill/>
        </p:spPr>
        <p:txBody>
          <a:bodyPr wrap="square" rtlCol="0">
            <a:spAutoFit/>
          </a:bodyPr>
          <a:lstStyle/>
          <a:p>
            <a:r>
              <a:rPr lang="en-GB" b="1" dirty="0"/>
              <a:t>Iris Segall </a:t>
            </a:r>
            <a:r>
              <a:rPr lang="en-GB" dirty="0"/>
              <a:t>is a member of The Bristol and West Progressive Jewish Congregation, and a member of South Glos and BANES SACREs</a:t>
            </a:r>
          </a:p>
        </p:txBody>
      </p:sp>
      <p:sp>
        <p:nvSpPr>
          <p:cNvPr id="15" name="TextBox 14">
            <a:extLst>
              <a:ext uri="{FF2B5EF4-FFF2-40B4-BE49-F238E27FC236}">
                <a16:creationId xmlns:a16="http://schemas.microsoft.com/office/drawing/2014/main" id="{08AF33A3-C335-5C07-2494-D0110AB4B084}"/>
              </a:ext>
            </a:extLst>
          </p:cNvPr>
          <p:cNvSpPr txBox="1"/>
          <p:nvPr/>
        </p:nvSpPr>
        <p:spPr>
          <a:xfrm>
            <a:off x="6558573" y="3429000"/>
            <a:ext cx="3524203" cy="1477328"/>
          </a:xfrm>
          <a:prstGeom prst="rect">
            <a:avLst/>
          </a:prstGeom>
          <a:noFill/>
        </p:spPr>
        <p:txBody>
          <a:bodyPr wrap="square" rtlCol="0">
            <a:spAutoFit/>
          </a:bodyPr>
          <a:lstStyle/>
          <a:p>
            <a:r>
              <a:rPr lang="en-GB" b="1" dirty="0"/>
              <a:t>Dr Norah El-Gohary </a:t>
            </a:r>
            <a:r>
              <a:rPr lang="en-GB" dirty="0"/>
              <a:t>is a lecturer in the Department of Psychology at Bath Spa University. She is a former RE teacher and a member of the Islamic community</a:t>
            </a:r>
          </a:p>
        </p:txBody>
      </p:sp>
      <p:sp>
        <p:nvSpPr>
          <p:cNvPr id="16" name="TextBox 15">
            <a:extLst>
              <a:ext uri="{FF2B5EF4-FFF2-40B4-BE49-F238E27FC236}">
                <a16:creationId xmlns:a16="http://schemas.microsoft.com/office/drawing/2014/main" id="{D68D81A6-29B2-F975-2979-13D470DE132E}"/>
              </a:ext>
            </a:extLst>
          </p:cNvPr>
          <p:cNvSpPr txBox="1"/>
          <p:nvPr/>
        </p:nvSpPr>
        <p:spPr>
          <a:xfrm>
            <a:off x="6558573" y="5105407"/>
            <a:ext cx="3589361" cy="923330"/>
          </a:xfrm>
          <a:prstGeom prst="rect">
            <a:avLst/>
          </a:prstGeom>
          <a:noFill/>
        </p:spPr>
        <p:txBody>
          <a:bodyPr wrap="square" rtlCol="0">
            <a:spAutoFit/>
          </a:bodyPr>
          <a:lstStyle/>
          <a:p>
            <a:r>
              <a:rPr lang="en-GB" b="1" dirty="0"/>
              <a:t>Bhadra</a:t>
            </a:r>
            <a:r>
              <a:rPr lang="en-GB" dirty="0"/>
              <a:t> is a member of the Triratna Buddhist community and a lead figure at the Bristol Buddhist Centre</a:t>
            </a:r>
          </a:p>
        </p:txBody>
      </p:sp>
      <p:pic>
        <p:nvPicPr>
          <p:cNvPr id="1032" name="Picture 8" descr="Jewish Visiting Local Faith Leader">
            <a:extLst>
              <a:ext uri="{FF2B5EF4-FFF2-40B4-BE49-F238E27FC236}">
                <a16:creationId xmlns:a16="http://schemas.microsoft.com/office/drawing/2014/main" id="{4F6184AC-43B6-74BB-831D-7CA8C90456BD}"/>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77639" y="5105407"/>
            <a:ext cx="1105501" cy="110550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person taking a selfie&#10;&#10;AI-generated content may be incorrect.">
            <a:extLst>
              <a:ext uri="{FF2B5EF4-FFF2-40B4-BE49-F238E27FC236}">
                <a16:creationId xmlns:a16="http://schemas.microsoft.com/office/drawing/2014/main" id="{83C78DFD-35EF-7097-34CB-24179E26B454}"/>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409997" y="2228670"/>
            <a:ext cx="987567" cy="1200330"/>
          </a:xfrm>
          <a:prstGeom prst="rect">
            <a:avLst/>
          </a:prstGeom>
        </p:spPr>
      </p:pic>
      <p:pic>
        <p:nvPicPr>
          <p:cNvPr id="8" name="Picture 7" descr="A person wearing glasses and smiling&#10;&#10;AI-generated content may be incorrect.">
            <a:extLst>
              <a:ext uri="{FF2B5EF4-FFF2-40B4-BE49-F238E27FC236}">
                <a16:creationId xmlns:a16="http://schemas.microsoft.com/office/drawing/2014/main" id="{2EF4F843-061F-2160-43F7-DCDBDE79A6BF}"/>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a:xfrm>
            <a:off x="518469" y="3613855"/>
            <a:ext cx="770625" cy="1105501"/>
          </a:xfrm>
          <a:prstGeom prst="rect">
            <a:avLst/>
          </a:prstGeom>
        </p:spPr>
      </p:pic>
    </p:spTree>
    <p:extLst>
      <p:ext uri="{BB962C8B-B14F-4D97-AF65-F5344CB8AC3E}">
        <p14:creationId xmlns:p14="http://schemas.microsoft.com/office/powerpoint/2010/main" val="1162685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919050D-2168-E8E6-10F3-4189FFBEAD85}"/>
              </a:ext>
            </a:extLst>
          </p:cNvPr>
          <p:cNvGraphicFramePr>
            <a:graphicFrameLocks noGrp="1"/>
          </p:cNvGraphicFramePr>
          <p:nvPr>
            <p:extLst>
              <p:ext uri="{D42A27DB-BD31-4B8C-83A1-F6EECF244321}">
                <p14:modId xmlns:p14="http://schemas.microsoft.com/office/powerpoint/2010/main" val="2284387437"/>
              </p:ext>
            </p:extLst>
          </p:nvPr>
        </p:nvGraphicFramePr>
        <p:xfrm>
          <a:off x="663039" y="595058"/>
          <a:ext cx="10865922" cy="6096687"/>
        </p:xfrm>
        <a:graphic>
          <a:graphicData uri="http://schemas.openxmlformats.org/drawingml/2006/table">
            <a:tbl>
              <a:tblPr firstRow="1" firstCol="1" lastRow="1" lastCol="1" bandRow="1" bandCol="1">
                <a:tableStyleId>{5C22544A-7EE6-4342-B048-85BDC9FD1C3A}</a:tableStyleId>
              </a:tblPr>
              <a:tblGrid>
                <a:gridCol w="1318161">
                  <a:extLst>
                    <a:ext uri="{9D8B030D-6E8A-4147-A177-3AD203B41FA5}">
                      <a16:colId xmlns:a16="http://schemas.microsoft.com/office/drawing/2014/main" val="2492356101"/>
                    </a:ext>
                  </a:extLst>
                </a:gridCol>
                <a:gridCol w="5486400">
                  <a:extLst>
                    <a:ext uri="{9D8B030D-6E8A-4147-A177-3AD203B41FA5}">
                      <a16:colId xmlns:a16="http://schemas.microsoft.com/office/drawing/2014/main" val="1627806143"/>
                    </a:ext>
                  </a:extLst>
                </a:gridCol>
                <a:gridCol w="4061361">
                  <a:extLst>
                    <a:ext uri="{9D8B030D-6E8A-4147-A177-3AD203B41FA5}">
                      <a16:colId xmlns:a16="http://schemas.microsoft.com/office/drawing/2014/main" val="1721490826"/>
                    </a:ext>
                  </a:extLst>
                </a:gridCol>
              </a:tblGrid>
              <a:tr h="147687">
                <a:tc>
                  <a:txBody>
                    <a:bodyPr/>
                    <a:lstStyle/>
                    <a:p>
                      <a:pPr algn="l">
                        <a:spcBef>
                          <a:spcPts val="600"/>
                        </a:spcBef>
                        <a:spcAft>
                          <a:spcPts val="600"/>
                        </a:spcAft>
                        <a:buNone/>
                      </a:pPr>
                      <a:r>
                        <a:rPr lang="en-GB" sz="1600" dirty="0">
                          <a:effectLst/>
                        </a:rPr>
                        <a:t> </a:t>
                      </a:r>
                      <a:endParaRPr lang="en-GB"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801" marR="44801" marT="0" marB="0">
                    <a:solidFill>
                      <a:schemeClr val="accent1">
                        <a:lumMod val="40000"/>
                        <a:lumOff val="60000"/>
                      </a:schemeClr>
                    </a:solidFill>
                  </a:tcPr>
                </a:tc>
                <a:tc>
                  <a:txBody>
                    <a:bodyPr/>
                    <a:lstStyle/>
                    <a:p>
                      <a:pPr algn="ctr">
                        <a:spcBef>
                          <a:spcPts val="600"/>
                        </a:spcBef>
                        <a:spcAft>
                          <a:spcPts val="600"/>
                        </a:spcAft>
                        <a:buNone/>
                      </a:pPr>
                      <a:r>
                        <a:rPr lang="en-GB" sz="1600" dirty="0">
                          <a:effectLst/>
                        </a:rPr>
                        <a:t>Activity</a:t>
                      </a:r>
                      <a:endParaRPr lang="en-GB"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801" marR="44801" marT="0" marB="0">
                    <a:solidFill>
                      <a:schemeClr val="accent1">
                        <a:lumMod val="40000"/>
                        <a:lumOff val="60000"/>
                      </a:schemeClr>
                    </a:solidFill>
                  </a:tcPr>
                </a:tc>
                <a:tc>
                  <a:txBody>
                    <a:bodyPr/>
                    <a:lstStyle/>
                    <a:p>
                      <a:pPr algn="ctr">
                        <a:spcBef>
                          <a:spcPts val="600"/>
                        </a:spcBef>
                        <a:spcAft>
                          <a:spcPts val="600"/>
                        </a:spcAft>
                        <a:buNone/>
                      </a:pPr>
                      <a:r>
                        <a:rPr lang="en-GB" sz="1600" b="0" dirty="0">
                          <a:solidFill>
                            <a:schemeClr val="tx1"/>
                          </a:solidFill>
                          <a:effectLst/>
                        </a:rPr>
                        <a:t>Facilitator/Room</a:t>
                      </a:r>
                      <a:endParaRPr lang="en-GB"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801" marR="44801" marT="0" marB="0">
                    <a:solidFill>
                      <a:schemeClr val="accent1">
                        <a:lumMod val="40000"/>
                        <a:lumOff val="60000"/>
                      </a:schemeClr>
                    </a:solidFill>
                  </a:tcPr>
                </a:tc>
                <a:extLst>
                  <a:ext uri="{0D108BD9-81ED-4DB2-BD59-A6C34878D82A}">
                    <a16:rowId xmlns:a16="http://schemas.microsoft.com/office/drawing/2014/main" val="3174659570"/>
                  </a:ext>
                </a:extLst>
              </a:tr>
              <a:tr h="402403">
                <a:tc>
                  <a:txBody>
                    <a:bodyPr/>
                    <a:lstStyle/>
                    <a:p>
                      <a:pPr algn="l">
                        <a:spcBef>
                          <a:spcPts val="600"/>
                        </a:spcBef>
                        <a:spcAft>
                          <a:spcPts val="600"/>
                        </a:spcAft>
                        <a:buNone/>
                      </a:pPr>
                      <a:r>
                        <a:rPr lang="en-GB" sz="1600" b="0" dirty="0">
                          <a:solidFill>
                            <a:schemeClr val="tx1"/>
                          </a:solidFill>
                          <a:effectLst/>
                        </a:rPr>
                        <a:t>9.00 - 9.30</a:t>
                      </a:r>
                      <a:endParaRPr lang="en-GB" sz="16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801" marR="44801" marT="0" marB="0">
                    <a:solidFill>
                      <a:schemeClr val="accent4">
                        <a:lumMod val="20000"/>
                        <a:lumOff val="80000"/>
                      </a:schemeClr>
                    </a:solidFill>
                  </a:tcPr>
                </a:tc>
                <a:tc>
                  <a:txBody>
                    <a:bodyPr/>
                    <a:lstStyle/>
                    <a:p>
                      <a:pPr algn="ctr">
                        <a:spcBef>
                          <a:spcPts val="600"/>
                        </a:spcBef>
                        <a:spcAft>
                          <a:spcPts val="600"/>
                        </a:spcAft>
                        <a:buNone/>
                      </a:pPr>
                      <a:r>
                        <a:rPr lang="en-GB" sz="1600" b="0" dirty="0">
                          <a:solidFill>
                            <a:schemeClr val="tx1"/>
                          </a:solidFill>
                          <a:effectLst/>
                        </a:rPr>
                        <a:t>Arrival, registration and ‘breakfast’ refreshments</a:t>
                      </a:r>
                      <a:endParaRPr lang="en-GB" sz="16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801" marR="44801" marT="0" marB="0">
                    <a:solidFill>
                      <a:schemeClr val="accent4">
                        <a:lumMod val="20000"/>
                        <a:lumOff val="80000"/>
                      </a:schemeClr>
                    </a:solidFill>
                  </a:tcPr>
                </a:tc>
                <a:tc>
                  <a:txBody>
                    <a:bodyPr/>
                    <a:lstStyle/>
                    <a:p>
                      <a:pPr algn="ctr">
                        <a:spcBef>
                          <a:spcPts val="600"/>
                        </a:spcBef>
                        <a:spcAft>
                          <a:spcPts val="600"/>
                        </a:spcAft>
                        <a:buNone/>
                      </a:pPr>
                      <a:r>
                        <a:rPr lang="en-GB" sz="1600" b="0">
                          <a:solidFill>
                            <a:schemeClr val="tx1"/>
                          </a:solidFill>
                          <a:effectLst/>
                        </a:rPr>
                        <a:t> </a:t>
                      </a:r>
                      <a:endParaRPr lang="en-GB" sz="16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801" marR="44801" marT="0" marB="0">
                    <a:solidFill>
                      <a:schemeClr val="accent4">
                        <a:lumMod val="20000"/>
                        <a:lumOff val="80000"/>
                      </a:schemeClr>
                    </a:solidFill>
                  </a:tcPr>
                </a:tc>
                <a:extLst>
                  <a:ext uri="{0D108BD9-81ED-4DB2-BD59-A6C34878D82A}">
                    <a16:rowId xmlns:a16="http://schemas.microsoft.com/office/drawing/2014/main" val="902262080"/>
                  </a:ext>
                </a:extLst>
              </a:tr>
              <a:tr h="512006">
                <a:tc>
                  <a:txBody>
                    <a:bodyPr/>
                    <a:lstStyle/>
                    <a:p>
                      <a:pPr algn="l">
                        <a:spcBef>
                          <a:spcPts val="600"/>
                        </a:spcBef>
                        <a:spcAft>
                          <a:spcPts val="600"/>
                        </a:spcAft>
                        <a:buNone/>
                      </a:pPr>
                      <a:r>
                        <a:rPr lang="en-GB" sz="1600" b="0" dirty="0">
                          <a:solidFill>
                            <a:schemeClr val="tx1"/>
                          </a:solidFill>
                          <a:effectLst/>
                        </a:rPr>
                        <a:t>9.30 - 9.40</a:t>
                      </a:r>
                      <a:endParaRPr lang="en-GB" sz="16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801" marR="44801" marT="0" marB="0">
                    <a:solidFill>
                      <a:schemeClr val="accent4">
                        <a:lumMod val="40000"/>
                        <a:lumOff val="60000"/>
                      </a:schemeClr>
                    </a:solidFill>
                  </a:tcPr>
                </a:tc>
                <a:tc>
                  <a:txBody>
                    <a:bodyPr/>
                    <a:lstStyle/>
                    <a:p>
                      <a:pPr algn="ctr">
                        <a:spcBef>
                          <a:spcPts val="600"/>
                        </a:spcBef>
                        <a:spcAft>
                          <a:spcPts val="600"/>
                        </a:spcAft>
                        <a:buNone/>
                      </a:pPr>
                      <a:r>
                        <a:rPr lang="en-GB" sz="1600" b="0" dirty="0">
                          <a:solidFill>
                            <a:schemeClr val="tx1"/>
                          </a:solidFill>
                          <a:effectLst/>
                        </a:rPr>
                        <a:t>Welcome and Introductions</a:t>
                      </a:r>
                      <a:endParaRPr lang="en-GB" sz="16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801" marR="44801" marT="0" marB="0">
                    <a:solidFill>
                      <a:schemeClr val="accent4">
                        <a:lumMod val="40000"/>
                        <a:lumOff val="60000"/>
                      </a:schemeClr>
                    </a:solidFill>
                  </a:tcPr>
                </a:tc>
                <a:tc>
                  <a:txBody>
                    <a:bodyPr/>
                    <a:lstStyle/>
                    <a:p>
                      <a:pPr algn="ctr">
                        <a:spcBef>
                          <a:spcPts val="0"/>
                        </a:spcBef>
                        <a:spcAft>
                          <a:spcPts val="600"/>
                        </a:spcAft>
                        <a:buNone/>
                      </a:pPr>
                      <a:r>
                        <a:rPr lang="en-GB" sz="1600" b="0">
                          <a:solidFill>
                            <a:schemeClr val="tx1"/>
                          </a:solidFill>
                          <a:effectLst/>
                        </a:rPr>
                        <a:t>Laura Harris and Ed Pawson</a:t>
                      </a:r>
                    </a:p>
                    <a:p>
                      <a:pPr algn="ctr">
                        <a:spcBef>
                          <a:spcPts val="0"/>
                        </a:spcBef>
                        <a:spcAft>
                          <a:spcPts val="0"/>
                        </a:spcAft>
                        <a:buNone/>
                      </a:pPr>
                      <a:r>
                        <a:rPr lang="en-GB" sz="1600" b="0">
                          <a:solidFill>
                            <a:schemeClr val="tx1"/>
                          </a:solidFill>
                          <a:effectLst/>
                        </a:rPr>
                        <a:t>Clifton Suite</a:t>
                      </a:r>
                      <a:endParaRPr lang="en-GB" sz="16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801" marR="44801" marT="0" marB="0">
                    <a:solidFill>
                      <a:schemeClr val="accent4">
                        <a:lumMod val="40000"/>
                        <a:lumOff val="60000"/>
                      </a:schemeClr>
                    </a:solidFill>
                  </a:tcPr>
                </a:tc>
                <a:extLst>
                  <a:ext uri="{0D108BD9-81ED-4DB2-BD59-A6C34878D82A}">
                    <a16:rowId xmlns:a16="http://schemas.microsoft.com/office/drawing/2014/main" val="2174297043"/>
                  </a:ext>
                </a:extLst>
              </a:tr>
              <a:tr h="791181">
                <a:tc>
                  <a:txBody>
                    <a:bodyPr/>
                    <a:lstStyle/>
                    <a:p>
                      <a:pPr algn="l">
                        <a:spcBef>
                          <a:spcPts val="600"/>
                        </a:spcBef>
                        <a:spcAft>
                          <a:spcPts val="600"/>
                        </a:spcAft>
                        <a:buNone/>
                      </a:pPr>
                      <a:r>
                        <a:rPr lang="en-GB" sz="1600" b="0" dirty="0">
                          <a:solidFill>
                            <a:schemeClr val="tx1"/>
                          </a:solidFill>
                          <a:effectLst/>
                        </a:rPr>
                        <a:t>9.40 - 10.40</a:t>
                      </a:r>
                    </a:p>
                    <a:p>
                      <a:pPr algn="l">
                        <a:spcBef>
                          <a:spcPts val="600"/>
                        </a:spcBef>
                        <a:spcAft>
                          <a:spcPts val="600"/>
                        </a:spcAft>
                        <a:buNone/>
                      </a:pPr>
                      <a:r>
                        <a:rPr lang="en-GB" sz="1600" b="0" dirty="0">
                          <a:solidFill>
                            <a:schemeClr val="tx1"/>
                          </a:solidFill>
                          <a:effectLst/>
                        </a:rPr>
                        <a:t> </a:t>
                      </a:r>
                      <a:endParaRPr lang="en-GB" sz="16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801" marR="44801" marT="0" marB="0">
                    <a:solidFill>
                      <a:schemeClr val="accent6">
                        <a:lumMod val="20000"/>
                        <a:lumOff val="80000"/>
                      </a:schemeClr>
                    </a:solidFill>
                  </a:tcPr>
                </a:tc>
                <a:tc>
                  <a:txBody>
                    <a:bodyPr/>
                    <a:lstStyle/>
                    <a:p>
                      <a:pPr algn="ctr">
                        <a:spcBef>
                          <a:spcPts val="600"/>
                        </a:spcBef>
                        <a:spcAft>
                          <a:spcPts val="600"/>
                        </a:spcAft>
                        <a:buNone/>
                      </a:pPr>
                      <a:r>
                        <a:rPr lang="en-GB" sz="1600" b="0" dirty="0">
                          <a:solidFill>
                            <a:schemeClr val="tx1"/>
                          </a:solidFill>
                          <a:effectLst/>
                        </a:rPr>
                        <a:t>Keynote presentation</a:t>
                      </a:r>
                    </a:p>
                    <a:p>
                      <a:pPr algn="ctr">
                        <a:buNone/>
                      </a:pPr>
                      <a:r>
                        <a:rPr lang="en-GB" sz="1600" b="0" dirty="0">
                          <a:solidFill>
                            <a:schemeClr val="tx1"/>
                          </a:solidFill>
                          <a:effectLst/>
                        </a:rPr>
                        <a:t>Exploring how we can teach about the rich traditions within and across religious and non-religious communities</a:t>
                      </a:r>
                    </a:p>
                    <a:p>
                      <a:pPr algn="ctr">
                        <a:buNone/>
                      </a:pPr>
                      <a:r>
                        <a:rPr lang="en-GB" sz="1600" b="0" dirty="0">
                          <a:solidFill>
                            <a:schemeClr val="tx1"/>
                          </a:solidFill>
                          <a:effectLst/>
                        </a:rPr>
                        <a:t> </a:t>
                      </a:r>
                      <a:endParaRPr lang="en-GB" sz="16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801" marR="44801" marT="0" marB="0">
                    <a:solidFill>
                      <a:schemeClr val="accent6">
                        <a:lumMod val="20000"/>
                        <a:lumOff val="80000"/>
                      </a:schemeClr>
                    </a:solidFill>
                  </a:tcPr>
                </a:tc>
                <a:tc>
                  <a:txBody>
                    <a:bodyPr/>
                    <a:lstStyle/>
                    <a:p>
                      <a:pPr algn="ctr">
                        <a:spcBef>
                          <a:spcPts val="0"/>
                        </a:spcBef>
                        <a:spcAft>
                          <a:spcPts val="600"/>
                        </a:spcAft>
                        <a:buNone/>
                      </a:pPr>
                      <a:r>
                        <a:rPr lang="en-GB" sz="1600" b="0" dirty="0">
                          <a:solidFill>
                            <a:schemeClr val="tx1"/>
                          </a:solidFill>
                          <a:effectLst/>
                        </a:rPr>
                        <a:t>Fiona Moss, Culham St Gabriel’s</a:t>
                      </a:r>
                    </a:p>
                    <a:p>
                      <a:pPr algn="ctr">
                        <a:spcBef>
                          <a:spcPts val="0"/>
                        </a:spcBef>
                        <a:spcAft>
                          <a:spcPts val="0"/>
                        </a:spcAft>
                        <a:buNone/>
                      </a:pPr>
                      <a:r>
                        <a:rPr lang="fr-FR" sz="1600" b="0" dirty="0">
                          <a:solidFill>
                            <a:schemeClr val="tx1"/>
                          </a:solidFill>
                          <a:effectLst/>
                        </a:rPr>
                        <a:t>Clifton Suite</a:t>
                      </a:r>
                      <a:endParaRPr lang="en-GB" sz="16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801" marR="44801" marT="0" marB="0">
                    <a:solidFill>
                      <a:schemeClr val="accent6">
                        <a:lumMod val="20000"/>
                        <a:lumOff val="80000"/>
                      </a:schemeClr>
                    </a:solidFill>
                  </a:tcPr>
                </a:tc>
                <a:extLst>
                  <a:ext uri="{0D108BD9-81ED-4DB2-BD59-A6C34878D82A}">
                    <a16:rowId xmlns:a16="http://schemas.microsoft.com/office/drawing/2014/main" val="3105310718"/>
                  </a:ext>
                </a:extLst>
              </a:tr>
              <a:tr h="353859">
                <a:tc>
                  <a:txBody>
                    <a:bodyPr/>
                    <a:lstStyle/>
                    <a:p>
                      <a:pPr algn="l">
                        <a:spcBef>
                          <a:spcPts val="600"/>
                        </a:spcBef>
                        <a:spcAft>
                          <a:spcPts val="600"/>
                        </a:spcAft>
                        <a:buNone/>
                      </a:pPr>
                      <a:r>
                        <a:rPr lang="en-GB" sz="1600" b="0" dirty="0">
                          <a:solidFill>
                            <a:schemeClr val="tx1"/>
                          </a:solidFill>
                          <a:effectLst/>
                        </a:rPr>
                        <a:t>10.40 - 11.00</a:t>
                      </a:r>
                      <a:endParaRPr lang="en-GB" sz="16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801" marR="44801" marT="0" marB="0">
                    <a:solidFill>
                      <a:schemeClr val="accent6">
                        <a:lumMod val="40000"/>
                        <a:lumOff val="60000"/>
                      </a:schemeClr>
                    </a:solidFill>
                  </a:tcPr>
                </a:tc>
                <a:tc gridSpan="2">
                  <a:txBody>
                    <a:bodyPr/>
                    <a:lstStyle/>
                    <a:p>
                      <a:pPr algn="ctr">
                        <a:buNone/>
                      </a:pPr>
                      <a:r>
                        <a:rPr lang="en-GB" sz="1600" b="0" dirty="0">
                          <a:solidFill>
                            <a:schemeClr val="tx1"/>
                          </a:solidFill>
                          <a:effectLst/>
                        </a:rPr>
                        <a:t> Refreshment break</a:t>
                      </a:r>
                      <a:endParaRPr lang="en-GB" sz="16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801" marR="44801" marT="0" marB="0">
                    <a:solidFill>
                      <a:schemeClr val="accent6">
                        <a:lumMod val="40000"/>
                        <a:lumOff val="60000"/>
                      </a:schemeClr>
                    </a:solidFill>
                  </a:tcPr>
                </a:tc>
                <a:tc hMerge="1">
                  <a:txBody>
                    <a:bodyPr/>
                    <a:lstStyle/>
                    <a:p>
                      <a:endParaRPr lang="en-GB"/>
                    </a:p>
                  </a:txBody>
                  <a:tcPr/>
                </a:tc>
                <a:extLst>
                  <a:ext uri="{0D108BD9-81ED-4DB2-BD59-A6C34878D82A}">
                    <a16:rowId xmlns:a16="http://schemas.microsoft.com/office/drawing/2014/main" val="2914128902"/>
                  </a:ext>
                </a:extLst>
              </a:tr>
              <a:tr h="1417415">
                <a:tc>
                  <a:txBody>
                    <a:bodyPr/>
                    <a:lstStyle/>
                    <a:p>
                      <a:pPr algn="l">
                        <a:spcBef>
                          <a:spcPts val="600"/>
                        </a:spcBef>
                        <a:spcAft>
                          <a:spcPts val="600"/>
                        </a:spcAft>
                        <a:buNone/>
                      </a:pPr>
                      <a:r>
                        <a:rPr lang="en-GB" sz="1600" b="0" dirty="0">
                          <a:solidFill>
                            <a:schemeClr val="tx1"/>
                          </a:solidFill>
                          <a:effectLst/>
                        </a:rPr>
                        <a:t>11.00-12.00</a:t>
                      </a:r>
                    </a:p>
                  </a:txBody>
                  <a:tcPr marL="44801" marR="44801" marT="0" marB="0">
                    <a:solidFill>
                      <a:schemeClr val="accent2">
                        <a:lumMod val="20000"/>
                        <a:lumOff val="80000"/>
                      </a:schemeClr>
                    </a:solidFill>
                  </a:tcPr>
                </a:tc>
                <a:tc>
                  <a:txBody>
                    <a:bodyPr/>
                    <a:lstStyle/>
                    <a:p>
                      <a:pPr algn="ctr">
                        <a:spcBef>
                          <a:spcPts val="600"/>
                        </a:spcBef>
                        <a:spcAft>
                          <a:spcPts val="600"/>
                        </a:spcAft>
                        <a:buNone/>
                      </a:pPr>
                      <a:r>
                        <a:rPr lang="en-GB" sz="1600" b="0" dirty="0">
                          <a:solidFill>
                            <a:schemeClr val="tx1"/>
                          </a:solidFill>
                          <a:effectLst/>
                        </a:rPr>
                        <a:t>Group and panel discussions: Exploring diversity of perspectives </a:t>
                      </a:r>
                    </a:p>
                    <a:p>
                      <a:pPr algn="ctr">
                        <a:spcBef>
                          <a:spcPts val="600"/>
                        </a:spcBef>
                        <a:spcAft>
                          <a:spcPts val="600"/>
                        </a:spcAft>
                        <a:buNone/>
                      </a:pPr>
                      <a:r>
                        <a:rPr lang="en-GB" sz="1600" b="0" dirty="0">
                          <a:solidFill>
                            <a:schemeClr val="tx1"/>
                          </a:solidFill>
                          <a:effectLst/>
                        </a:rPr>
                        <a:t>Interviewing and dialoguing with Christian, Buddhist, Muslim, Hindu, Jewish and Humanist voices</a:t>
                      </a:r>
                      <a:endParaRPr lang="en-GB" sz="16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801" marR="44801" marT="0" marB="0">
                    <a:solidFill>
                      <a:schemeClr val="accent2">
                        <a:lumMod val="20000"/>
                        <a:lumOff val="80000"/>
                      </a:schemeClr>
                    </a:solidFill>
                  </a:tcPr>
                </a:tc>
                <a:tc>
                  <a:txBody>
                    <a:bodyPr/>
                    <a:lstStyle/>
                    <a:p>
                      <a:pPr algn="l"/>
                      <a:r>
                        <a:rPr lang="en-GB" sz="1600" b="0" kern="1200" dirty="0">
                          <a:solidFill>
                            <a:schemeClr val="tx1"/>
                          </a:solidFill>
                          <a:effectLst/>
                          <a:latin typeface="+mn-lt"/>
                          <a:ea typeface="+mn-ea"/>
                          <a:cs typeface="+mn-cs"/>
                        </a:rPr>
                        <a:t>Rm 1: Norah El-Gohary (Muslim)</a:t>
                      </a:r>
                    </a:p>
                    <a:p>
                      <a:pPr algn="l"/>
                      <a:r>
                        <a:rPr lang="en-GB" sz="1600" b="0" kern="1200" dirty="0">
                          <a:solidFill>
                            <a:schemeClr val="tx1"/>
                          </a:solidFill>
                          <a:effectLst/>
                          <a:latin typeface="+mn-lt"/>
                          <a:ea typeface="+mn-ea"/>
                          <a:cs typeface="+mn-cs"/>
                        </a:rPr>
                        <a:t>Rm 2 Iris Segall (Jewish), Anjali Kanagaratnam (Christian)</a:t>
                      </a:r>
                    </a:p>
                    <a:p>
                      <a:pPr algn="l"/>
                      <a:r>
                        <a:rPr lang="en-GB" sz="1600" b="0" kern="1200" dirty="0">
                          <a:solidFill>
                            <a:schemeClr val="tx1"/>
                          </a:solidFill>
                          <a:effectLst/>
                          <a:latin typeface="+mn-lt"/>
                          <a:ea typeface="+mn-ea"/>
                          <a:cs typeface="+mn-cs"/>
                        </a:rPr>
                        <a:t>Rm 3: Bhadra (Buddhist), Julia Beckett (Humanist), Kate Neill (Humanist)</a:t>
                      </a:r>
                      <a:endParaRPr lang="en-GB" sz="16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9558" marR="79558" marT="49838" marB="274276" anchor="ctr">
                    <a:solidFill>
                      <a:schemeClr val="accent2">
                        <a:lumMod val="20000"/>
                        <a:lumOff val="80000"/>
                      </a:schemeClr>
                    </a:solidFill>
                  </a:tcPr>
                </a:tc>
                <a:extLst>
                  <a:ext uri="{0D108BD9-81ED-4DB2-BD59-A6C34878D82A}">
                    <a16:rowId xmlns:a16="http://schemas.microsoft.com/office/drawing/2014/main" val="1933970335"/>
                  </a:ext>
                </a:extLst>
              </a:tr>
              <a:tr h="248119">
                <a:tc>
                  <a:txBody>
                    <a:bodyPr/>
                    <a:lstStyle/>
                    <a:p>
                      <a:pPr algn="l">
                        <a:spcBef>
                          <a:spcPts val="600"/>
                        </a:spcBef>
                        <a:spcAft>
                          <a:spcPts val="600"/>
                        </a:spcAft>
                        <a:buNone/>
                      </a:pPr>
                      <a:r>
                        <a:rPr lang="en-GB" sz="1600" b="0" dirty="0">
                          <a:solidFill>
                            <a:schemeClr val="tx1"/>
                          </a:solidFill>
                          <a:effectLst/>
                        </a:rPr>
                        <a:t>12.00 - 12.50</a:t>
                      </a:r>
                      <a:endParaRPr lang="en-GB" sz="16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801" marR="44801" marT="0" marB="0">
                    <a:solidFill>
                      <a:schemeClr val="accent2">
                        <a:lumMod val="40000"/>
                        <a:lumOff val="60000"/>
                      </a:schemeClr>
                    </a:solidFill>
                  </a:tcPr>
                </a:tc>
                <a:tc gridSpan="2">
                  <a:txBody>
                    <a:bodyPr/>
                    <a:lstStyle/>
                    <a:p>
                      <a:pPr algn="ctr">
                        <a:spcBef>
                          <a:spcPts val="600"/>
                        </a:spcBef>
                        <a:spcAft>
                          <a:spcPts val="600"/>
                        </a:spcAft>
                        <a:buNone/>
                      </a:pPr>
                      <a:r>
                        <a:rPr lang="en-GB" sz="1600" b="0" dirty="0">
                          <a:solidFill>
                            <a:schemeClr val="tx1"/>
                          </a:solidFill>
                          <a:effectLst/>
                        </a:rPr>
                        <a:t>Lunch</a:t>
                      </a:r>
                      <a:endParaRPr lang="en-GB" sz="16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801" marR="44801" marT="0" marB="0">
                    <a:solidFill>
                      <a:schemeClr val="accent2">
                        <a:lumMod val="40000"/>
                        <a:lumOff val="60000"/>
                      </a:schemeClr>
                    </a:solidFill>
                  </a:tcPr>
                </a:tc>
                <a:tc hMerge="1">
                  <a:txBody>
                    <a:bodyPr/>
                    <a:lstStyle/>
                    <a:p>
                      <a:endParaRPr lang="en-GB"/>
                    </a:p>
                  </a:txBody>
                  <a:tcPr/>
                </a:tc>
                <a:extLst>
                  <a:ext uri="{0D108BD9-81ED-4DB2-BD59-A6C34878D82A}">
                    <a16:rowId xmlns:a16="http://schemas.microsoft.com/office/drawing/2014/main" val="783132320"/>
                  </a:ext>
                </a:extLst>
              </a:tr>
              <a:tr h="506161">
                <a:tc>
                  <a:txBody>
                    <a:bodyPr/>
                    <a:lstStyle/>
                    <a:p>
                      <a:pPr algn="l">
                        <a:spcBef>
                          <a:spcPts val="600"/>
                        </a:spcBef>
                        <a:spcAft>
                          <a:spcPts val="600"/>
                        </a:spcAft>
                        <a:buNone/>
                      </a:pPr>
                      <a:r>
                        <a:rPr lang="en-GB" sz="1600" b="0" dirty="0">
                          <a:solidFill>
                            <a:schemeClr val="tx1"/>
                          </a:solidFill>
                          <a:effectLst/>
                        </a:rPr>
                        <a:t>12.50 – 13.10</a:t>
                      </a:r>
                      <a:endParaRPr lang="en-GB" sz="16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801" marR="44801" marT="0" marB="0">
                    <a:solidFill>
                      <a:schemeClr val="accent1">
                        <a:lumMod val="20000"/>
                        <a:lumOff val="80000"/>
                      </a:schemeClr>
                    </a:solidFill>
                  </a:tcPr>
                </a:tc>
                <a:tc>
                  <a:txBody>
                    <a:bodyPr/>
                    <a:lstStyle/>
                    <a:p>
                      <a:pPr algn="ctr">
                        <a:spcBef>
                          <a:spcPts val="600"/>
                        </a:spcBef>
                        <a:spcAft>
                          <a:spcPts val="600"/>
                        </a:spcAft>
                        <a:buNone/>
                      </a:pPr>
                      <a:r>
                        <a:rPr lang="en-GB" sz="1600" b="0" dirty="0">
                          <a:solidFill>
                            <a:schemeClr val="tx1"/>
                          </a:solidFill>
                          <a:effectLst/>
                        </a:rPr>
                        <a:t>Local updates and Hub networking</a:t>
                      </a:r>
                      <a:endParaRPr lang="en-GB" sz="16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801" marR="44801" marT="0" marB="0">
                    <a:solidFill>
                      <a:schemeClr val="accent1">
                        <a:lumMod val="20000"/>
                        <a:lumOff val="80000"/>
                      </a:schemeClr>
                    </a:solidFill>
                  </a:tcPr>
                </a:tc>
                <a:tc>
                  <a:txBody>
                    <a:bodyPr/>
                    <a:lstStyle/>
                    <a:p>
                      <a:pPr algn="ctr">
                        <a:spcBef>
                          <a:spcPts val="600"/>
                        </a:spcBef>
                        <a:spcAft>
                          <a:spcPts val="600"/>
                        </a:spcAft>
                        <a:buNone/>
                      </a:pPr>
                      <a:r>
                        <a:rPr lang="en-GB" sz="1600" b="0">
                          <a:solidFill>
                            <a:schemeClr val="tx1"/>
                          </a:solidFill>
                          <a:effectLst/>
                        </a:rPr>
                        <a:t>Laura Harris, Ed Pawson and LTLRE Hub leads</a:t>
                      </a:r>
                    </a:p>
                    <a:p>
                      <a:pPr marL="0" marR="0" lvl="0" indent="0" algn="ctr" defTabSz="685800" rtl="0" eaLnBrk="1" fontAlgn="auto" latinLnBrk="0" hangingPunct="1">
                        <a:lnSpc>
                          <a:spcPct val="100000"/>
                        </a:lnSpc>
                        <a:spcBef>
                          <a:spcPts val="0"/>
                        </a:spcBef>
                        <a:spcAft>
                          <a:spcPts val="0"/>
                        </a:spcAft>
                        <a:buClrTx/>
                        <a:buSzTx/>
                        <a:buFontTx/>
                        <a:buNone/>
                        <a:tabLst/>
                        <a:defRPr/>
                      </a:pPr>
                      <a:r>
                        <a:rPr lang="fr-FR" sz="1600" b="0">
                          <a:solidFill>
                            <a:schemeClr val="tx1"/>
                          </a:solidFill>
                          <a:effectLst/>
                        </a:rPr>
                        <a:t>Clifton Suite</a:t>
                      </a:r>
                      <a:endParaRPr lang="en-GB" sz="16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801" marR="44801" marT="0" marB="0">
                    <a:solidFill>
                      <a:schemeClr val="accent1">
                        <a:lumMod val="20000"/>
                        <a:lumOff val="80000"/>
                      </a:schemeClr>
                    </a:solidFill>
                  </a:tcPr>
                </a:tc>
                <a:extLst>
                  <a:ext uri="{0D108BD9-81ED-4DB2-BD59-A6C34878D82A}">
                    <a16:rowId xmlns:a16="http://schemas.microsoft.com/office/drawing/2014/main" val="744007622"/>
                  </a:ext>
                </a:extLst>
              </a:tr>
              <a:tr h="323250">
                <a:tc>
                  <a:txBody>
                    <a:bodyPr/>
                    <a:lstStyle/>
                    <a:p>
                      <a:pPr algn="l">
                        <a:spcBef>
                          <a:spcPts val="600"/>
                        </a:spcBef>
                        <a:spcAft>
                          <a:spcPts val="600"/>
                        </a:spcAft>
                        <a:buNone/>
                      </a:pPr>
                      <a:r>
                        <a:rPr lang="en-GB" sz="1600" b="0" dirty="0">
                          <a:solidFill>
                            <a:schemeClr val="tx1"/>
                          </a:solidFill>
                          <a:effectLst/>
                        </a:rPr>
                        <a:t>13.10 - 14.05</a:t>
                      </a:r>
                      <a:endParaRPr lang="en-GB" sz="16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801" marR="44801" marT="0" marB="0">
                    <a:solidFill>
                      <a:schemeClr val="tx2">
                        <a:lumMod val="40000"/>
                        <a:lumOff val="60000"/>
                      </a:schemeClr>
                    </a:solidFill>
                  </a:tcPr>
                </a:tc>
                <a:tc>
                  <a:txBody>
                    <a:bodyPr/>
                    <a:lstStyle/>
                    <a:p>
                      <a:pPr algn="ctr">
                        <a:buNone/>
                      </a:pPr>
                      <a:r>
                        <a:rPr lang="en-GB" sz="1600" b="0" dirty="0">
                          <a:solidFill>
                            <a:schemeClr val="tx1"/>
                          </a:solidFill>
                          <a:effectLst/>
                        </a:rPr>
                        <a:t>Workshop 1</a:t>
                      </a:r>
                      <a:endParaRPr lang="en-GB" sz="16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801" marR="44801" marT="0" marB="0">
                    <a:solidFill>
                      <a:schemeClr val="tx2">
                        <a:lumMod val="40000"/>
                        <a:lumOff val="60000"/>
                      </a:schemeClr>
                    </a:solidFill>
                  </a:tcPr>
                </a:tc>
                <a:tc>
                  <a:txBody>
                    <a:bodyPr/>
                    <a:lstStyle/>
                    <a:p>
                      <a:pPr algn="ctr">
                        <a:buNone/>
                      </a:pPr>
                      <a:r>
                        <a:rPr lang="en-GB" sz="1600" b="0">
                          <a:solidFill>
                            <a:schemeClr val="tx1"/>
                          </a:solidFill>
                          <a:effectLst/>
                        </a:rPr>
                        <a:t> </a:t>
                      </a:r>
                      <a:endParaRPr lang="en-GB" sz="16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801" marR="44801" marT="0" marB="0">
                    <a:solidFill>
                      <a:schemeClr val="tx2">
                        <a:lumMod val="40000"/>
                        <a:lumOff val="60000"/>
                      </a:schemeClr>
                    </a:solidFill>
                  </a:tcPr>
                </a:tc>
                <a:extLst>
                  <a:ext uri="{0D108BD9-81ED-4DB2-BD59-A6C34878D82A}">
                    <a16:rowId xmlns:a16="http://schemas.microsoft.com/office/drawing/2014/main" val="2464117458"/>
                  </a:ext>
                </a:extLst>
              </a:tr>
              <a:tr h="314902">
                <a:tc>
                  <a:txBody>
                    <a:bodyPr/>
                    <a:lstStyle/>
                    <a:p>
                      <a:pPr algn="l">
                        <a:spcBef>
                          <a:spcPts val="600"/>
                        </a:spcBef>
                        <a:spcAft>
                          <a:spcPts val="600"/>
                        </a:spcAft>
                        <a:buNone/>
                      </a:pPr>
                      <a:r>
                        <a:rPr lang="en-GB" sz="1600" b="0" dirty="0">
                          <a:solidFill>
                            <a:schemeClr val="tx1"/>
                          </a:solidFill>
                          <a:effectLst/>
                        </a:rPr>
                        <a:t>14.05 – 15.00</a:t>
                      </a:r>
                      <a:endParaRPr lang="en-GB" sz="16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801" marR="44801" marT="0" marB="0">
                    <a:solidFill>
                      <a:schemeClr val="tx2">
                        <a:lumMod val="20000"/>
                        <a:lumOff val="80000"/>
                      </a:schemeClr>
                    </a:solidFill>
                  </a:tcPr>
                </a:tc>
                <a:tc>
                  <a:txBody>
                    <a:bodyPr/>
                    <a:lstStyle/>
                    <a:p>
                      <a:pPr algn="ctr">
                        <a:buNone/>
                      </a:pPr>
                      <a:r>
                        <a:rPr lang="en-GB" sz="1600" b="0" dirty="0">
                          <a:solidFill>
                            <a:schemeClr val="tx1"/>
                          </a:solidFill>
                          <a:effectLst/>
                        </a:rPr>
                        <a:t>Workshop 2</a:t>
                      </a:r>
                      <a:endParaRPr lang="en-GB" sz="16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801" marR="44801" marT="0" marB="0">
                    <a:solidFill>
                      <a:schemeClr val="tx2">
                        <a:lumMod val="20000"/>
                        <a:lumOff val="80000"/>
                      </a:schemeClr>
                    </a:solidFill>
                  </a:tcPr>
                </a:tc>
                <a:tc>
                  <a:txBody>
                    <a:bodyPr/>
                    <a:lstStyle/>
                    <a:p>
                      <a:pPr algn="ctr">
                        <a:buNone/>
                      </a:pPr>
                      <a:r>
                        <a:rPr lang="en-GB" sz="1600" b="0">
                          <a:solidFill>
                            <a:schemeClr val="tx1"/>
                          </a:solidFill>
                          <a:effectLst/>
                        </a:rPr>
                        <a:t> </a:t>
                      </a:r>
                      <a:endParaRPr lang="en-GB" sz="16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801" marR="44801" marT="0" marB="0">
                    <a:solidFill>
                      <a:schemeClr val="tx2">
                        <a:lumMod val="20000"/>
                        <a:lumOff val="80000"/>
                      </a:schemeClr>
                    </a:solidFill>
                  </a:tcPr>
                </a:tc>
                <a:extLst>
                  <a:ext uri="{0D108BD9-81ED-4DB2-BD59-A6C34878D82A}">
                    <a16:rowId xmlns:a16="http://schemas.microsoft.com/office/drawing/2014/main" val="1899076497"/>
                  </a:ext>
                </a:extLst>
              </a:tr>
              <a:tr h="295374">
                <a:tc>
                  <a:txBody>
                    <a:bodyPr/>
                    <a:lstStyle/>
                    <a:p>
                      <a:pPr algn="l">
                        <a:spcBef>
                          <a:spcPts val="600"/>
                        </a:spcBef>
                        <a:spcAft>
                          <a:spcPts val="600"/>
                        </a:spcAft>
                        <a:buNone/>
                      </a:pPr>
                      <a:r>
                        <a:rPr lang="en-GB" sz="1600" b="0" dirty="0">
                          <a:solidFill>
                            <a:schemeClr val="tx1"/>
                          </a:solidFill>
                          <a:effectLst/>
                        </a:rPr>
                        <a:t>15.00</a:t>
                      </a:r>
                      <a:endParaRPr lang="en-GB" sz="16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801" marR="44801" marT="0" marB="0">
                    <a:solidFill>
                      <a:schemeClr val="accent4">
                        <a:lumMod val="60000"/>
                        <a:lumOff val="40000"/>
                      </a:schemeClr>
                    </a:solidFill>
                  </a:tcPr>
                </a:tc>
                <a:tc>
                  <a:txBody>
                    <a:bodyPr/>
                    <a:lstStyle/>
                    <a:p>
                      <a:pPr algn="ctr">
                        <a:buNone/>
                      </a:pPr>
                      <a:r>
                        <a:rPr lang="en-GB" sz="1600" b="0" dirty="0">
                          <a:solidFill>
                            <a:schemeClr val="tx1"/>
                          </a:solidFill>
                          <a:effectLst/>
                        </a:rPr>
                        <a:t>Close</a:t>
                      </a:r>
                    </a:p>
                    <a:p>
                      <a:pPr algn="ctr">
                        <a:buNone/>
                      </a:pPr>
                      <a:endParaRPr lang="en-GB" sz="16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801" marR="44801" marT="0" marB="0">
                    <a:solidFill>
                      <a:schemeClr val="accent4">
                        <a:lumMod val="60000"/>
                        <a:lumOff val="40000"/>
                      </a:schemeClr>
                    </a:solidFill>
                  </a:tcPr>
                </a:tc>
                <a:tc>
                  <a:txBody>
                    <a:bodyPr/>
                    <a:lstStyle/>
                    <a:p>
                      <a:pPr algn="ctr">
                        <a:buNone/>
                      </a:pPr>
                      <a:r>
                        <a:rPr lang="en-GB" sz="1600" b="0" dirty="0">
                          <a:solidFill>
                            <a:schemeClr val="tx1"/>
                          </a:solidFill>
                          <a:effectLst/>
                        </a:rPr>
                        <a:t> </a:t>
                      </a:r>
                      <a:endParaRPr lang="en-GB" sz="16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801" marR="44801" marT="0" marB="0">
                    <a:solidFill>
                      <a:schemeClr val="accent4">
                        <a:lumMod val="60000"/>
                        <a:lumOff val="40000"/>
                      </a:schemeClr>
                    </a:solidFill>
                  </a:tcPr>
                </a:tc>
                <a:extLst>
                  <a:ext uri="{0D108BD9-81ED-4DB2-BD59-A6C34878D82A}">
                    <a16:rowId xmlns:a16="http://schemas.microsoft.com/office/drawing/2014/main" val="2753613349"/>
                  </a:ext>
                </a:extLst>
              </a:tr>
            </a:tbl>
          </a:graphicData>
        </a:graphic>
      </p:graphicFrame>
      <p:pic>
        <p:nvPicPr>
          <p:cNvPr id="3" name="Picture 2" descr="A logo with white lines and orange and yellow colors&#10;&#10;AI-generated content may be incorrect.">
            <a:extLst>
              <a:ext uri="{FF2B5EF4-FFF2-40B4-BE49-F238E27FC236}">
                <a16:creationId xmlns:a16="http://schemas.microsoft.com/office/drawing/2014/main" id="{A4ADD92B-AC06-9AA8-F5CE-188F9916482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378529" y="95002"/>
            <a:ext cx="641736" cy="447815"/>
          </a:xfrm>
          <a:prstGeom prst="rect">
            <a:avLst/>
          </a:prstGeom>
        </p:spPr>
      </p:pic>
      <p:sp>
        <p:nvSpPr>
          <p:cNvPr id="4" name="TextBox 3">
            <a:extLst>
              <a:ext uri="{FF2B5EF4-FFF2-40B4-BE49-F238E27FC236}">
                <a16:creationId xmlns:a16="http://schemas.microsoft.com/office/drawing/2014/main" id="{863D8529-9737-2CA5-E477-062FCE342D4A}"/>
              </a:ext>
            </a:extLst>
          </p:cNvPr>
          <p:cNvSpPr txBox="1"/>
          <p:nvPr/>
        </p:nvSpPr>
        <p:spPr>
          <a:xfrm>
            <a:off x="926275" y="190005"/>
            <a:ext cx="3918857" cy="369332"/>
          </a:xfrm>
          <a:prstGeom prst="rect">
            <a:avLst/>
          </a:prstGeom>
          <a:noFill/>
        </p:spPr>
        <p:txBody>
          <a:bodyPr wrap="square" rtlCol="0">
            <a:spAutoFit/>
          </a:bodyPr>
          <a:lstStyle/>
          <a:p>
            <a:r>
              <a:rPr lang="en-GB" b="1" dirty="0"/>
              <a:t>Programme for the Day</a:t>
            </a:r>
          </a:p>
        </p:txBody>
      </p:sp>
    </p:spTree>
    <p:extLst>
      <p:ext uri="{BB962C8B-B14F-4D97-AF65-F5344CB8AC3E}">
        <p14:creationId xmlns:p14="http://schemas.microsoft.com/office/powerpoint/2010/main" val="41749476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2DE631C-9C00-FE10-FDEC-C1B8E37C25C1}"/>
              </a:ext>
            </a:extLst>
          </p:cNvPr>
          <p:cNvGraphicFramePr>
            <a:graphicFrameLocks noGrp="1"/>
          </p:cNvGraphicFramePr>
          <p:nvPr>
            <p:extLst>
              <p:ext uri="{D42A27DB-BD31-4B8C-83A1-F6EECF244321}">
                <p14:modId xmlns:p14="http://schemas.microsoft.com/office/powerpoint/2010/main" val="4149613781"/>
              </p:ext>
            </p:extLst>
          </p:nvPr>
        </p:nvGraphicFramePr>
        <p:xfrm>
          <a:off x="416515" y="433844"/>
          <a:ext cx="11599022" cy="3413760"/>
        </p:xfrm>
        <a:graphic>
          <a:graphicData uri="http://schemas.openxmlformats.org/drawingml/2006/table">
            <a:tbl>
              <a:tblPr firstRow="1" firstCol="1" bandRow="1">
                <a:tableStyleId>{5C22544A-7EE6-4342-B048-85BDC9FD1C3A}</a:tableStyleId>
              </a:tblPr>
              <a:tblGrid>
                <a:gridCol w="1781253">
                  <a:extLst>
                    <a:ext uri="{9D8B030D-6E8A-4147-A177-3AD203B41FA5}">
                      <a16:colId xmlns:a16="http://schemas.microsoft.com/office/drawing/2014/main" val="2199665594"/>
                    </a:ext>
                  </a:extLst>
                </a:gridCol>
                <a:gridCol w="813187">
                  <a:extLst>
                    <a:ext uri="{9D8B030D-6E8A-4147-A177-3AD203B41FA5}">
                      <a16:colId xmlns:a16="http://schemas.microsoft.com/office/drawing/2014/main" val="460380580"/>
                    </a:ext>
                  </a:extLst>
                </a:gridCol>
                <a:gridCol w="572281">
                  <a:extLst>
                    <a:ext uri="{9D8B030D-6E8A-4147-A177-3AD203B41FA5}">
                      <a16:colId xmlns:a16="http://schemas.microsoft.com/office/drawing/2014/main" val="2905424961"/>
                    </a:ext>
                  </a:extLst>
                </a:gridCol>
                <a:gridCol w="7630196">
                  <a:extLst>
                    <a:ext uri="{9D8B030D-6E8A-4147-A177-3AD203B41FA5}">
                      <a16:colId xmlns:a16="http://schemas.microsoft.com/office/drawing/2014/main" val="353601700"/>
                    </a:ext>
                  </a:extLst>
                </a:gridCol>
                <a:gridCol w="802105">
                  <a:extLst>
                    <a:ext uri="{9D8B030D-6E8A-4147-A177-3AD203B41FA5}">
                      <a16:colId xmlns:a16="http://schemas.microsoft.com/office/drawing/2014/main" val="971365361"/>
                    </a:ext>
                  </a:extLst>
                </a:gridCol>
              </a:tblGrid>
              <a:tr h="147687">
                <a:tc>
                  <a:txBody>
                    <a:bodyPr/>
                    <a:lstStyle/>
                    <a:p>
                      <a:pPr>
                        <a:buNone/>
                      </a:pPr>
                      <a:r>
                        <a:rPr lang="en-GB" sz="1600" kern="100" dirty="0">
                          <a:effectLst/>
                        </a:rPr>
                        <a:t>Workshop</a:t>
                      </a:r>
                      <a:endParaRPr lang="en-GB" sz="1600" kern="100" dirty="0">
                        <a:effectLst/>
                        <a:latin typeface="Calibri" panose="020F0502020204030204" pitchFamily="34" charset="0"/>
                        <a:ea typeface="Aptos" panose="020B0004020202020204" pitchFamily="34" charset="0"/>
                        <a:cs typeface="Times New Roman (Body CS)"/>
                      </a:endParaRPr>
                    </a:p>
                  </a:txBody>
                  <a:tcPr marL="47471" marR="47471" marT="0" marB="0"/>
                </a:tc>
                <a:tc>
                  <a:txBody>
                    <a:bodyPr/>
                    <a:lstStyle/>
                    <a:p>
                      <a:pPr>
                        <a:buNone/>
                      </a:pPr>
                      <a:r>
                        <a:rPr lang="en-GB" sz="1600" kern="100">
                          <a:effectLst/>
                        </a:rPr>
                        <a:t>Leader</a:t>
                      </a:r>
                      <a:endParaRPr lang="en-GB" sz="1600" kern="100">
                        <a:effectLst/>
                        <a:latin typeface="Calibri" panose="020F0502020204030204" pitchFamily="34" charset="0"/>
                        <a:ea typeface="Aptos" panose="020B0004020202020204" pitchFamily="34" charset="0"/>
                        <a:cs typeface="Times New Roman (Body CS)"/>
                      </a:endParaRPr>
                    </a:p>
                  </a:txBody>
                  <a:tcPr marL="47471" marR="47471" marT="0" marB="0"/>
                </a:tc>
                <a:tc>
                  <a:txBody>
                    <a:bodyPr/>
                    <a:lstStyle/>
                    <a:p>
                      <a:pPr>
                        <a:buNone/>
                      </a:pPr>
                      <a:r>
                        <a:rPr lang="en-GB" sz="1600" kern="100">
                          <a:effectLst/>
                        </a:rPr>
                        <a:t>KS</a:t>
                      </a:r>
                      <a:endParaRPr lang="en-GB" sz="1600" kern="100">
                        <a:effectLst/>
                        <a:latin typeface="Calibri" panose="020F0502020204030204" pitchFamily="34" charset="0"/>
                        <a:ea typeface="Aptos" panose="020B0004020202020204" pitchFamily="34" charset="0"/>
                        <a:cs typeface="Times New Roman (Body CS)"/>
                      </a:endParaRPr>
                    </a:p>
                  </a:txBody>
                  <a:tcPr marL="47471" marR="47471" marT="0" marB="0"/>
                </a:tc>
                <a:tc>
                  <a:txBody>
                    <a:bodyPr/>
                    <a:lstStyle/>
                    <a:p>
                      <a:pPr>
                        <a:buNone/>
                      </a:pPr>
                      <a:r>
                        <a:rPr lang="en-GB" sz="1600" kern="100">
                          <a:effectLst/>
                        </a:rPr>
                        <a:t>Notes </a:t>
                      </a:r>
                      <a:endParaRPr lang="en-GB" sz="1600" kern="100">
                        <a:effectLst/>
                        <a:latin typeface="Calibri" panose="020F0502020204030204" pitchFamily="34" charset="0"/>
                        <a:ea typeface="Aptos" panose="020B0004020202020204" pitchFamily="34" charset="0"/>
                        <a:cs typeface="Times New Roman (Body CS)"/>
                      </a:endParaRPr>
                    </a:p>
                  </a:txBody>
                  <a:tcPr marL="47471" marR="47471" marT="0" marB="0"/>
                </a:tc>
                <a:tc>
                  <a:txBody>
                    <a:bodyPr/>
                    <a:lstStyle/>
                    <a:p>
                      <a:pPr>
                        <a:buNone/>
                      </a:pPr>
                      <a:r>
                        <a:rPr lang="en-GB" sz="1600" kern="100" dirty="0">
                          <a:effectLst/>
                          <a:latin typeface="Calibri" panose="020F0502020204030204" pitchFamily="34" charset="0"/>
                          <a:ea typeface="Aptos" panose="020B0004020202020204" pitchFamily="34" charset="0"/>
                          <a:cs typeface="Times New Roman (Body CS)"/>
                        </a:rPr>
                        <a:t>Room</a:t>
                      </a:r>
                    </a:p>
                  </a:txBody>
                  <a:tcPr marL="47471" marR="47471" marT="0" marB="0"/>
                </a:tc>
                <a:extLst>
                  <a:ext uri="{0D108BD9-81ED-4DB2-BD59-A6C34878D82A}">
                    <a16:rowId xmlns:a16="http://schemas.microsoft.com/office/drawing/2014/main" val="264197220"/>
                  </a:ext>
                </a:extLst>
              </a:tr>
              <a:tr h="1002966">
                <a:tc>
                  <a:txBody>
                    <a:bodyPr/>
                    <a:lstStyle/>
                    <a:p>
                      <a:pPr>
                        <a:buNone/>
                      </a:pPr>
                      <a:r>
                        <a:rPr lang="en-GB" sz="1600" kern="100" dirty="0">
                          <a:effectLst/>
                        </a:rPr>
                        <a:t>Lived Examples of religion and beliefs and how to use them in the Classroom</a:t>
                      </a:r>
                      <a:endParaRPr lang="en-GB" sz="1600" kern="100" dirty="0">
                        <a:effectLst/>
                        <a:latin typeface="Calibri" panose="020F0502020204030204" pitchFamily="34" charset="0"/>
                        <a:ea typeface="Aptos" panose="020B0004020202020204" pitchFamily="34" charset="0"/>
                        <a:cs typeface="Times New Roman (Body CS)"/>
                      </a:endParaRPr>
                    </a:p>
                  </a:txBody>
                  <a:tcPr marL="47471" marR="47471" marT="0" marB="0"/>
                </a:tc>
                <a:tc>
                  <a:txBody>
                    <a:bodyPr/>
                    <a:lstStyle/>
                    <a:p>
                      <a:pPr>
                        <a:buNone/>
                      </a:pPr>
                      <a:r>
                        <a:rPr lang="en-GB" sz="1600" kern="100" dirty="0">
                          <a:effectLst/>
                        </a:rPr>
                        <a:t>Paul Marvin and Rachel Mills</a:t>
                      </a:r>
                      <a:endParaRPr lang="en-GB" sz="1600" kern="100" dirty="0">
                        <a:effectLst/>
                        <a:latin typeface="Calibri" panose="020F0502020204030204" pitchFamily="34" charset="0"/>
                        <a:ea typeface="Aptos" panose="020B0004020202020204" pitchFamily="34" charset="0"/>
                        <a:cs typeface="Times New Roman (Body CS)"/>
                      </a:endParaRPr>
                    </a:p>
                  </a:txBody>
                  <a:tcPr marL="47471" marR="47471" marT="0" marB="0"/>
                </a:tc>
                <a:tc>
                  <a:txBody>
                    <a:bodyPr/>
                    <a:lstStyle/>
                    <a:p>
                      <a:pPr>
                        <a:buNone/>
                      </a:pPr>
                      <a:r>
                        <a:rPr lang="en-GB" sz="1600" kern="100" dirty="0">
                          <a:effectLst/>
                        </a:rPr>
                        <a:t>1, 2</a:t>
                      </a:r>
                      <a:endParaRPr lang="en-GB" sz="1600" kern="100" dirty="0">
                        <a:effectLst/>
                        <a:latin typeface="Calibri" panose="020F0502020204030204" pitchFamily="34" charset="0"/>
                        <a:ea typeface="Aptos" panose="020B0004020202020204" pitchFamily="34" charset="0"/>
                        <a:cs typeface="Times New Roman (Body CS)"/>
                      </a:endParaRPr>
                    </a:p>
                  </a:txBody>
                  <a:tcPr marL="47471" marR="47471" marT="0" marB="0"/>
                </a:tc>
                <a:tc>
                  <a:txBody>
                    <a:bodyPr/>
                    <a:lstStyle/>
                    <a:p>
                      <a:pPr>
                        <a:buNone/>
                      </a:pPr>
                      <a:r>
                        <a:rPr lang="en-GB" sz="1600" kern="100" dirty="0">
                          <a:effectLst/>
                        </a:rPr>
                        <a:t>In this workshop we will look at how to go about finding lived examples of religious and non-religious worldviews and the different ways of capturing people's thoughts and beliefs. We will also look at how these lived examples could be used in the classroom, what has worked well and any barriers to overcome.</a:t>
                      </a:r>
                      <a:endParaRPr lang="en-GB" sz="1600" kern="100" dirty="0">
                        <a:effectLst/>
                        <a:latin typeface="Calibri" panose="020F0502020204030204" pitchFamily="34" charset="0"/>
                        <a:ea typeface="Aptos" panose="020B0004020202020204" pitchFamily="34" charset="0"/>
                        <a:cs typeface="Times New Roman (Body CS)"/>
                      </a:endParaRPr>
                    </a:p>
                  </a:txBody>
                  <a:tcPr marL="47471" marR="47471" marT="0" marB="0"/>
                </a:tc>
                <a:tc>
                  <a:txBody>
                    <a:bodyPr/>
                    <a:lstStyle/>
                    <a:p>
                      <a:pPr>
                        <a:buNone/>
                      </a:pPr>
                      <a:r>
                        <a:rPr lang="en-GB" sz="1600" kern="100" dirty="0">
                          <a:effectLst/>
                          <a:latin typeface="Calibri" panose="020F0502020204030204" pitchFamily="34" charset="0"/>
                          <a:ea typeface="Aptos" panose="020B0004020202020204" pitchFamily="34" charset="0"/>
                          <a:cs typeface="Times New Roman (Body CS)"/>
                        </a:rPr>
                        <a:t>Main</a:t>
                      </a:r>
                    </a:p>
                  </a:txBody>
                  <a:tcPr marL="47471" marR="47471" marT="0" marB="0"/>
                </a:tc>
                <a:extLst>
                  <a:ext uri="{0D108BD9-81ED-4DB2-BD59-A6C34878D82A}">
                    <a16:rowId xmlns:a16="http://schemas.microsoft.com/office/drawing/2014/main" val="3141262739"/>
                  </a:ext>
                </a:extLst>
              </a:tr>
              <a:tr h="719223">
                <a:tc>
                  <a:txBody>
                    <a:bodyPr/>
                    <a:lstStyle/>
                    <a:p>
                      <a:pPr>
                        <a:buNone/>
                      </a:pPr>
                      <a:r>
                        <a:rPr lang="en-GB" sz="1600" kern="100" dirty="0">
                          <a:effectLst/>
                        </a:rPr>
                        <a:t>The importance of local learning in RE</a:t>
                      </a:r>
                    </a:p>
                    <a:p>
                      <a:pPr>
                        <a:buNone/>
                      </a:pPr>
                      <a:r>
                        <a:rPr lang="en-GB" sz="1600" kern="100" dirty="0">
                          <a:effectLst/>
                        </a:rPr>
                        <a:t> </a:t>
                      </a:r>
                    </a:p>
                    <a:p>
                      <a:pPr>
                        <a:buNone/>
                      </a:pPr>
                      <a:r>
                        <a:rPr lang="en-GB" sz="1600" kern="100" dirty="0">
                          <a:effectLst/>
                        </a:rPr>
                        <a:t> </a:t>
                      </a:r>
                      <a:endParaRPr lang="en-GB" sz="1600" kern="100" dirty="0">
                        <a:effectLst/>
                        <a:latin typeface="Calibri" panose="020F0502020204030204" pitchFamily="34" charset="0"/>
                        <a:ea typeface="Aptos" panose="020B0004020202020204" pitchFamily="34" charset="0"/>
                        <a:cs typeface="Times New Roman (Body CS)"/>
                      </a:endParaRPr>
                    </a:p>
                  </a:txBody>
                  <a:tcPr marL="47471" marR="47471" marT="0" marB="0"/>
                </a:tc>
                <a:tc>
                  <a:txBody>
                    <a:bodyPr/>
                    <a:lstStyle/>
                    <a:p>
                      <a:pPr>
                        <a:buNone/>
                      </a:pPr>
                      <a:r>
                        <a:rPr lang="en-GB" sz="1600" kern="100">
                          <a:effectLst/>
                        </a:rPr>
                        <a:t>Rebekah </a:t>
                      </a:r>
                      <a:r>
                        <a:rPr lang="en-GB" sz="1600" kern="100" dirty="0">
                          <a:effectLst/>
                        </a:rPr>
                        <a:t>Guy</a:t>
                      </a:r>
                      <a:endParaRPr lang="en-GB" sz="1600" kern="100" dirty="0">
                        <a:effectLst/>
                        <a:latin typeface="Calibri" panose="020F0502020204030204" pitchFamily="34" charset="0"/>
                        <a:ea typeface="Aptos" panose="020B0004020202020204" pitchFamily="34" charset="0"/>
                        <a:cs typeface="Times New Roman (Body CS)"/>
                      </a:endParaRPr>
                    </a:p>
                  </a:txBody>
                  <a:tcPr marL="47471" marR="47471" marT="0" marB="0"/>
                </a:tc>
                <a:tc>
                  <a:txBody>
                    <a:bodyPr/>
                    <a:lstStyle/>
                    <a:p>
                      <a:pPr>
                        <a:buNone/>
                      </a:pPr>
                      <a:r>
                        <a:rPr lang="en-GB" sz="1600" kern="100" dirty="0">
                          <a:effectLst/>
                        </a:rPr>
                        <a:t>2, 3</a:t>
                      </a:r>
                      <a:endParaRPr lang="en-GB" sz="1600" kern="100" dirty="0">
                        <a:effectLst/>
                        <a:latin typeface="Calibri" panose="020F0502020204030204" pitchFamily="34" charset="0"/>
                        <a:ea typeface="Aptos" panose="020B0004020202020204" pitchFamily="34" charset="0"/>
                        <a:cs typeface="Times New Roman (Body CS)"/>
                      </a:endParaRPr>
                    </a:p>
                  </a:txBody>
                  <a:tcPr marL="47471" marR="47471" marT="0" marB="0"/>
                </a:tc>
                <a:tc>
                  <a:txBody>
                    <a:bodyPr/>
                    <a:lstStyle/>
                    <a:p>
                      <a:pPr>
                        <a:buNone/>
                      </a:pPr>
                      <a:r>
                        <a:rPr lang="en-GB" sz="1600" kern="100" dirty="0">
                          <a:effectLst/>
                        </a:rPr>
                        <a:t>This session will focus on how locality units can help build an understanding of diversity and lived experience within RE. It will explore how working with local people and places helps to bring RE to life and create high-quality, meaningful experiences for pupils.</a:t>
                      </a:r>
                      <a:endParaRPr lang="en-GB" sz="1600" kern="100" dirty="0">
                        <a:effectLst/>
                        <a:latin typeface="Calibri" panose="020F0502020204030204" pitchFamily="34" charset="0"/>
                        <a:ea typeface="Aptos" panose="020B0004020202020204" pitchFamily="34" charset="0"/>
                        <a:cs typeface="Times New Roman (Body CS)"/>
                      </a:endParaRPr>
                    </a:p>
                  </a:txBody>
                  <a:tcPr marL="47471" marR="47471" marT="0" marB="0"/>
                </a:tc>
                <a:tc>
                  <a:txBody>
                    <a:bodyPr/>
                    <a:lstStyle/>
                    <a:p>
                      <a:pPr>
                        <a:buNone/>
                      </a:pPr>
                      <a:r>
                        <a:rPr lang="en-GB" sz="1600" kern="100" dirty="0">
                          <a:effectLst/>
                          <a:latin typeface="Calibri" panose="020F0502020204030204" pitchFamily="34" charset="0"/>
                          <a:ea typeface="Aptos" panose="020B0004020202020204" pitchFamily="34" charset="0"/>
                          <a:cs typeface="Times New Roman (Body CS)"/>
                        </a:rPr>
                        <a:t>Blue</a:t>
                      </a:r>
                    </a:p>
                  </a:txBody>
                  <a:tcPr marL="47471" marR="47471" marT="0" marB="0"/>
                </a:tc>
                <a:extLst>
                  <a:ext uri="{0D108BD9-81ED-4DB2-BD59-A6C34878D82A}">
                    <a16:rowId xmlns:a16="http://schemas.microsoft.com/office/drawing/2014/main" val="3484503721"/>
                  </a:ext>
                </a:extLst>
              </a:tr>
              <a:tr h="886123">
                <a:tc>
                  <a:txBody>
                    <a:bodyPr/>
                    <a:lstStyle/>
                    <a:p>
                      <a:pPr>
                        <a:buNone/>
                      </a:pPr>
                      <a:r>
                        <a:rPr lang="en-GB" sz="1600" kern="100" dirty="0">
                          <a:effectLst/>
                        </a:rPr>
                        <a:t>Religion and Worldviews resources for KS3 and 4</a:t>
                      </a:r>
                      <a:endParaRPr lang="en-GB" sz="1600" kern="100" dirty="0">
                        <a:effectLst/>
                        <a:latin typeface="Calibri" panose="020F0502020204030204" pitchFamily="34" charset="0"/>
                        <a:ea typeface="Aptos" panose="020B0004020202020204" pitchFamily="34" charset="0"/>
                        <a:cs typeface="Times New Roman (Body CS)"/>
                      </a:endParaRPr>
                    </a:p>
                  </a:txBody>
                  <a:tcPr marL="47471" marR="47471" marT="0" marB="0"/>
                </a:tc>
                <a:tc>
                  <a:txBody>
                    <a:bodyPr/>
                    <a:lstStyle/>
                    <a:p>
                      <a:pPr>
                        <a:buNone/>
                      </a:pPr>
                      <a:r>
                        <a:rPr lang="en-GB" sz="1600" kern="100" dirty="0">
                          <a:effectLst/>
                        </a:rPr>
                        <a:t>Adam Robertson</a:t>
                      </a:r>
                      <a:endParaRPr lang="en-GB" sz="1600" kern="100" dirty="0">
                        <a:effectLst/>
                        <a:latin typeface="Calibri" panose="020F0502020204030204" pitchFamily="34" charset="0"/>
                        <a:ea typeface="Aptos" panose="020B0004020202020204" pitchFamily="34" charset="0"/>
                        <a:cs typeface="Times New Roman (Body CS)"/>
                      </a:endParaRPr>
                    </a:p>
                  </a:txBody>
                  <a:tcPr marL="47471" marR="47471" marT="0" marB="0"/>
                </a:tc>
                <a:tc>
                  <a:txBody>
                    <a:bodyPr/>
                    <a:lstStyle/>
                    <a:p>
                      <a:pPr>
                        <a:buNone/>
                      </a:pPr>
                      <a:r>
                        <a:rPr lang="en-GB" sz="1600" kern="100" dirty="0">
                          <a:effectLst/>
                        </a:rPr>
                        <a:t>3, 4</a:t>
                      </a:r>
                      <a:endParaRPr lang="en-GB" sz="1600" kern="100" dirty="0">
                        <a:effectLst/>
                        <a:latin typeface="Calibri" panose="020F0502020204030204" pitchFamily="34" charset="0"/>
                        <a:ea typeface="Aptos" panose="020B0004020202020204" pitchFamily="34" charset="0"/>
                        <a:cs typeface="Times New Roman (Body CS)"/>
                      </a:endParaRPr>
                    </a:p>
                  </a:txBody>
                  <a:tcPr marL="47471" marR="47471" marT="0" marB="0"/>
                </a:tc>
                <a:tc>
                  <a:txBody>
                    <a:bodyPr/>
                    <a:lstStyle/>
                    <a:p>
                      <a:pPr>
                        <a:buNone/>
                      </a:pPr>
                      <a:r>
                        <a:rPr lang="en-GB" sz="1600" kern="100" dirty="0">
                          <a:effectLst/>
                        </a:rPr>
                        <a:t>This session will explore ways the </a:t>
                      </a:r>
                      <a:r>
                        <a:rPr lang="en-GB" sz="1600" u="sng" kern="100" dirty="0">
                          <a:effectLst/>
                          <a:hlinkClick r:id="rId2"/>
                        </a:rPr>
                        <a:t>new Oak Academy resources for RE </a:t>
                      </a:r>
                      <a:r>
                        <a:rPr lang="en-GB" sz="1600" kern="100" dirty="0">
                          <a:effectLst/>
                        </a:rPr>
                        <a:t>can support the planning and teaching of a diverse and pupil-friendly KS3 and 4 Religion and Worldviews programme.</a:t>
                      </a:r>
                      <a:endParaRPr lang="en-GB" sz="1600" kern="100" dirty="0">
                        <a:effectLst/>
                        <a:latin typeface="Calibri" panose="020F0502020204030204" pitchFamily="34" charset="0"/>
                        <a:ea typeface="Aptos" panose="020B0004020202020204" pitchFamily="34" charset="0"/>
                        <a:cs typeface="Times New Roman (Body CS)"/>
                      </a:endParaRPr>
                    </a:p>
                  </a:txBody>
                  <a:tcPr marL="47471" marR="47471" marT="0" marB="0"/>
                </a:tc>
                <a:tc>
                  <a:txBody>
                    <a:bodyPr/>
                    <a:lstStyle/>
                    <a:p>
                      <a:pPr>
                        <a:buNone/>
                      </a:pPr>
                      <a:r>
                        <a:rPr lang="en-GB" sz="1600" kern="100" dirty="0">
                          <a:effectLst/>
                          <a:latin typeface="Calibri" panose="020F0502020204030204" pitchFamily="34" charset="0"/>
                          <a:ea typeface="Aptos" panose="020B0004020202020204" pitchFamily="34" charset="0"/>
                          <a:cs typeface="Times New Roman (Body CS)"/>
                        </a:rPr>
                        <a:t>Green</a:t>
                      </a:r>
                    </a:p>
                  </a:txBody>
                  <a:tcPr marL="47471" marR="47471" marT="0" marB="0"/>
                </a:tc>
                <a:extLst>
                  <a:ext uri="{0D108BD9-81ED-4DB2-BD59-A6C34878D82A}">
                    <a16:rowId xmlns:a16="http://schemas.microsoft.com/office/drawing/2014/main" val="345742665"/>
                  </a:ext>
                </a:extLst>
              </a:tr>
            </a:tbl>
          </a:graphicData>
        </a:graphic>
      </p:graphicFrame>
      <p:graphicFrame>
        <p:nvGraphicFramePr>
          <p:cNvPr id="3" name="Table 2">
            <a:extLst>
              <a:ext uri="{FF2B5EF4-FFF2-40B4-BE49-F238E27FC236}">
                <a16:creationId xmlns:a16="http://schemas.microsoft.com/office/drawing/2014/main" id="{A9F00817-AE49-8AD3-9C60-C4E6056A867B}"/>
              </a:ext>
            </a:extLst>
          </p:cNvPr>
          <p:cNvGraphicFramePr>
            <a:graphicFrameLocks noGrp="1"/>
          </p:cNvGraphicFramePr>
          <p:nvPr>
            <p:extLst>
              <p:ext uri="{D42A27DB-BD31-4B8C-83A1-F6EECF244321}">
                <p14:modId xmlns:p14="http://schemas.microsoft.com/office/powerpoint/2010/main" val="3991822995"/>
              </p:ext>
            </p:extLst>
          </p:nvPr>
        </p:nvGraphicFramePr>
        <p:xfrm>
          <a:off x="416515" y="4282197"/>
          <a:ext cx="11599021" cy="2362994"/>
        </p:xfrm>
        <a:graphic>
          <a:graphicData uri="http://schemas.openxmlformats.org/drawingml/2006/table">
            <a:tbl>
              <a:tblPr firstRow="1" firstCol="1" bandRow="1">
                <a:tableStyleId>{5C22544A-7EE6-4342-B048-85BDC9FD1C3A}</a:tableStyleId>
              </a:tblPr>
              <a:tblGrid>
                <a:gridCol w="1813338">
                  <a:extLst>
                    <a:ext uri="{9D8B030D-6E8A-4147-A177-3AD203B41FA5}">
                      <a16:colId xmlns:a16="http://schemas.microsoft.com/office/drawing/2014/main" val="3557641249"/>
                    </a:ext>
                  </a:extLst>
                </a:gridCol>
                <a:gridCol w="802105">
                  <a:extLst>
                    <a:ext uri="{9D8B030D-6E8A-4147-A177-3AD203B41FA5}">
                      <a16:colId xmlns:a16="http://schemas.microsoft.com/office/drawing/2014/main" val="4062464731"/>
                    </a:ext>
                  </a:extLst>
                </a:gridCol>
                <a:gridCol w="497305">
                  <a:extLst>
                    <a:ext uri="{9D8B030D-6E8A-4147-A177-3AD203B41FA5}">
                      <a16:colId xmlns:a16="http://schemas.microsoft.com/office/drawing/2014/main" val="1031854380"/>
                    </a:ext>
                  </a:extLst>
                </a:gridCol>
                <a:gridCol w="7732295">
                  <a:extLst>
                    <a:ext uri="{9D8B030D-6E8A-4147-A177-3AD203B41FA5}">
                      <a16:colId xmlns:a16="http://schemas.microsoft.com/office/drawing/2014/main" val="3821245373"/>
                    </a:ext>
                  </a:extLst>
                </a:gridCol>
                <a:gridCol w="753978">
                  <a:extLst>
                    <a:ext uri="{9D8B030D-6E8A-4147-A177-3AD203B41FA5}">
                      <a16:colId xmlns:a16="http://schemas.microsoft.com/office/drawing/2014/main" val="1092986646"/>
                    </a:ext>
                  </a:extLst>
                </a:gridCol>
              </a:tblGrid>
              <a:tr h="590748">
                <a:tc>
                  <a:txBody>
                    <a:bodyPr/>
                    <a:lstStyle/>
                    <a:p>
                      <a:pPr>
                        <a:buNone/>
                      </a:pPr>
                      <a:r>
                        <a:rPr lang="en-GB" sz="1600" kern="100" dirty="0">
                          <a:effectLst/>
                        </a:rPr>
                        <a:t>Great RE for Early Years and KS1</a:t>
                      </a:r>
                      <a:endParaRPr lang="en-GB" sz="1600" kern="100" dirty="0">
                        <a:effectLst/>
                        <a:latin typeface="Calibri" panose="020F0502020204030204" pitchFamily="34" charset="0"/>
                        <a:ea typeface="Aptos" panose="020B0004020202020204" pitchFamily="34" charset="0"/>
                        <a:cs typeface="Times New Roman (Body CS)"/>
                      </a:endParaRPr>
                    </a:p>
                  </a:txBody>
                  <a:tcPr marL="47471" marR="47471" marT="0" marB="0"/>
                </a:tc>
                <a:tc>
                  <a:txBody>
                    <a:bodyPr/>
                    <a:lstStyle/>
                    <a:p>
                      <a:pPr>
                        <a:buNone/>
                      </a:pPr>
                      <a:r>
                        <a:rPr lang="en-GB" sz="1600" b="0" kern="100" dirty="0">
                          <a:solidFill>
                            <a:schemeClr val="tx1"/>
                          </a:solidFill>
                          <a:effectLst/>
                        </a:rPr>
                        <a:t>Emma </a:t>
                      </a:r>
                      <a:r>
                        <a:rPr lang="en-GB" sz="1600" b="0" kern="100" dirty="0" err="1">
                          <a:solidFill>
                            <a:schemeClr val="tx1"/>
                          </a:solidFill>
                          <a:effectLst/>
                        </a:rPr>
                        <a:t>Batcup</a:t>
                      </a:r>
                      <a:endParaRPr lang="en-GB" sz="1600" b="0" kern="100" dirty="0">
                        <a:solidFill>
                          <a:schemeClr val="tx1"/>
                        </a:solidFill>
                        <a:effectLst/>
                        <a:latin typeface="Calibri" panose="020F0502020204030204" pitchFamily="34" charset="0"/>
                        <a:ea typeface="Aptos" panose="020B0004020202020204" pitchFamily="34" charset="0"/>
                        <a:cs typeface="Times New Roman (Body CS)"/>
                      </a:endParaRPr>
                    </a:p>
                  </a:txBody>
                  <a:tcPr marL="47471" marR="47471" marT="0" marB="0">
                    <a:solidFill>
                      <a:schemeClr val="accent1">
                        <a:lumMod val="20000"/>
                        <a:lumOff val="80000"/>
                      </a:schemeClr>
                    </a:solidFill>
                  </a:tcPr>
                </a:tc>
                <a:tc>
                  <a:txBody>
                    <a:bodyPr/>
                    <a:lstStyle/>
                    <a:p>
                      <a:pPr>
                        <a:buNone/>
                      </a:pPr>
                      <a:r>
                        <a:rPr lang="en-GB" sz="1600" b="0" kern="100" dirty="0">
                          <a:solidFill>
                            <a:schemeClr val="tx1"/>
                          </a:solidFill>
                          <a:effectLst/>
                        </a:rPr>
                        <a:t>FS, 1</a:t>
                      </a:r>
                      <a:endParaRPr lang="en-GB" sz="1600" b="0" kern="100" dirty="0">
                        <a:solidFill>
                          <a:schemeClr val="tx1"/>
                        </a:solidFill>
                        <a:effectLst/>
                        <a:latin typeface="Calibri" panose="020F0502020204030204" pitchFamily="34" charset="0"/>
                        <a:ea typeface="Aptos" panose="020B0004020202020204" pitchFamily="34" charset="0"/>
                        <a:cs typeface="Times New Roman (Body CS)"/>
                      </a:endParaRPr>
                    </a:p>
                  </a:txBody>
                  <a:tcPr marL="47471" marR="47471" marT="0" marB="0">
                    <a:solidFill>
                      <a:schemeClr val="accent1">
                        <a:lumMod val="20000"/>
                        <a:lumOff val="80000"/>
                      </a:schemeClr>
                    </a:solidFill>
                  </a:tcPr>
                </a:tc>
                <a:tc>
                  <a:txBody>
                    <a:bodyPr/>
                    <a:lstStyle/>
                    <a:p>
                      <a:pPr>
                        <a:buNone/>
                      </a:pPr>
                      <a:r>
                        <a:rPr lang="en-GB" sz="1600" b="0" kern="100" dirty="0">
                          <a:solidFill>
                            <a:schemeClr val="tx1"/>
                          </a:solidFill>
                          <a:effectLst/>
                        </a:rPr>
                        <a:t>This session will explore multisensory ways RE can be covered in FS/KS1 looking particularly at aspects of belonging, special places, special times, special stories and special people.</a:t>
                      </a:r>
                      <a:endParaRPr lang="en-GB" sz="1600" b="0" kern="100" dirty="0">
                        <a:solidFill>
                          <a:schemeClr val="tx1"/>
                        </a:solidFill>
                        <a:effectLst/>
                        <a:latin typeface="Calibri" panose="020F0502020204030204" pitchFamily="34" charset="0"/>
                        <a:ea typeface="Aptos" panose="020B0004020202020204" pitchFamily="34" charset="0"/>
                        <a:cs typeface="Times New Roman (Body CS)"/>
                      </a:endParaRPr>
                    </a:p>
                  </a:txBody>
                  <a:tcPr marL="47471" marR="47471" marT="0" marB="0">
                    <a:solidFill>
                      <a:schemeClr val="accent1">
                        <a:lumMod val="20000"/>
                        <a:lumOff val="80000"/>
                      </a:schemeClr>
                    </a:solidFill>
                  </a:tcPr>
                </a:tc>
                <a:tc>
                  <a:txBody>
                    <a:bodyPr/>
                    <a:lstStyle/>
                    <a:p>
                      <a:pPr>
                        <a:buNone/>
                      </a:pPr>
                      <a:r>
                        <a:rPr lang="en-GB" sz="1600" b="0" kern="100" dirty="0">
                          <a:solidFill>
                            <a:schemeClr val="tx1"/>
                          </a:solidFill>
                          <a:effectLst/>
                          <a:latin typeface="Calibri" panose="020F0502020204030204" pitchFamily="34" charset="0"/>
                          <a:ea typeface="Aptos" panose="020B0004020202020204" pitchFamily="34" charset="0"/>
                          <a:cs typeface="Times New Roman (Body CS)"/>
                        </a:rPr>
                        <a:t>Green</a:t>
                      </a:r>
                    </a:p>
                  </a:txBody>
                  <a:tcPr marL="47471" marR="47471" marT="0" marB="0">
                    <a:solidFill>
                      <a:schemeClr val="accent1">
                        <a:lumMod val="20000"/>
                        <a:lumOff val="80000"/>
                      </a:schemeClr>
                    </a:solidFill>
                  </a:tcPr>
                </a:tc>
                <a:extLst>
                  <a:ext uri="{0D108BD9-81ED-4DB2-BD59-A6C34878D82A}">
                    <a16:rowId xmlns:a16="http://schemas.microsoft.com/office/drawing/2014/main" val="572271179"/>
                  </a:ext>
                </a:extLst>
              </a:tr>
              <a:tr h="738436">
                <a:tc>
                  <a:txBody>
                    <a:bodyPr/>
                    <a:lstStyle/>
                    <a:p>
                      <a:pPr>
                        <a:buNone/>
                      </a:pPr>
                      <a:r>
                        <a:rPr lang="en-GB" sz="1600" kern="100" dirty="0">
                          <a:effectLst/>
                          <a:latin typeface="+mn-lt"/>
                        </a:rPr>
                        <a:t>Christianity as a Global Faith</a:t>
                      </a:r>
                      <a:endParaRPr lang="en-GB" sz="1600" kern="100" dirty="0">
                        <a:effectLst/>
                        <a:latin typeface="+mn-lt"/>
                        <a:ea typeface="Aptos" panose="020B0004020202020204" pitchFamily="34" charset="0"/>
                        <a:cs typeface="Times New Roman (Body CS)"/>
                      </a:endParaRPr>
                    </a:p>
                  </a:txBody>
                  <a:tcPr marL="47471" marR="47471" marT="0" marB="0"/>
                </a:tc>
                <a:tc>
                  <a:txBody>
                    <a:bodyPr/>
                    <a:lstStyle/>
                    <a:p>
                      <a:pPr>
                        <a:buNone/>
                      </a:pPr>
                      <a:r>
                        <a:rPr lang="en-GB" sz="1600" kern="100" dirty="0">
                          <a:effectLst/>
                          <a:latin typeface="+mn-lt"/>
                        </a:rPr>
                        <a:t>Laura Harris</a:t>
                      </a:r>
                      <a:endParaRPr lang="en-GB" sz="1600" kern="100" dirty="0">
                        <a:effectLst/>
                        <a:latin typeface="+mn-lt"/>
                        <a:ea typeface="Aptos" panose="020B0004020202020204" pitchFamily="34" charset="0"/>
                        <a:cs typeface="Times New Roman (Body CS)"/>
                      </a:endParaRPr>
                    </a:p>
                  </a:txBody>
                  <a:tcPr marL="47471" marR="47471" marT="0" marB="0"/>
                </a:tc>
                <a:tc>
                  <a:txBody>
                    <a:bodyPr/>
                    <a:lstStyle/>
                    <a:p>
                      <a:pPr>
                        <a:buNone/>
                      </a:pPr>
                      <a:r>
                        <a:rPr lang="en-GB" sz="1600" kern="100" dirty="0">
                          <a:effectLst/>
                          <a:latin typeface="+mn-lt"/>
                        </a:rPr>
                        <a:t>2, 3</a:t>
                      </a:r>
                      <a:endParaRPr lang="en-GB" sz="1600" kern="100" dirty="0">
                        <a:effectLst/>
                        <a:latin typeface="+mn-lt"/>
                        <a:ea typeface="Aptos" panose="020B0004020202020204" pitchFamily="34" charset="0"/>
                        <a:cs typeface="Times New Roman (Body CS)"/>
                      </a:endParaRPr>
                    </a:p>
                  </a:txBody>
                  <a:tcPr marL="47471" marR="47471" marT="0" marB="0"/>
                </a:tc>
                <a:tc>
                  <a:txBody>
                    <a:bodyPr/>
                    <a:lstStyle/>
                    <a:p>
                      <a:pPr>
                        <a:buNone/>
                      </a:pPr>
                      <a:r>
                        <a:rPr lang="en-GB" sz="1600" kern="100" dirty="0">
                          <a:effectLst/>
                          <a:latin typeface="+mn-lt"/>
                        </a:rPr>
                        <a:t>This session will explore on the why it is so important to represent a diversity of expressions of the Christian faith, and how this can be achieved in the classroom.</a:t>
                      </a:r>
                      <a:endParaRPr lang="en-GB" sz="1600" kern="100" dirty="0">
                        <a:effectLst/>
                        <a:latin typeface="+mn-lt"/>
                        <a:ea typeface="Aptos" panose="020B0004020202020204" pitchFamily="34" charset="0"/>
                        <a:cs typeface="Times New Roman (Body CS)"/>
                      </a:endParaRPr>
                    </a:p>
                  </a:txBody>
                  <a:tcPr marL="47471" marR="47471" marT="0" marB="0"/>
                </a:tc>
                <a:tc>
                  <a:txBody>
                    <a:bodyPr/>
                    <a:lstStyle/>
                    <a:p>
                      <a:pPr>
                        <a:buNone/>
                      </a:pPr>
                      <a:r>
                        <a:rPr lang="en-GB" sz="1600" kern="100" dirty="0">
                          <a:effectLst/>
                          <a:latin typeface="+mn-lt"/>
                          <a:ea typeface="Aptos" panose="020B0004020202020204" pitchFamily="34" charset="0"/>
                          <a:cs typeface="Times New Roman (Body CS)"/>
                        </a:rPr>
                        <a:t>Main</a:t>
                      </a:r>
                    </a:p>
                  </a:txBody>
                  <a:tcPr marL="47471" marR="47471" marT="0" marB="0"/>
                </a:tc>
                <a:extLst>
                  <a:ext uri="{0D108BD9-81ED-4DB2-BD59-A6C34878D82A}">
                    <a16:rowId xmlns:a16="http://schemas.microsoft.com/office/drawing/2014/main" val="2007331300"/>
                  </a:ext>
                </a:extLst>
              </a:tr>
              <a:tr h="1033810">
                <a:tc>
                  <a:txBody>
                    <a:bodyPr/>
                    <a:lstStyle/>
                    <a:p>
                      <a:pPr>
                        <a:buNone/>
                      </a:pPr>
                      <a:r>
                        <a:rPr lang="en-GB" sz="1600" kern="100" dirty="0">
                          <a:effectLst/>
                          <a:latin typeface="+mn-lt"/>
                          <a:ea typeface="Aptos" panose="020B0004020202020204" pitchFamily="34" charset="0"/>
                          <a:cs typeface="Times New Roman (Body CS)"/>
                        </a:rPr>
                        <a:t>Critical, complex secondary RE</a:t>
                      </a:r>
                    </a:p>
                  </a:txBody>
                  <a:tcPr marL="47471" marR="47471" marT="0" marB="0"/>
                </a:tc>
                <a:tc>
                  <a:txBody>
                    <a:bodyPr/>
                    <a:lstStyle/>
                    <a:p>
                      <a:pPr>
                        <a:buNone/>
                      </a:pPr>
                      <a:r>
                        <a:rPr lang="en-GB" sz="1600" kern="100" dirty="0">
                          <a:effectLst/>
                          <a:latin typeface="+mn-lt"/>
                          <a:ea typeface="Aptos" panose="020B0004020202020204" pitchFamily="34" charset="0"/>
                          <a:cs typeface="Times New Roman (Body CS)"/>
                        </a:rPr>
                        <a:t>Merryn Evans</a:t>
                      </a:r>
                    </a:p>
                  </a:txBody>
                  <a:tcPr marL="47471" marR="47471" marT="0" marB="0"/>
                </a:tc>
                <a:tc>
                  <a:txBody>
                    <a:bodyPr/>
                    <a:lstStyle/>
                    <a:p>
                      <a:pPr>
                        <a:buNone/>
                      </a:pPr>
                      <a:r>
                        <a:rPr lang="en-GB" sz="1600" kern="100" dirty="0">
                          <a:effectLst/>
                          <a:latin typeface="+mn-lt"/>
                          <a:ea typeface="Aptos" panose="020B0004020202020204" pitchFamily="34" charset="0"/>
                          <a:cs typeface="Times New Roman (Body CS)"/>
                        </a:rPr>
                        <a:t>3, 4</a:t>
                      </a:r>
                    </a:p>
                  </a:txBody>
                  <a:tcPr marL="47471" marR="47471" marT="0" marB="0"/>
                </a:tc>
                <a:tc>
                  <a:txBody>
                    <a:bodyPr/>
                    <a:lstStyle/>
                    <a:p>
                      <a:pPr>
                        <a:buNone/>
                      </a:pPr>
                      <a:r>
                        <a:rPr lang="en-GB" sz="1600" kern="100" dirty="0">
                          <a:effectLst/>
                          <a:latin typeface="+mn-lt"/>
                          <a:ea typeface="Aptos" panose="020B0004020202020204" pitchFamily="34" charset="0"/>
                          <a:cs typeface="Times New Roman (Body CS)"/>
                        </a:rPr>
                        <a:t>Merryn will be sharing a set of carefully curated case studies which she has designed to enable students to critically engage with complex realities in the classroom. This will showcase work from the recent Freedom Declared project, focusing on Freedom of Religion or Belief.</a:t>
                      </a:r>
                    </a:p>
                  </a:txBody>
                  <a:tcPr marL="47471" marR="47471" marT="0" marB="0"/>
                </a:tc>
                <a:tc>
                  <a:txBody>
                    <a:bodyPr/>
                    <a:lstStyle/>
                    <a:p>
                      <a:pPr>
                        <a:buNone/>
                      </a:pPr>
                      <a:r>
                        <a:rPr lang="en-GB" sz="1600" kern="100" dirty="0">
                          <a:effectLst/>
                          <a:latin typeface="+mn-lt"/>
                          <a:ea typeface="Aptos" panose="020B0004020202020204" pitchFamily="34" charset="0"/>
                          <a:cs typeface="Times New Roman (Body CS)"/>
                        </a:rPr>
                        <a:t>Blue</a:t>
                      </a:r>
                    </a:p>
                  </a:txBody>
                  <a:tcPr marL="47471" marR="47471" marT="0" marB="0"/>
                </a:tc>
                <a:extLst>
                  <a:ext uri="{0D108BD9-81ED-4DB2-BD59-A6C34878D82A}">
                    <a16:rowId xmlns:a16="http://schemas.microsoft.com/office/drawing/2014/main" val="2465938077"/>
                  </a:ext>
                </a:extLst>
              </a:tr>
            </a:tbl>
          </a:graphicData>
        </a:graphic>
      </p:graphicFrame>
      <p:sp>
        <p:nvSpPr>
          <p:cNvPr id="4" name="TextBox 3">
            <a:extLst>
              <a:ext uri="{FF2B5EF4-FFF2-40B4-BE49-F238E27FC236}">
                <a16:creationId xmlns:a16="http://schemas.microsoft.com/office/drawing/2014/main" id="{9279C2AD-F1BB-7554-69D1-ACF822522258}"/>
              </a:ext>
            </a:extLst>
          </p:cNvPr>
          <p:cNvSpPr txBox="1"/>
          <p:nvPr/>
        </p:nvSpPr>
        <p:spPr>
          <a:xfrm>
            <a:off x="416515" y="72036"/>
            <a:ext cx="4014094" cy="338554"/>
          </a:xfrm>
          <a:prstGeom prst="rect">
            <a:avLst/>
          </a:prstGeom>
          <a:noFill/>
        </p:spPr>
        <p:txBody>
          <a:bodyPr wrap="square" rtlCol="0">
            <a:spAutoFit/>
          </a:bodyPr>
          <a:lstStyle/>
          <a:p>
            <a:r>
              <a:rPr lang="en-GB" sz="1600" b="1" dirty="0"/>
              <a:t>13.10 – 14.05	Workshop 1</a:t>
            </a:r>
            <a:endParaRPr lang="en-GB" sz="1600" dirty="0"/>
          </a:p>
        </p:txBody>
      </p:sp>
      <p:sp>
        <p:nvSpPr>
          <p:cNvPr id="5" name="TextBox 4">
            <a:extLst>
              <a:ext uri="{FF2B5EF4-FFF2-40B4-BE49-F238E27FC236}">
                <a16:creationId xmlns:a16="http://schemas.microsoft.com/office/drawing/2014/main" id="{21DC3728-A5C7-2953-CDB9-40082BEBB814}"/>
              </a:ext>
            </a:extLst>
          </p:cNvPr>
          <p:cNvSpPr txBox="1"/>
          <p:nvPr/>
        </p:nvSpPr>
        <p:spPr>
          <a:xfrm>
            <a:off x="416515" y="3943643"/>
            <a:ext cx="2793492" cy="338554"/>
          </a:xfrm>
          <a:prstGeom prst="rect">
            <a:avLst/>
          </a:prstGeom>
          <a:noFill/>
        </p:spPr>
        <p:txBody>
          <a:bodyPr wrap="square" rtlCol="0">
            <a:spAutoFit/>
          </a:bodyPr>
          <a:lstStyle/>
          <a:p>
            <a:r>
              <a:rPr lang="en-GB" sz="1600" b="1" dirty="0"/>
              <a:t>14.10- 15.00 Workshop 2</a:t>
            </a:r>
            <a:endParaRPr lang="en-GB" sz="1600" dirty="0"/>
          </a:p>
        </p:txBody>
      </p:sp>
      <p:pic>
        <p:nvPicPr>
          <p:cNvPr id="6" name="Picture 5" descr="A logo with white lines and orange and yellow colors&#10;&#10;AI-generated content may be incorrect.">
            <a:extLst>
              <a:ext uri="{FF2B5EF4-FFF2-40B4-BE49-F238E27FC236}">
                <a16:creationId xmlns:a16="http://schemas.microsoft.com/office/drawing/2014/main" id="{099B1C88-A114-6FE0-F747-F33D6C78CB9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511741" y="72037"/>
            <a:ext cx="641736" cy="447815"/>
          </a:xfrm>
          <a:prstGeom prst="rect">
            <a:avLst/>
          </a:prstGeom>
        </p:spPr>
      </p:pic>
    </p:spTree>
    <p:extLst>
      <p:ext uri="{BB962C8B-B14F-4D97-AF65-F5344CB8AC3E}">
        <p14:creationId xmlns:p14="http://schemas.microsoft.com/office/powerpoint/2010/main" val="2843631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2CB9E5C-76C7-1944-AA16-427E7AF1C4BA}"/>
              </a:ext>
            </a:extLst>
          </p:cNvPr>
          <p:cNvSpPr txBox="1"/>
          <p:nvPr/>
        </p:nvSpPr>
        <p:spPr>
          <a:xfrm>
            <a:off x="1864243" y="191386"/>
            <a:ext cx="8250865" cy="1938992"/>
          </a:xfrm>
          <a:prstGeom prst="rect">
            <a:avLst/>
          </a:prstGeom>
          <a:noFill/>
        </p:spPr>
        <p:txBody>
          <a:bodyPr wrap="square" rtlCol="0">
            <a:spAutoFit/>
          </a:bodyPr>
          <a:lstStyle/>
          <a:p>
            <a:pPr algn="ctr"/>
            <a:r>
              <a:rPr lang="en-GB" sz="2400" b="1" dirty="0"/>
              <a:t>LTLRE on social media</a:t>
            </a:r>
          </a:p>
          <a:p>
            <a:endParaRPr lang="en-GB" sz="2400" dirty="0"/>
          </a:p>
          <a:p>
            <a:r>
              <a:rPr lang="en-GB" sz="2400" dirty="0"/>
              <a:t>LTLRE website: </a:t>
            </a:r>
            <a:r>
              <a:rPr lang="en-GB" sz="2000" dirty="0">
                <a:hlinkClick r:id="rId2"/>
              </a:rPr>
              <a:t>https://www.ltlre.org</a:t>
            </a:r>
            <a:endParaRPr lang="en-GB" sz="2000" dirty="0"/>
          </a:p>
          <a:p>
            <a:r>
              <a:rPr lang="en-GB" sz="2400" dirty="0"/>
              <a:t>Facebook:  </a:t>
            </a:r>
            <a:r>
              <a:rPr lang="en-GB" sz="2000" dirty="0">
                <a:hlinkClick r:id="rId3"/>
              </a:rPr>
              <a:t>https://www.facebook.com/groups/120605851735865</a:t>
            </a:r>
            <a:endParaRPr lang="en-GB" sz="2400" dirty="0"/>
          </a:p>
          <a:p>
            <a:r>
              <a:rPr lang="en-GB" sz="2400" dirty="0"/>
              <a:t>Twitter: @</a:t>
            </a:r>
            <a:r>
              <a:rPr lang="en-GB" sz="2400" dirty="0" err="1"/>
              <a:t>ltlre</a:t>
            </a:r>
            <a:endParaRPr lang="en-GB" sz="2400" dirty="0"/>
          </a:p>
        </p:txBody>
      </p:sp>
      <p:pic>
        <p:nvPicPr>
          <p:cNvPr id="7" name="Picture 6">
            <a:extLst>
              <a:ext uri="{FF2B5EF4-FFF2-40B4-BE49-F238E27FC236}">
                <a16:creationId xmlns:a16="http://schemas.microsoft.com/office/drawing/2014/main" id="{C1B856B9-5F07-F54E-96BE-6C52CA2BF00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25080" y="2683186"/>
            <a:ext cx="5018778" cy="3103660"/>
          </a:xfrm>
          <a:prstGeom prst="rect">
            <a:avLst/>
          </a:prstGeom>
        </p:spPr>
      </p:pic>
      <p:sp>
        <p:nvSpPr>
          <p:cNvPr id="2" name="TextBox 1">
            <a:extLst>
              <a:ext uri="{FF2B5EF4-FFF2-40B4-BE49-F238E27FC236}">
                <a16:creationId xmlns:a16="http://schemas.microsoft.com/office/drawing/2014/main" id="{7689BAFA-E705-E24D-AAA2-B2E6CA1D4125}"/>
              </a:ext>
            </a:extLst>
          </p:cNvPr>
          <p:cNvSpPr txBox="1"/>
          <p:nvPr/>
        </p:nvSpPr>
        <p:spPr>
          <a:xfrm>
            <a:off x="2071674" y="3216666"/>
            <a:ext cx="3113903" cy="3416320"/>
          </a:xfrm>
          <a:prstGeom prst="rect">
            <a:avLst/>
          </a:prstGeom>
          <a:noFill/>
        </p:spPr>
        <p:txBody>
          <a:bodyPr wrap="square" rtlCol="0">
            <a:spAutoFit/>
          </a:bodyPr>
          <a:lstStyle/>
          <a:p>
            <a:r>
              <a:rPr lang="en-GB" sz="2400" b="1" dirty="0"/>
              <a:t>LTLRE hubs:</a:t>
            </a:r>
          </a:p>
          <a:p>
            <a:pPr marL="285750" indent="-285750">
              <a:buFont typeface="Arial" panose="020B0604020202020204" pitchFamily="34" charset="0"/>
              <a:buChar char="•"/>
            </a:pPr>
            <a:r>
              <a:rPr lang="en-GB" sz="2400" dirty="0"/>
              <a:t>Somerset</a:t>
            </a:r>
          </a:p>
          <a:p>
            <a:pPr marL="285750" indent="-285750">
              <a:buFont typeface="Arial" panose="020B0604020202020204" pitchFamily="34" charset="0"/>
              <a:buChar char="•"/>
            </a:pPr>
            <a:r>
              <a:rPr lang="en-GB" sz="2400" dirty="0"/>
              <a:t>Bath</a:t>
            </a:r>
          </a:p>
          <a:p>
            <a:pPr marL="285750" indent="-285750">
              <a:buFont typeface="Arial" panose="020B0604020202020204" pitchFamily="34" charset="0"/>
              <a:buChar char="•"/>
            </a:pPr>
            <a:r>
              <a:rPr lang="en-GB" sz="2400" dirty="0"/>
              <a:t>Bristol</a:t>
            </a:r>
          </a:p>
          <a:p>
            <a:pPr marL="285750" indent="-285750">
              <a:buFont typeface="Arial" panose="020B0604020202020204" pitchFamily="34" charset="0"/>
              <a:buChar char="•"/>
            </a:pPr>
            <a:r>
              <a:rPr lang="en-GB" sz="2400" dirty="0"/>
              <a:t>North Somerset</a:t>
            </a:r>
          </a:p>
          <a:p>
            <a:pPr marL="285750" indent="-285750">
              <a:buFont typeface="Arial" panose="020B0604020202020204" pitchFamily="34" charset="0"/>
              <a:buChar char="•"/>
            </a:pPr>
            <a:r>
              <a:rPr lang="en-GB" sz="2400" dirty="0"/>
              <a:t>Swindon</a:t>
            </a:r>
          </a:p>
          <a:p>
            <a:pPr marL="285750" indent="-285750">
              <a:buFont typeface="Arial" panose="020B0604020202020204" pitchFamily="34" charset="0"/>
              <a:buChar char="•"/>
            </a:pPr>
            <a:r>
              <a:rPr lang="en-GB" sz="2400" dirty="0"/>
              <a:t>North Wilts</a:t>
            </a:r>
          </a:p>
          <a:p>
            <a:pPr marL="285750" indent="-285750">
              <a:buFont typeface="Arial" panose="020B0604020202020204" pitchFamily="34" charset="0"/>
              <a:buChar char="•"/>
            </a:pPr>
            <a:r>
              <a:rPr lang="en-GB" sz="2400" dirty="0"/>
              <a:t>South </a:t>
            </a:r>
            <a:r>
              <a:rPr lang="en-GB" sz="2400" dirty="0" err="1"/>
              <a:t>Glos</a:t>
            </a:r>
            <a:endParaRPr lang="en-GB" sz="2400" dirty="0"/>
          </a:p>
          <a:p>
            <a:endParaRPr lang="en-GB" sz="2400" dirty="0"/>
          </a:p>
        </p:txBody>
      </p:sp>
    </p:spTree>
    <p:extLst>
      <p:ext uri="{BB962C8B-B14F-4D97-AF65-F5344CB8AC3E}">
        <p14:creationId xmlns:p14="http://schemas.microsoft.com/office/powerpoint/2010/main" val="3473007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website&#10;&#10;AI-generated content may be incorrect.">
            <a:extLst>
              <a:ext uri="{FF2B5EF4-FFF2-40B4-BE49-F238E27FC236}">
                <a16:creationId xmlns:a16="http://schemas.microsoft.com/office/drawing/2014/main" id="{BA1FF3FA-FC61-0B13-1AEA-1DAE9FFEC58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85428" y="850506"/>
            <a:ext cx="9568543" cy="5842404"/>
          </a:xfrm>
          <a:prstGeom prst="rect">
            <a:avLst/>
          </a:prstGeom>
        </p:spPr>
      </p:pic>
      <p:sp>
        <p:nvSpPr>
          <p:cNvPr id="4" name="TextBox 3">
            <a:extLst>
              <a:ext uri="{FF2B5EF4-FFF2-40B4-BE49-F238E27FC236}">
                <a16:creationId xmlns:a16="http://schemas.microsoft.com/office/drawing/2014/main" id="{95C40D14-5A90-4DC9-B2D2-A0D71470675D}"/>
              </a:ext>
            </a:extLst>
          </p:cNvPr>
          <p:cNvSpPr txBox="1"/>
          <p:nvPr/>
        </p:nvSpPr>
        <p:spPr>
          <a:xfrm>
            <a:off x="1066800" y="206828"/>
            <a:ext cx="9568543" cy="523220"/>
          </a:xfrm>
          <a:prstGeom prst="rect">
            <a:avLst/>
          </a:prstGeom>
          <a:solidFill>
            <a:schemeClr val="accent5">
              <a:lumMod val="20000"/>
              <a:lumOff val="80000"/>
            </a:schemeClr>
          </a:solidFill>
        </p:spPr>
        <p:txBody>
          <a:bodyPr wrap="square" rtlCol="0">
            <a:spAutoFit/>
          </a:bodyPr>
          <a:lstStyle/>
          <a:p>
            <a:r>
              <a:rPr lang="en-GB" sz="2800" b="1" dirty="0">
                <a:latin typeface="Calibri" panose="020F0502020204030204" pitchFamily="34" charset="0"/>
                <a:cs typeface="Calibri" panose="020F0502020204030204" pitchFamily="34" charset="0"/>
              </a:rPr>
              <a:t>RE Hubs: connecting teachers of RE to the resources they need</a:t>
            </a:r>
          </a:p>
        </p:txBody>
      </p:sp>
      <p:sp>
        <p:nvSpPr>
          <p:cNvPr id="5" name="TextBox 4">
            <a:extLst>
              <a:ext uri="{FF2B5EF4-FFF2-40B4-BE49-F238E27FC236}">
                <a16:creationId xmlns:a16="http://schemas.microsoft.com/office/drawing/2014/main" id="{06E253BE-B6F2-29BC-2BE4-EA1AEEE3119F}"/>
              </a:ext>
            </a:extLst>
          </p:cNvPr>
          <p:cNvSpPr txBox="1"/>
          <p:nvPr/>
        </p:nvSpPr>
        <p:spPr>
          <a:xfrm>
            <a:off x="195943" y="6466506"/>
            <a:ext cx="7609114" cy="646331"/>
          </a:xfrm>
          <a:prstGeom prst="rect">
            <a:avLst/>
          </a:prstGeom>
          <a:noFill/>
        </p:spPr>
        <p:txBody>
          <a:bodyPr wrap="square" rtlCol="0">
            <a:spAutoFit/>
          </a:bodyPr>
          <a:lstStyle/>
          <a:p>
            <a:r>
              <a:rPr lang="en-GB" dirty="0">
                <a:hlinkClick r:id="rId3"/>
              </a:rPr>
              <a:t>https://www.re-hubs.uk/</a:t>
            </a:r>
            <a:endParaRPr lang="en-GB" dirty="0"/>
          </a:p>
          <a:p>
            <a:endParaRPr lang="en-GB" dirty="0"/>
          </a:p>
        </p:txBody>
      </p:sp>
    </p:spTree>
    <p:extLst>
      <p:ext uri="{BB962C8B-B14F-4D97-AF65-F5344CB8AC3E}">
        <p14:creationId xmlns:p14="http://schemas.microsoft.com/office/powerpoint/2010/main" val="21201644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09452D6-100E-B36B-41ED-7EF96070B7EF}"/>
              </a:ext>
            </a:extLst>
          </p:cNvPr>
          <p:cNvSpPr txBox="1"/>
          <p:nvPr/>
        </p:nvSpPr>
        <p:spPr>
          <a:xfrm>
            <a:off x="2878667" y="251326"/>
            <a:ext cx="6141155" cy="1077218"/>
          </a:xfrm>
          <a:prstGeom prst="rect">
            <a:avLst/>
          </a:prstGeom>
          <a:noFill/>
        </p:spPr>
        <p:txBody>
          <a:bodyPr wrap="square" rtlCol="0">
            <a:spAutoFit/>
          </a:bodyPr>
          <a:lstStyle/>
          <a:p>
            <a:pPr algn="ctr"/>
            <a:r>
              <a:rPr lang="en-GB" sz="3200" b="1" dirty="0"/>
              <a:t>Finding Bristol and S Glos SACRE Conference Resources</a:t>
            </a:r>
          </a:p>
        </p:txBody>
      </p:sp>
      <p:sp>
        <p:nvSpPr>
          <p:cNvPr id="4" name="TextBox 3">
            <a:extLst>
              <a:ext uri="{FF2B5EF4-FFF2-40B4-BE49-F238E27FC236}">
                <a16:creationId xmlns:a16="http://schemas.microsoft.com/office/drawing/2014/main" id="{39BF8DA2-D501-D40E-7FFD-0D58AA42C1A4}"/>
              </a:ext>
            </a:extLst>
          </p:cNvPr>
          <p:cNvSpPr txBox="1"/>
          <p:nvPr/>
        </p:nvSpPr>
        <p:spPr>
          <a:xfrm>
            <a:off x="8556979" y="6008469"/>
            <a:ext cx="3635022" cy="738664"/>
          </a:xfrm>
          <a:prstGeom prst="rect">
            <a:avLst/>
          </a:prstGeom>
          <a:noFill/>
        </p:spPr>
        <p:txBody>
          <a:bodyPr wrap="square" rtlCol="0">
            <a:spAutoFit/>
          </a:bodyPr>
          <a:lstStyle/>
          <a:p>
            <a:r>
              <a:rPr lang="en-GB" sz="2400" dirty="0">
                <a:hlinkClick r:id="rId2"/>
              </a:rPr>
              <a:t>https://ltlre.org/resources/</a:t>
            </a:r>
            <a:endParaRPr lang="en-GB" sz="2400" dirty="0"/>
          </a:p>
          <a:p>
            <a:endParaRPr lang="en-GB" dirty="0"/>
          </a:p>
        </p:txBody>
      </p:sp>
      <p:pic>
        <p:nvPicPr>
          <p:cNvPr id="6" name="Picture 5" descr="A screenshot of a web page&#10;&#10;AI-generated content may be incorrect.">
            <a:extLst>
              <a:ext uri="{FF2B5EF4-FFF2-40B4-BE49-F238E27FC236}">
                <a16:creationId xmlns:a16="http://schemas.microsoft.com/office/drawing/2014/main" id="{377995DC-ED5E-0D98-8DE4-08F1425BB60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47536" y="1639171"/>
            <a:ext cx="9625263" cy="4324503"/>
          </a:xfrm>
          <a:prstGeom prst="rect">
            <a:avLst/>
          </a:prstGeom>
        </p:spPr>
      </p:pic>
    </p:spTree>
    <p:extLst>
      <p:ext uri="{BB962C8B-B14F-4D97-AF65-F5344CB8AC3E}">
        <p14:creationId xmlns:p14="http://schemas.microsoft.com/office/powerpoint/2010/main" val="2403037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over of a book&#10;&#10;AI-generated content may be incorrect.">
            <a:extLst>
              <a:ext uri="{FF2B5EF4-FFF2-40B4-BE49-F238E27FC236}">
                <a16:creationId xmlns:a16="http://schemas.microsoft.com/office/drawing/2014/main" id="{6F81911F-7B56-2F43-5CC7-04DF2BAB31C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52965" y="1238864"/>
            <a:ext cx="3113526" cy="4380271"/>
          </a:xfrm>
          <a:prstGeom prst="rect">
            <a:avLst/>
          </a:prstGeom>
        </p:spPr>
      </p:pic>
      <p:sp>
        <p:nvSpPr>
          <p:cNvPr id="4" name="TextBox 3">
            <a:extLst>
              <a:ext uri="{FF2B5EF4-FFF2-40B4-BE49-F238E27FC236}">
                <a16:creationId xmlns:a16="http://schemas.microsoft.com/office/drawing/2014/main" id="{5323E4A4-5EBF-69BC-2EA2-BB95E2171F01}"/>
              </a:ext>
            </a:extLst>
          </p:cNvPr>
          <p:cNvSpPr txBox="1"/>
          <p:nvPr/>
        </p:nvSpPr>
        <p:spPr>
          <a:xfrm>
            <a:off x="1172497" y="1474618"/>
            <a:ext cx="6341806" cy="3908762"/>
          </a:xfrm>
          <a:prstGeom prst="rect">
            <a:avLst/>
          </a:prstGeom>
          <a:noFill/>
        </p:spPr>
        <p:txBody>
          <a:bodyPr wrap="square" rtlCol="0">
            <a:spAutoFit/>
          </a:bodyPr>
          <a:lstStyle/>
          <a:p>
            <a:r>
              <a:rPr lang="en-GB" sz="4400" b="1" dirty="0">
                <a:latin typeface="Calibri" panose="020F0502020204030204" pitchFamily="34" charset="0"/>
                <a:cs typeface="Calibri" panose="020F0502020204030204" pitchFamily="34" charset="0"/>
              </a:rPr>
              <a:t>The Curriculum and Assessment Review (DfE)</a:t>
            </a:r>
          </a:p>
          <a:p>
            <a:endParaRPr lang="en-GB" sz="4000" b="1" dirty="0">
              <a:latin typeface="Calibri" panose="020F0502020204030204" pitchFamily="34" charset="0"/>
              <a:cs typeface="Calibri" panose="020F0502020204030204" pitchFamily="34" charset="0"/>
            </a:endParaRPr>
          </a:p>
          <a:p>
            <a:r>
              <a:rPr lang="en-GB" sz="4000" dirty="0">
                <a:latin typeface="Calibri" panose="020F0502020204030204" pitchFamily="34" charset="0"/>
                <a:cs typeface="Calibri" panose="020F0502020204030204" pitchFamily="34" charset="0"/>
              </a:rPr>
              <a:t>Final Report</a:t>
            </a:r>
          </a:p>
          <a:p>
            <a:endParaRPr lang="en-GB" sz="4000" dirty="0">
              <a:latin typeface="Calibri" panose="020F0502020204030204" pitchFamily="34" charset="0"/>
              <a:cs typeface="Calibri" panose="020F0502020204030204" pitchFamily="34" charset="0"/>
            </a:endParaRPr>
          </a:p>
          <a:p>
            <a:r>
              <a:rPr lang="en-GB" sz="4000" dirty="0">
                <a:latin typeface="Calibri" panose="020F0502020204030204" pitchFamily="34" charset="0"/>
                <a:cs typeface="Calibri" panose="020F0502020204030204" pitchFamily="34" charset="0"/>
              </a:rPr>
              <a:t>November 2025</a:t>
            </a:r>
          </a:p>
        </p:txBody>
      </p:sp>
      <p:sp>
        <p:nvSpPr>
          <p:cNvPr id="5" name="TextBox 4">
            <a:extLst>
              <a:ext uri="{FF2B5EF4-FFF2-40B4-BE49-F238E27FC236}">
                <a16:creationId xmlns:a16="http://schemas.microsoft.com/office/drawing/2014/main" id="{A4448E9E-B939-9ED7-53D0-72F76D46E638}"/>
              </a:ext>
            </a:extLst>
          </p:cNvPr>
          <p:cNvSpPr txBox="1"/>
          <p:nvPr/>
        </p:nvSpPr>
        <p:spPr>
          <a:xfrm>
            <a:off x="938463" y="5739063"/>
            <a:ext cx="6809874" cy="738664"/>
          </a:xfrm>
          <a:prstGeom prst="rect">
            <a:avLst/>
          </a:prstGeom>
          <a:noFill/>
        </p:spPr>
        <p:txBody>
          <a:bodyPr wrap="square" rtlCol="0">
            <a:spAutoFit/>
          </a:bodyPr>
          <a:lstStyle/>
          <a:p>
            <a:r>
              <a:rPr lang="en-GB" sz="1200" dirty="0">
                <a:hlinkClick r:id="rId3"/>
              </a:rPr>
              <a:t>https://assets.publishing.service.gov.uk/media/6908f7a3c0dc8f12484175e5/Curriculum_and_Assessment_Review_final_report_-_Building_a_world-class_curriculum_for_all.pdf</a:t>
            </a:r>
            <a:endParaRPr lang="en-GB" sz="1200" dirty="0"/>
          </a:p>
          <a:p>
            <a:endParaRPr lang="en-GB" dirty="0"/>
          </a:p>
        </p:txBody>
      </p:sp>
      <p:sp>
        <p:nvSpPr>
          <p:cNvPr id="2" name="TextBox 1">
            <a:extLst>
              <a:ext uri="{FF2B5EF4-FFF2-40B4-BE49-F238E27FC236}">
                <a16:creationId xmlns:a16="http://schemas.microsoft.com/office/drawing/2014/main" id="{97AEE57E-4B9C-7EDE-11EB-7F7294DDAB54}"/>
              </a:ext>
            </a:extLst>
          </p:cNvPr>
          <p:cNvSpPr txBox="1"/>
          <p:nvPr/>
        </p:nvSpPr>
        <p:spPr>
          <a:xfrm>
            <a:off x="1371598" y="91526"/>
            <a:ext cx="7685903" cy="646331"/>
          </a:xfrm>
          <a:prstGeom prst="rect">
            <a:avLst/>
          </a:prstGeom>
          <a:noFill/>
        </p:spPr>
        <p:txBody>
          <a:bodyPr wrap="square" rtlCol="0">
            <a:spAutoFit/>
          </a:bodyPr>
          <a:lstStyle/>
          <a:p>
            <a:r>
              <a:rPr lang="en-GB" sz="3600" b="1" dirty="0">
                <a:solidFill>
                  <a:srgbClr val="000000"/>
                </a:solidFill>
                <a:ea typeface="Calibri" panose="020F0502020204030204" pitchFamily="34" charset="0"/>
              </a:rPr>
              <a:t>Curriculum and Assessment review</a:t>
            </a:r>
            <a:endParaRPr lang="en-GB" sz="3600" b="1" dirty="0"/>
          </a:p>
        </p:txBody>
      </p:sp>
    </p:spTree>
    <p:extLst>
      <p:ext uri="{BB962C8B-B14F-4D97-AF65-F5344CB8AC3E}">
        <p14:creationId xmlns:p14="http://schemas.microsoft.com/office/powerpoint/2010/main" val="3735386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EA75CCF-F238-9C50-E075-F04F1436D42B}"/>
              </a:ext>
            </a:extLst>
          </p:cNvPr>
          <p:cNvSpPr txBox="1"/>
          <p:nvPr/>
        </p:nvSpPr>
        <p:spPr>
          <a:xfrm>
            <a:off x="820152" y="1200635"/>
            <a:ext cx="9587163" cy="4893647"/>
          </a:xfrm>
          <a:prstGeom prst="rect">
            <a:avLst/>
          </a:prstGeom>
          <a:noFill/>
        </p:spPr>
        <p:txBody>
          <a:bodyPr wrap="square" rtlCol="0">
            <a:spAutoFit/>
          </a:bodyPr>
          <a:lstStyle/>
          <a:p>
            <a:r>
              <a:rPr lang="en-GB" sz="2400" dirty="0">
                <a:latin typeface="Calibri" panose="020F0502020204030204" pitchFamily="34" charset="0"/>
                <a:cs typeface="Calibri" panose="020F0502020204030204" pitchFamily="34" charset="0"/>
              </a:rPr>
              <a:t>The Review believes that </a:t>
            </a:r>
            <a:r>
              <a:rPr lang="en-GB" sz="2400" dirty="0">
                <a:highlight>
                  <a:srgbClr val="FFFF00"/>
                </a:highlight>
                <a:latin typeface="Calibri" panose="020F0502020204030204" pitchFamily="34" charset="0"/>
                <a:cs typeface="Calibri" panose="020F0502020204030204" pitchFamily="34" charset="0"/>
              </a:rPr>
              <a:t>RE should be moved to the national curriculum </a:t>
            </a:r>
            <a:r>
              <a:rPr lang="en-GB" sz="2400" dirty="0">
                <a:latin typeface="Calibri" panose="020F0502020204030204" pitchFamily="34" charset="0"/>
                <a:cs typeface="Calibri" panose="020F0502020204030204" pitchFamily="34" charset="0"/>
              </a:rPr>
              <a:t>to improve access to high-quality provision and to prevent further diminishment. (109)</a:t>
            </a:r>
          </a:p>
          <a:p>
            <a:endParaRPr lang="en-GB" sz="2400" dirty="0">
              <a:latin typeface="Calibri" panose="020F0502020204030204" pitchFamily="34" charset="0"/>
              <a:cs typeface="Calibri" panose="020F0502020204030204" pitchFamily="34" charset="0"/>
            </a:endParaRPr>
          </a:p>
          <a:p>
            <a:r>
              <a:rPr lang="en-GB" sz="2400" dirty="0">
                <a:latin typeface="Calibri" panose="020F0502020204030204" pitchFamily="34" charset="0"/>
                <a:cs typeface="Calibri" panose="020F0502020204030204" pitchFamily="34" charset="0"/>
              </a:rPr>
              <a:t>The Review ultimately wishes to see RE in the national curriculum, but it recognises that it is unrealistic for this to be achieved immediately. We therefore believe that a staged approach to reform is the most appropriate way forward. </a:t>
            </a:r>
          </a:p>
          <a:p>
            <a:endParaRPr lang="en-GB" sz="2400" dirty="0">
              <a:latin typeface="Calibri" panose="020F0502020204030204" pitchFamily="34" charset="0"/>
              <a:cs typeface="Calibri" panose="020F0502020204030204" pitchFamily="34" charset="0"/>
            </a:endParaRPr>
          </a:p>
          <a:p>
            <a:r>
              <a:rPr lang="en-GB" sz="2400" dirty="0">
                <a:latin typeface="Calibri" panose="020F0502020204030204" pitchFamily="34" charset="0"/>
                <a:cs typeface="Calibri" panose="020F0502020204030204" pitchFamily="34" charset="0"/>
              </a:rPr>
              <a:t>To this end, we recommend that </a:t>
            </a:r>
            <a:r>
              <a:rPr lang="en-GB" sz="2400" dirty="0">
                <a:highlight>
                  <a:srgbClr val="FFFF00"/>
                </a:highlight>
                <a:latin typeface="Calibri" panose="020F0502020204030204" pitchFamily="34" charset="0"/>
                <a:cs typeface="Calibri" panose="020F0502020204030204" pitchFamily="34" charset="0"/>
              </a:rPr>
              <a:t>the Government invites the sector to establish an independent task and finish group </a:t>
            </a:r>
            <a:r>
              <a:rPr lang="en-GB" sz="2400" dirty="0">
                <a:latin typeface="Calibri" panose="020F0502020204030204" pitchFamily="34" charset="0"/>
                <a:cs typeface="Calibri" panose="020F0502020204030204" pitchFamily="34" charset="0"/>
              </a:rPr>
              <a:t>made up of representatives from faith bodies, secular groups and experts from the teaching and wider education sector, to develop a draft RE curriculum. (109)</a:t>
            </a:r>
          </a:p>
        </p:txBody>
      </p:sp>
      <p:sp>
        <p:nvSpPr>
          <p:cNvPr id="3" name="TextBox 2">
            <a:extLst>
              <a:ext uri="{FF2B5EF4-FFF2-40B4-BE49-F238E27FC236}">
                <a16:creationId xmlns:a16="http://schemas.microsoft.com/office/drawing/2014/main" id="{0A089CE2-B021-98DF-D4B6-4588CE4D1FCD}"/>
              </a:ext>
            </a:extLst>
          </p:cNvPr>
          <p:cNvSpPr txBox="1"/>
          <p:nvPr/>
        </p:nvSpPr>
        <p:spPr>
          <a:xfrm>
            <a:off x="2165685" y="394386"/>
            <a:ext cx="8241631" cy="523220"/>
          </a:xfrm>
          <a:prstGeom prst="rect">
            <a:avLst/>
          </a:prstGeom>
          <a:noFill/>
        </p:spPr>
        <p:txBody>
          <a:bodyPr wrap="square" rtlCol="0">
            <a:spAutoFit/>
          </a:bodyPr>
          <a:lstStyle/>
          <a:p>
            <a:pPr algn="ctr"/>
            <a:r>
              <a:rPr lang="en-GB" sz="2800" b="1" dirty="0">
                <a:latin typeface="Calibri" panose="020F0502020204030204" pitchFamily="34" charset="0"/>
                <a:cs typeface="Calibri" panose="020F0502020204030204" pitchFamily="34" charset="0"/>
              </a:rPr>
              <a:t>RE should be moved to the national curriculum</a:t>
            </a:r>
            <a:endParaRPr lang="en-GB" sz="2800" b="1" dirty="0"/>
          </a:p>
        </p:txBody>
      </p:sp>
      <p:pic>
        <p:nvPicPr>
          <p:cNvPr id="4" name="Picture 3" descr="A cover of a book&#10;&#10;AI-generated content may be incorrect.">
            <a:extLst>
              <a:ext uri="{FF2B5EF4-FFF2-40B4-BE49-F238E27FC236}">
                <a16:creationId xmlns:a16="http://schemas.microsoft.com/office/drawing/2014/main" id="{424DEE52-80F7-1A5C-6677-0A9F0ECB63C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667909" y="192505"/>
            <a:ext cx="1393997" cy="1961148"/>
          </a:xfrm>
          <a:prstGeom prst="rect">
            <a:avLst/>
          </a:prstGeom>
        </p:spPr>
      </p:pic>
    </p:spTree>
    <p:extLst>
      <p:ext uri="{BB962C8B-B14F-4D97-AF65-F5344CB8AC3E}">
        <p14:creationId xmlns:p14="http://schemas.microsoft.com/office/powerpoint/2010/main" val="41804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E8949E7-73AA-9408-857E-93AA1DF55DC6}"/>
              </a:ext>
            </a:extLst>
          </p:cNvPr>
          <p:cNvSpPr txBox="1"/>
          <p:nvPr/>
        </p:nvSpPr>
        <p:spPr>
          <a:xfrm>
            <a:off x="1285875" y="6115050"/>
            <a:ext cx="8643938" cy="523220"/>
          </a:xfrm>
          <a:prstGeom prst="rect">
            <a:avLst/>
          </a:prstGeom>
          <a:noFill/>
        </p:spPr>
        <p:txBody>
          <a:bodyPr wrap="square" rtlCol="0">
            <a:spAutoFit/>
          </a:bodyPr>
          <a:lstStyle/>
          <a:p>
            <a:pPr algn="ctr"/>
            <a:r>
              <a:rPr lang="en-GB" sz="2800" b="1" dirty="0"/>
              <a:t>Conference Evaluation</a:t>
            </a:r>
          </a:p>
        </p:txBody>
      </p:sp>
      <p:pic>
        <p:nvPicPr>
          <p:cNvPr id="3" name="Picture 2" descr="A qr code on a white background&#10;&#10;AI-generated content may be incorrect.">
            <a:extLst>
              <a:ext uri="{FF2B5EF4-FFF2-40B4-BE49-F238E27FC236}">
                <a16:creationId xmlns:a16="http://schemas.microsoft.com/office/drawing/2014/main" id="{1D4A4D9B-57C3-BFC4-D3E1-A75C475EEAC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67000" y="0"/>
            <a:ext cx="6140116" cy="6140116"/>
          </a:xfrm>
          <a:prstGeom prst="rect">
            <a:avLst/>
          </a:prstGeom>
        </p:spPr>
      </p:pic>
    </p:spTree>
    <p:extLst>
      <p:ext uri="{BB962C8B-B14F-4D97-AF65-F5344CB8AC3E}">
        <p14:creationId xmlns:p14="http://schemas.microsoft.com/office/powerpoint/2010/main" val="23550137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2310</TotalTime>
  <Words>1005</Words>
  <Application>Microsoft Macintosh PowerPoint</Application>
  <PresentationFormat>Widescreen</PresentationFormat>
  <Paragraphs>125</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 Pawson</dc:creator>
  <cp:lastModifiedBy>Ed Pawson</cp:lastModifiedBy>
  <cp:revision>124</cp:revision>
  <dcterms:created xsi:type="dcterms:W3CDTF">2022-06-30T21:20:00Z</dcterms:created>
  <dcterms:modified xsi:type="dcterms:W3CDTF">2026-02-06T08:38:43Z</dcterms:modified>
</cp:coreProperties>
</file>