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7" r:id="rId2"/>
    <p:sldId id="1650" r:id="rId3"/>
    <p:sldId id="258" r:id="rId4"/>
    <p:sldId id="261" r:id="rId5"/>
    <p:sldId id="1674" r:id="rId6"/>
    <p:sldId id="1682" r:id="rId7"/>
    <p:sldId id="270" r:id="rId8"/>
    <p:sldId id="1685" r:id="rId9"/>
    <p:sldId id="1660" r:id="rId10"/>
    <p:sldId id="1666" r:id="rId11"/>
    <p:sldId id="1640" r:id="rId12"/>
    <p:sldId id="297" r:id="rId13"/>
    <p:sldId id="1684" r:id="rId14"/>
    <p:sldId id="1680" r:id="rId15"/>
    <p:sldId id="684" r:id="rId16"/>
    <p:sldId id="1669" r:id="rId17"/>
    <p:sldId id="1683" r:id="rId18"/>
    <p:sldId id="1672" r:id="rId19"/>
    <p:sldId id="378" r:id="rId20"/>
    <p:sldId id="1637" r:id="rId21"/>
    <p:sldId id="1642" r:id="rId22"/>
    <p:sldId id="164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64"/>
    <p:restoredTop sz="95794"/>
  </p:normalViewPr>
  <p:slideViewPr>
    <p:cSldViewPr snapToGrid="0" snapToObjects="1">
      <p:cViewPr varScale="1">
        <p:scale>
          <a:sx n="107" d="100"/>
          <a:sy n="107" d="100"/>
        </p:scale>
        <p:origin x="168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D7E18F-C9B1-5D4E-BD7F-C48B12D6BC96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844BB5-B22A-0E4E-9C61-A782F251EA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776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72759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3135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7E265-B70B-8EF0-85C4-F6577C6D26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CAAECA-E43D-9F20-C7D4-1EE4A452CC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42012E-2546-E253-0CCA-56203E126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0521-4CC0-E744-8721-65F03A558805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878587-2D64-1346-440A-37A9CA83D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4919B5-A156-01F5-9EF6-53C86C5C6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A53A4-44C2-9E44-9E40-4D2784144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700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C1903-AAD0-6D8E-33F9-49F1F6906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6F786A-9965-7196-7720-90391BD56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11C93-DC80-0981-26EA-49BB285BA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0521-4CC0-E744-8721-65F03A558805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8BFD75-8EB4-2919-93C1-AF3AE2A59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B9C9E3-35CE-15E3-E293-8D55A6D00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A53A4-44C2-9E44-9E40-4D2784144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1425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C9A6B-65A8-6CE1-5CE6-6ADD2AE1A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9E8FB0-FA3A-0B91-6E33-36C55158C1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DF503F-D1CC-4910-1ABD-D52F73448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0521-4CC0-E744-8721-65F03A558805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B17AA4-BFCB-5410-15F6-52681DB24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50BEEE-E915-D589-5542-B67AC5C94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A53A4-44C2-9E44-9E40-4D2784144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3412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E7B0C-3144-8985-AC88-0B9C89FB7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97DB0-3495-F3DD-FDBC-D86786E64E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2F06EB-DEFB-ED20-34C1-C687C7C68F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B195B7-591F-E37A-7430-9E125F1EB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0521-4CC0-E744-8721-65F03A558805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EF1A6E-188E-E6DD-551A-595653802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CE857-9C4A-1AA0-A451-78591B811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A53A4-44C2-9E44-9E40-4D2784144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638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156EE-2A72-CD49-BF59-87F61F31B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872271-FB8B-BEDC-0192-6E53D0A863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D38328-C5C6-236A-791B-AE9FB034E2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9F1A0B-3E32-9F75-C1C2-3CCA813491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97713A-8756-CB85-B78D-3179A8C0F1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576514-2D4A-BB71-7BA2-116BFDD00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0521-4CC0-E744-8721-65F03A558805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20E5F2-7ED9-4094-0C20-D8899EA2A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914B45-9FC5-7786-3883-F9C23608E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A53A4-44C2-9E44-9E40-4D2784144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713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2DEDC-BBDE-76AA-8AAA-B3F9A5D82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862FDC-6659-515A-8CE3-2F5056A78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0521-4CC0-E744-8721-65F03A558805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27C3D9-2808-91DE-E996-4286F0709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590CD2-BAB8-D9BE-3C9D-945070331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A53A4-44C2-9E44-9E40-4D2784144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7134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18F17E-6B1E-1F4C-E886-2599048EB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0521-4CC0-E744-8721-65F03A558805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D731A0-2F19-312D-91DB-C5E3601ED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B1014C-B109-9DC6-B32B-FBEFDBC30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A53A4-44C2-9E44-9E40-4D2784144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9704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8B43D-24E4-7EB3-9242-F6889C654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5F6A5-241C-9376-040A-5FFB8CA38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8B3B5A-FEF1-B8F2-1266-A9E49BC26B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9A2DE6-A0D4-8F9C-E432-266539EB2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0521-4CC0-E744-8721-65F03A558805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5B1BC7-F1F3-BA06-4754-9F0FEDF3F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9D1C18-B946-0E62-14C9-7102AD05D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A53A4-44C2-9E44-9E40-4D2784144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4446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FC5D7-BABC-B29D-A434-B9B4545D9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482F3B-9F73-AF0D-7B57-6E20A63FA4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1E87B1-A4D1-E7E8-B7E9-ADE6167CD8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668345-1A9B-C06E-44ED-2FB68E1DC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0521-4CC0-E744-8721-65F03A558805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7011B5-2580-25CA-1A1F-AC14B0284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4EAD38-C633-4461-A4B3-3679E7911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A53A4-44C2-9E44-9E40-4D2784144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8716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643D3-85A4-5442-5596-17A6992EE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C53E4B-9DF8-3A18-1246-74E7A93B94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4FA880-F81D-2A67-4D4C-8D954C9D3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0521-4CC0-E744-8721-65F03A558805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1036BD-A8F8-3458-1697-033A00E0E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87B62D-6193-FC2B-7C7C-B6AF798B3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A53A4-44C2-9E44-9E40-4D2784144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9593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D44CC5-D366-1DEB-E11A-5A0F3DF99A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BD9879-6FE0-4CC3-553F-0D1764A71A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09F716-01E2-932F-A643-7FA5353E7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0521-4CC0-E744-8721-65F03A558805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DDB8A-FD23-9EB0-2AD1-F2548B3E4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2642C8-C55D-FCE0-14A1-AF645582C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A53A4-44C2-9E44-9E40-4D2784144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161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07" y="536573"/>
            <a:ext cx="3856679" cy="1453003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3805DED-0C97-4EF7-B1E1-0E016E053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179125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Content Placeholder 2">
            <a:extLst>
              <a:ext uri="{FF2B5EF4-FFF2-40B4-BE49-F238E27FC236}">
                <a16:creationId xmlns:a16="http://schemas.microsoft.com/office/drawing/2014/main" id="{E4838519-F7BD-42C9-BDE6-B4D6DF7E117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07606" y="2877018"/>
            <a:ext cx="3060000" cy="2938561"/>
          </a:xfrm>
        </p:spPr>
        <p:txBody>
          <a:bodyPr rtlCol="0">
            <a:normAutofit/>
          </a:bodyPr>
          <a:lstStyle>
            <a:lvl1pPr algn="ctr">
              <a:defRPr/>
            </a:lvl1pPr>
          </a:lstStyle>
          <a:p>
            <a:pPr marL="0" indent="0" algn="ctr" rtl="0">
              <a:buNone/>
            </a:pPr>
            <a:r>
              <a:rPr lang="en-GB" noProof="0"/>
              <a:t>Click to edit master text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0000" y="6357168"/>
            <a:ext cx="1480400" cy="461665"/>
          </a:xfrm>
        </p:spPr>
        <p:txBody>
          <a:bodyPr rtlCol="0"/>
          <a:lstStyle>
            <a:lvl1pPr>
              <a:defRPr/>
            </a:lvl1pPr>
          </a:lstStyle>
          <a:p>
            <a:pPr rtl="0"/>
            <a:endParaRPr lang="en-GB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6947" y="6357600"/>
            <a:ext cx="6683376" cy="46080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en-GB" noProof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F1A84F6-2D30-446A-9D91-44FBCB82567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79987" y="0"/>
            <a:ext cx="7212013" cy="6858000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9261881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AB5F0CE-1714-4650-9690-5676C06349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4726" y="1541995"/>
            <a:ext cx="4079874" cy="2457819"/>
          </a:xfrm>
        </p:spPr>
        <p:txBody>
          <a:bodyPr rtlCol="0" anchor="b">
            <a:normAutofit/>
          </a:bodyPr>
          <a:lstStyle>
            <a:lvl1pPr marL="0" indent="0" algn="ctr">
              <a:lnSpc>
                <a:spcPct val="125000"/>
              </a:lnSpc>
              <a:buNone/>
              <a:defRPr sz="3200" i="0" spc="5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/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E0B6C055-B48A-412B-88B0-737289AC0B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9750" y="536575"/>
            <a:ext cx="2366963" cy="2760663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4" name="Picture Placeholder 42">
            <a:extLst>
              <a:ext uri="{FF2B5EF4-FFF2-40B4-BE49-F238E27FC236}">
                <a16:creationId xmlns:a16="http://schemas.microsoft.com/office/drawing/2014/main" id="{AE13F241-D0A7-491D-81D3-CB64502914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174887" y="543842"/>
            <a:ext cx="2366963" cy="2760663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6" name="Picture Placeholder 42">
            <a:extLst>
              <a:ext uri="{FF2B5EF4-FFF2-40B4-BE49-F238E27FC236}">
                <a16:creationId xmlns:a16="http://schemas.microsoft.com/office/drawing/2014/main" id="{DC189B8E-5A5B-400F-8F5F-63F61759E08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9642" y="3563566"/>
            <a:ext cx="2366963" cy="2760663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7" name="Picture Placeholder 42">
            <a:extLst>
              <a:ext uri="{FF2B5EF4-FFF2-40B4-BE49-F238E27FC236}">
                <a16:creationId xmlns:a16="http://schemas.microsoft.com/office/drawing/2014/main" id="{07055732-D9B3-42AF-9ADA-0D1F8DC2D5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174779" y="3570833"/>
            <a:ext cx="2366963" cy="2760663"/>
          </a:xfrm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8" name="Date Placeholder 47">
            <a:extLst>
              <a:ext uri="{FF2B5EF4-FFF2-40B4-BE49-F238E27FC236}">
                <a16:creationId xmlns:a16="http://schemas.microsoft.com/office/drawing/2014/main" id="{5B51C357-082C-45A5-80C8-69FD4B94D329}"/>
              </a:ext>
            </a:extLst>
          </p:cNvPr>
          <p:cNvSpPr txBox="1">
            <a:spLocks/>
          </p:cNvSpPr>
          <p:nvPr userDrawn="1"/>
        </p:nvSpPr>
        <p:spPr>
          <a:xfrm>
            <a:off x="450000" y="6357168"/>
            <a:ext cx="176015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 cap="all" spc="200" baseline="0">
                <a:solidFill>
                  <a:schemeClr val="tx1">
                    <a:alpha val="6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GB" noProof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7ED9792-4CB9-419E-9961-050A9E00E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0" y="540000"/>
            <a:ext cx="0" cy="577800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 hidden="1">
            <a:extLst>
              <a:ext uri="{FF2B5EF4-FFF2-40B4-BE49-F238E27FC236}">
                <a16:creationId xmlns:a16="http://schemas.microsoft.com/office/drawing/2014/main" id="{E1EC9E08-1228-4409-88CC-9D1927E83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8100000" flipH="1">
            <a:off x="6674373" y="402322"/>
            <a:ext cx="641184" cy="1069728"/>
            <a:chOff x="6484111" y="2967038"/>
            <a:chExt cx="641184" cy="106972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A892AB7-AE89-4F73-AE0D-3503473E251A}"/>
                </a:ext>
              </a:extLst>
            </p:cNvPr>
            <p:cNvGrpSpPr/>
            <p:nvPr/>
          </p:nvGrpSpPr>
          <p:grpSpPr>
            <a:xfrm>
              <a:off x="6808136" y="2967038"/>
              <a:ext cx="317159" cy="932400"/>
              <a:chOff x="6808136" y="2967038"/>
              <a:chExt cx="317159" cy="932400"/>
            </a:xfrm>
          </p:grpSpPr>
          <p:sp>
            <p:nvSpPr>
              <p:cNvPr id="25" name="Freeform 68">
                <a:extLst>
                  <a:ext uri="{FF2B5EF4-FFF2-40B4-BE49-F238E27FC236}">
                    <a16:creationId xmlns:a16="http://schemas.microsoft.com/office/drawing/2014/main" id="{734AFAA3-AA68-425A-834B-00F9D3690B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26" name="Freeform 69">
                <a:extLst>
                  <a:ext uri="{FF2B5EF4-FFF2-40B4-BE49-F238E27FC236}">
                    <a16:creationId xmlns:a16="http://schemas.microsoft.com/office/drawing/2014/main" id="{36ED0F24-8619-4AED-A07A-D075DF2AF2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27" name="Line 70">
                <a:extLst>
                  <a:ext uri="{FF2B5EF4-FFF2-40B4-BE49-F238E27FC236}">
                    <a16:creationId xmlns:a16="http://schemas.microsoft.com/office/drawing/2014/main" id="{21E04150-0D06-4DFB-A73B-66DED0A5CF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A3C053E-6843-4D44-A64D-A37FD38410B0}"/>
                </a:ext>
              </a:extLst>
            </p:cNvPr>
            <p:cNvGrpSpPr/>
            <p:nvPr/>
          </p:nvGrpSpPr>
          <p:grpSpPr>
            <a:xfrm rot="18900000" flipH="1">
              <a:off x="6484111" y="3104366"/>
              <a:ext cx="317159" cy="932400"/>
              <a:chOff x="6808136" y="2967038"/>
              <a:chExt cx="317159" cy="932400"/>
            </a:xfrm>
          </p:grpSpPr>
          <p:sp>
            <p:nvSpPr>
              <p:cNvPr id="22" name="Freeform 68">
                <a:extLst>
                  <a:ext uri="{FF2B5EF4-FFF2-40B4-BE49-F238E27FC236}">
                    <a16:creationId xmlns:a16="http://schemas.microsoft.com/office/drawing/2014/main" id="{A84DD506-3B91-4CE4-AE62-8E2FCA17D9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23" name="Freeform 69">
                <a:extLst>
                  <a:ext uri="{FF2B5EF4-FFF2-40B4-BE49-F238E27FC236}">
                    <a16:creationId xmlns:a16="http://schemas.microsoft.com/office/drawing/2014/main" id="{18C6659C-7CBF-419E-B2AB-53A6FBB4FF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24" name="Line 70">
                <a:extLst>
                  <a:ext uri="{FF2B5EF4-FFF2-40B4-BE49-F238E27FC236}">
                    <a16:creationId xmlns:a16="http://schemas.microsoft.com/office/drawing/2014/main" id="{C7B1B371-3EFF-4F0E-8B44-1A397B69DD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</p:grpSp>
      </p:grpSp>
      <p:sp>
        <p:nvSpPr>
          <p:cNvPr id="29" name="Footer Placeholder 48">
            <a:extLst>
              <a:ext uri="{FF2B5EF4-FFF2-40B4-BE49-F238E27FC236}">
                <a16:creationId xmlns:a16="http://schemas.microsoft.com/office/drawing/2014/main" id="{B217CCF8-D1B0-4B96-AF9D-78BFAEE6D77D}"/>
              </a:ext>
            </a:extLst>
          </p:cNvPr>
          <p:cNvSpPr txBox="1">
            <a:spLocks/>
          </p:cNvSpPr>
          <p:nvPr userDrawn="1"/>
        </p:nvSpPr>
        <p:spPr>
          <a:xfrm>
            <a:off x="2754312" y="6357600"/>
            <a:ext cx="6683376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 cap="all" spc="300" baseline="0">
                <a:solidFill>
                  <a:schemeClr val="tx1">
                    <a:alpha val="6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GB" noProof="0" dirty="0"/>
              <a:t>Sample Footer Text</a:t>
            </a:r>
          </a:p>
        </p:txBody>
      </p:sp>
      <p:grpSp>
        <p:nvGrpSpPr>
          <p:cNvPr id="30" name="Group 29" hidden="1">
            <a:extLst>
              <a:ext uri="{FF2B5EF4-FFF2-40B4-BE49-F238E27FC236}">
                <a16:creationId xmlns:a16="http://schemas.microsoft.com/office/drawing/2014/main" id="{615108B9-F897-467F-809F-6A4A2AE7E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8900000" flipH="1">
            <a:off x="11020475" y="5368081"/>
            <a:ext cx="641184" cy="1069728"/>
            <a:chOff x="6484111" y="2967038"/>
            <a:chExt cx="641184" cy="106972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6413051-FD79-4060-A702-60F38BF4A35C}"/>
                </a:ext>
              </a:extLst>
            </p:cNvPr>
            <p:cNvGrpSpPr/>
            <p:nvPr/>
          </p:nvGrpSpPr>
          <p:grpSpPr>
            <a:xfrm>
              <a:off x="6808136" y="2967038"/>
              <a:ext cx="317159" cy="932400"/>
              <a:chOff x="6808136" y="2967038"/>
              <a:chExt cx="317159" cy="932400"/>
            </a:xfrm>
          </p:grpSpPr>
          <p:sp>
            <p:nvSpPr>
              <p:cNvPr id="36" name="Freeform 68">
                <a:extLst>
                  <a:ext uri="{FF2B5EF4-FFF2-40B4-BE49-F238E27FC236}">
                    <a16:creationId xmlns:a16="http://schemas.microsoft.com/office/drawing/2014/main" id="{B764F2D9-1B19-42EA-9AF0-6050DDABAA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7" name="Freeform 69">
                <a:extLst>
                  <a:ext uri="{FF2B5EF4-FFF2-40B4-BE49-F238E27FC236}">
                    <a16:creationId xmlns:a16="http://schemas.microsoft.com/office/drawing/2014/main" id="{557F4B3F-3926-4C1D-ABBF-B238098717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8" name="Line 70">
                <a:extLst>
                  <a:ext uri="{FF2B5EF4-FFF2-40B4-BE49-F238E27FC236}">
                    <a16:creationId xmlns:a16="http://schemas.microsoft.com/office/drawing/2014/main" id="{81E74331-4EEB-49F8-912F-1DF74636E7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88BEEF7-57D3-43D4-9EBA-6948ED40B433}"/>
                </a:ext>
              </a:extLst>
            </p:cNvPr>
            <p:cNvGrpSpPr/>
            <p:nvPr/>
          </p:nvGrpSpPr>
          <p:grpSpPr>
            <a:xfrm rot="18900000" flipH="1">
              <a:off x="6484111" y="3104366"/>
              <a:ext cx="317159" cy="932400"/>
              <a:chOff x="6808136" y="2967038"/>
              <a:chExt cx="317159" cy="932400"/>
            </a:xfrm>
          </p:grpSpPr>
          <p:sp>
            <p:nvSpPr>
              <p:cNvPr id="33" name="Freeform 68">
                <a:extLst>
                  <a:ext uri="{FF2B5EF4-FFF2-40B4-BE49-F238E27FC236}">
                    <a16:creationId xmlns:a16="http://schemas.microsoft.com/office/drawing/2014/main" id="{0CD7B047-B489-4D5B-9C32-1BA667136A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4" name="Freeform 69">
                <a:extLst>
                  <a:ext uri="{FF2B5EF4-FFF2-40B4-BE49-F238E27FC236}">
                    <a16:creationId xmlns:a16="http://schemas.microsoft.com/office/drawing/2014/main" id="{2B703141-C1B3-4AFF-991F-D77B298AE8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  <p:sp>
            <p:nvSpPr>
              <p:cNvPr id="35" name="Line 70">
                <a:extLst>
                  <a:ext uri="{FF2B5EF4-FFF2-40B4-BE49-F238E27FC236}">
                    <a16:creationId xmlns:a16="http://schemas.microsoft.com/office/drawing/2014/main" id="{FEEBB32D-FA5C-432C-B55F-1F74A4D13F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n-US" dirty="0"/>
              </a:p>
            </p:txBody>
          </p:sp>
        </p:grpSp>
      </p:grpSp>
      <p:sp>
        <p:nvSpPr>
          <p:cNvPr id="39" name="Slide Number Placeholder 49">
            <a:extLst>
              <a:ext uri="{FF2B5EF4-FFF2-40B4-BE49-F238E27FC236}">
                <a16:creationId xmlns:a16="http://schemas.microsoft.com/office/drawing/2014/main" id="{FAE9A1BE-DDB9-4362-A4F6-BE1A07DBF6F1}"/>
              </a:ext>
            </a:extLst>
          </p:cNvPr>
          <p:cNvSpPr txBox="1">
            <a:spLocks/>
          </p:cNvSpPr>
          <p:nvPr userDrawn="1"/>
        </p:nvSpPr>
        <p:spPr>
          <a:xfrm>
            <a:off x="9982800" y="6357600"/>
            <a:ext cx="1760150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 cap="all" spc="200" baseline="0">
                <a:solidFill>
                  <a:schemeClr val="tx1">
                    <a:alpha val="6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D39607A7-8386-47DB-8578-DDEDD194E5D4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57426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9D063A-DE1A-6BB3-49FA-73CFD9D89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E72CDA-554F-CA48-672B-19F868C6DD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20CFE6-FE02-7F15-A576-DBC9BB43D0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90521-4CC0-E744-8721-65F03A558805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D258F0-4D05-47B5-F24F-1EC224E850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3B0566-6B32-0ED2-5882-32A3A8250A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8A53A4-44C2-9E44-9E40-4D2784144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6848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ltlre.org/resources/ltlre-area-1-conference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120605851735865" TargetMode="External"/><Relationship Id="rId2" Type="http://schemas.openxmlformats.org/officeDocument/2006/relationships/hyperlink" Target="https://www.ltlre.org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https://ltlre.org/resources/list-of-faith-and-belief-visitors-for-devon-schools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hyperlink" Target="https://ltlre.org/vacancies/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-hubs.uk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von.gov.uk/support-schools-settings/school-effectiveness/teaching-and-learning/curriculum/religious-education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natre.org.uk/primary-re-curriculum/primary-subject-leader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natre.org.uk/secondary-subject-leader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www.natre.org.uk/courses-events/strictly-re/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natre.org.uk/events-courses/strictly-re/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farmington.ac.uk/farmington-institute-scholarship/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-hubs.uk/get-involved/school-speakers/" TargetMode="External"/><Relationship Id="rId2" Type="http://schemas.openxmlformats.org/officeDocument/2006/relationships/hyperlink" Target="https://www.ifw4schools.co.uk/resources-2026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hyperlink" Target="https://faithbeliefforum.org/programme/inter-faith-week/ifw4schools-national-poetry-competition/" TargetMode="External"/><Relationship Id="rId4" Type="http://schemas.openxmlformats.org/officeDocument/2006/relationships/hyperlink" Target="https://assembliesforall.org.uk/events/inter-faith-week/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39374C1-DE37-AC6D-0C10-068C559E51C6}"/>
              </a:ext>
            </a:extLst>
          </p:cNvPr>
          <p:cNvSpPr txBox="1"/>
          <p:nvPr/>
        </p:nvSpPr>
        <p:spPr>
          <a:xfrm>
            <a:off x="761037" y="1804616"/>
            <a:ext cx="5079371" cy="261004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Learn Teach Lead RE (Southwest Peninsular) Conference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 </a:t>
            </a:r>
            <a:r>
              <a:rPr lang="en-US" sz="3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Mellion</a:t>
            </a:r>
            <a:r>
              <a:rPr lang="en-US" sz="3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 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Friday 2</a:t>
            </a:r>
            <a:r>
              <a:rPr lang="en-US" sz="3800" kern="1200" baseline="30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nd</a:t>
            </a:r>
            <a:r>
              <a:rPr lang="en-US" sz="3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October 2026 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6EF57EF-D042-41D3-83E8-41A1FE6C11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00A59BB-A268-4F3E-9D41-CA265AF16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Logo, icon&#10;&#10;Description automatically generated">
            <a:extLst>
              <a:ext uri="{FF2B5EF4-FFF2-40B4-BE49-F238E27FC236}">
                <a16:creationId xmlns:a16="http://schemas.microsoft.com/office/drawing/2014/main" id="{0ACF4A7C-79F4-EDB3-9179-0FA3B2C97D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7579" y="1858543"/>
            <a:ext cx="5079371" cy="3077897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3794DCE-9D34-40DF-AB3F-06DA8ACCD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5006452-918C-4282-A72C-C9692B6691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733E4C-0946-460E-6453-7FD353933F7F}"/>
              </a:ext>
            </a:extLst>
          </p:cNvPr>
          <p:cNvSpPr txBox="1"/>
          <p:nvPr/>
        </p:nvSpPr>
        <p:spPr>
          <a:xfrm>
            <a:off x="154019" y="5676997"/>
            <a:ext cx="61344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" panose="020B0604020104020204" pitchFamily="34" charset="0"/>
                <a:cs typeface="Calibri Light" panose="020F0302020204030204" pitchFamily="34" charset="0"/>
              </a:rPr>
              <a:t>Knowledge-Rich and Socially Connected 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0CBFE2-92FF-4442-5AF0-FA583CA9F62F}"/>
              </a:ext>
            </a:extLst>
          </p:cNvPr>
          <p:cNvSpPr txBox="1"/>
          <p:nvPr/>
        </p:nvSpPr>
        <p:spPr>
          <a:xfrm>
            <a:off x="7268553" y="5560849"/>
            <a:ext cx="47694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Find the resources at</a:t>
            </a:r>
          </a:p>
          <a:p>
            <a:r>
              <a:rPr lang="en-GB" sz="2400" dirty="0">
                <a:hlinkClick r:id="rId3"/>
              </a:rPr>
              <a:t>https://ltlre.org/resources/ltlre-area-1-conference/</a:t>
            </a:r>
            <a:endParaRPr lang="en-GB" sz="2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2911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053437-EA3F-F132-C1E8-70AAB79E34B2}"/>
              </a:ext>
            </a:extLst>
          </p:cNvPr>
          <p:cNvSpPr txBox="1"/>
          <p:nvPr/>
        </p:nvSpPr>
        <p:spPr>
          <a:xfrm>
            <a:off x="467889" y="944775"/>
            <a:ext cx="882658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Katie Freeman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cs typeface="Calibri" panose="020F0502020204030204" pitchFamily="34" charset="0"/>
              </a:rPr>
              <a:t>RE lead at </a:t>
            </a:r>
            <a:r>
              <a:rPr lang="en-GB" sz="2000" dirty="0" err="1">
                <a:cs typeface="Calibri" panose="020F0502020204030204" pitchFamily="34" charset="0"/>
              </a:rPr>
              <a:t>Bickleigh</a:t>
            </a:r>
            <a:r>
              <a:rPr lang="en-GB" sz="2000" dirty="0">
                <a:cs typeface="Calibri" panose="020F0502020204030204" pitchFamily="34" charset="0"/>
              </a:rPr>
              <a:t> Down CofE Primary School, Plymouth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cs typeface="Calibri" panose="020F0502020204030204" pitchFamily="34" charset="0"/>
              </a:rPr>
              <a:t>Chair of NATRE (The National Association of Teachers of RE)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cs typeface="Calibri" panose="020F0502020204030204" pitchFamily="34" charset="0"/>
              </a:rPr>
              <a:t>Katie leads the LTLRE Plymouth hub and is the author of extensive primary RE resources</a:t>
            </a:r>
          </a:p>
          <a:p>
            <a:endParaRPr lang="en-GB" sz="2000" dirty="0"/>
          </a:p>
          <a:p>
            <a:r>
              <a:rPr lang="en-GB" sz="2000" b="1" dirty="0"/>
              <a:t>Dr Joyce Miller </a:t>
            </a:r>
          </a:p>
          <a:p>
            <a:r>
              <a:rPr lang="en-GB" sz="2000" dirty="0"/>
              <a:t>These are a few of the many roles Joyce has held over many years: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Secondary RE teacher in Coventry and Northumberland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Senior Lecturer in Religious Studies at the University of Wolverhampton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Head of Diversity and Cohesion in Bradford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Chair of the RE Council of England and Wales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Associate Fellow in the Religions and Education Research Unit (University of Warwick)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One of the 14 Commissioners for RE on the </a:t>
            </a:r>
            <a:r>
              <a:rPr lang="en-GB" sz="2000" dirty="0" err="1"/>
              <a:t>CoRE</a:t>
            </a:r>
            <a:r>
              <a:rPr lang="en-GB" sz="2000" dirty="0"/>
              <a:t> report</a:t>
            </a:r>
          </a:p>
          <a:p>
            <a:endParaRPr lang="en-GB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C5C851-FEA8-4311-A2CD-CA1DA9F564BB}"/>
              </a:ext>
            </a:extLst>
          </p:cNvPr>
          <p:cNvSpPr txBox="1"/>
          <p:nvPr/>
        </p:nvSpPr>
        <p:spPr>
          <a:xfrm>
            <a:off x="3532910" y="235527"/>
            <a:ext cx="4779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Keynote Speakers</a:t>
            </a:r>
          </a:p>
        </p:txBody>
      </p:sp>
      <p:pic>
        <p:nvPicPr>
          <p:cNvPr id="5" name="Picture 2" descr="Culham St Gabriel's on X: &quot;📢 Curriculum in Conversation: Speaker Spotlight  Meet Katie Freeman, Chair of NATRE, SACRE Vice Chair and RE lead. Hear her  thoughts on RE and the National Curriculum">
            <a:extLst>
              <a:ext uri="{FF2B5EF4-FFF2-40B4-BE49-F238E27FC236}">
                <a16:creationId xmlns:a16="http://schemas.microsoft.com/office/drawing/2014/main" id="{1F03E8BD-E60D-74C3-3791-BA7499CEE4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38481" y="820303"/>
            <a:ext cx="1742756" cy="2219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Talent Education Center - Centro Didattica Talenti">
            <a:extLst>
              <a:ext uri="{FF2B5EF4-FFF2-40B4-BE49-F238E27FC236}">
                <a16:creationId xmlns:a16="http://schemas.microsoft.com/office/drawing/2014/main" id="{83F1AE47-1937-E3A3-87EB-FC28B2AECD0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38481" y="3646025"/>
            <a:ext cx="1967052" cy="1967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685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23CACE4-1D80-03FB-83DC-AE600355A510}"/>
              </a:ext>
            </a:extLst>
          </p:cNvPr>
          <p:cNvSpPr txBox="1"/>
          <p:nvPr/>
        </p:nvSpPr>
        <p:spPr>
          <a:xfrm>
            <a:off x="2807368" y="122503"/>
            <a:ext cx="59516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Programme</a:t>
            </a:r>
            <a:endParaRPr lang="en-GB" b="1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C9C304F-58B6-BB01-57E5-CE1A254514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076405"/>
              </p:ext>
            </p:extLst>
          </p:nvPr>
        </p:nvGraphicFramePr>
        <p:xfrm>
          <a:off x="363155" y="777507"/>
          <a:ext cx="11431448" cy="56836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36977">
                  <a:extLst>
                    <a:ext uri="{9D8B030D-6E8A-4147-A177-3AD203B41FA5}">
                      <a16:colId xmlns:a16="http://schemas.microsoft.com/office/drawing/2014/main" val="3643555725"/>
                    </a:ext>
                  </a:extLst>
                </a:gridCol>
                <a:gridCol w="7465671">
                  <a:extLst>
                    <a:ext uri="{9D8B030D-6E8A-4147-A177-3AD203B41FA5}">
                      <a16:colId xmlns:a16="http://schemas.microsoft.com/office/drawing/2014/main" val="3407912567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4199785787"/>
                    </a:ext>
                  </a:extLst>
                </a:gridCol>
              </a:tblGrid>
              <a:tr h="1775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effectLst/>
                        </a:rPr>
                        <a:t>Timings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503" marR="615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Details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503" marR="615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Rooms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503" marR="61503" marT="0" marB="0"/>
                </a:tc>
                <a:extLst>
                  <a:ext uri="{0D108BD9-81ED-4DB2-BD59-A6C34878D82A}">
                    <a16:rowId xmlns:a16="http://schemas.microsoft.com/office/drawing/2014/main" val="885868766"/>
                  </a:ext>
                </a:extLst>
              </a:tr>
              <a:tr h="3652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effectLst/>
                        </a:rPr>
                        <a:t>9.00 - 9.30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503" marR="615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effectLst/>
                        </a:rPr>
                        <a:t>Arrival and welcome</a:t>
                      </a:r>
                    </a:p>
                  </a:txBody>
                  <a:tcPr marL="61503" marR="615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503" marR="61503" marT="0" marB="0"/>
                </a:tc>
                <a:extLst>
                  <a:ext uri="{0D108BD9-81ED-4DB2-BD59-A6C34878D82A}">
                    <a16:rowId xmlns:a16="http://schemas.microsoft.com/office/drawing/2014/main" val="1851006541"/>
                  </a:ext>
                </a:extLst>
              </a:tr>
              <a:tr h="3588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9.30 - 9.35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503" marR="615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0" dirty="0">
                          <a:effectLst/>
                        </a:rPr>
                        <a:t>Introduction to the conference </a:t>
                      </a:r>
                    </a:p>
                  </a:txBody>
                  <a:tcPr marL="61503" marR="615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St Mellion A 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503" marR="61503" marT="0" marB="0"/>
                </a:tc>
                <a:extLst>
                  <a:ext uri="{0D108BD9-81ED-4DB2-BD59-A6C34878D82A}">
                    <a16:rowId xmlns:a16="http://schemas.microsoft.com/office/drawing/2014/main" val="3622906206"/>
                  </a:ext>
                </a:extLst>
              </a:tr>
              <a:tr h="4800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9.35 - 10.20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503" marR="61503" marT="0" marB="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i="0" dirty="0"/>
                        <a:t>Keynote 1: Katie Freeman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i="0" dirty="0"/>
                        <a:t>Curriculum Architecture - what is the place of RE in an ever-changing world?</a:t>
                      </a:r>
                    </a:p>
                  </a:txBody>
                  <a:tcPr marL="61503" marR="615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St Mellion A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503" marR="61503" marT="0" marB="0"/>
                </a:tc>
                <a:extLst>
                  <a:ext uri="{0D108BD9-81ED-4DB2-BD59-A6C34878D82A}">
                    <a16:rowId xmlns:a16="http://schemas.microsoft.com/office/drawing/2014/main" val="3598105616"/>
                  </a:ext>
                </a:extLst>
              </a:tr>
              <a:tr h="4800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10.20 – 11.00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503" marR="615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0" i="0" dirty="0">
                          <a:effectLst/>
                        </a:rPr>
                        <a:t>Keynote 2: </a:t>
                      </a:r>
                      <a:r>
                        <a:rPr lang="en-GB" sz="1800" b="0" i="0" dirty="0"/>
                        <a:t>Joyce Miller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0" i="0" dirty="0"/>
                        <a:t>Identity, Inclusion, Cohesion and RE</a:t>
                      </a:r>
                    </a:p>
                  </a:txBody>
                  <a:tcPr marL="61503" marR="615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St Mellion A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503" marR="61503" marT="0" marB="0"/>
                </a:tc>
                <a:extLst>
                  <a:ext uri="{0D108BD9-81ED-4DB2-BD59-A6C34878D82A}">
                    <a16:rowId xmlns:a16="http://schemas.microsoft.com/office/drawing/2014/main" val="1539653144"/>
                  </a:ext>
                </a:extLst>
              </a:tr>
              <a:tr h="3702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11.00 – 11.15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503" marR="615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0" dirty="0">
                          <a:effectLst/>
                        </a:rPr>
                        <a:t>Refreshment break</a:t>
                      </a:r>
                    </a:p>
                  </a:txBody>
                  <a:tcPr marL="61503" marR="615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503" marR="61503" marT="0" marB="0"/>
                </a:tc>
                <a:extLst>
                  <a:ext uri="{0D108BD9-81ED-4DB2-BD59-A6C34878D82A}">
                    <a16:rowId xmlns:a16="http://schemas.microsoft.com/office/drawing/2014/main" val="1278579379"/>
                  </a:ext>
                </a:extLst>
              </a:tr>
              <a:tr h="3588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effectLst/>
                        </a:rPr>
                        <a:t>11.15 – 12.10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503" marR="61503" marT="0" marB="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effectLst/>
                        </a:rPr>
                        <a:t>Workshop 1 (4 parallel sessions)</a:t>
                      </a:r>
                      <a:endParaRPr lang="en-GB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503" marR="615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503" marR="61503" marT="0" marB="0"/>
                </a:tc>
                <a:extLst>
                  <a:ext uri="{0D108BD9-81ED-4DB2-BD59-A6C34878D82A}">
                    <a16:rowId xmlns:a16="http://schemas.microsoft.com/office/drawing/2014/main" val="228957386"/>
                  </a:ext>
                </a:extLst>
              </a:tr>
              <a:tr h="3819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effectLst/>
                        </a:rPr>
                        <a:t>12.10 - 13.05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503" marR="615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0" dirty="0">
                          <a:effectLst/>
                        </a:rPr>
                        <a:t>Lunch break</a:t>
                      </a:r>
                    </a:p>
                  </a:txBody>
                  <a:tcPr marL="61503" marR="615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effectLst/>
                        </a:rPr>
                        <a:t> 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503" marR="61503" marT="0" marB="0"/>
                </a:tc>
                <a:extLst>
                  <a:ext uri="{0D108BD9-81ED-4DB2-BD59-A6C34878D82A}">
                    <a16:rowId xmlns:a16="http://schemas.microsoft.com/office/drawing/2014/main" val="2635286529"/>
                  </a:ext>
                </a:extLst>
              </a:tr>
              <a:tr h="3530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effectLst/>
                        </a:rPr>
                        <a:t>13.05 - 13.25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503" marR="615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effectLst/>
                        </a:rPr>
                        <a:t>RE and LTLRE hub updates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503" marR="615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effectLst/>
                        </a:rPr>
                        <a:t>St Mellion A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503" marR="61503" marT="0" marB="0"/>
                </a:tc>
                <a:extLst>
                  <a:ext uri="{0D108BD9-81ED-4DB2-BD59-A6C34878D82A}">
                    <a16:rowId xmlns:a16="http://schemas.microsoft.com/office/drawing/2014/main" val="1936925493"/>
                  </a:ext>
                </a:extLst>
              </a:tr>
              <a:tr h="3530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effectLst/>
                        </a:rPr>
                        <a:t>13.25 - 14.20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503" marR="61503" marT="0" marB="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effectLst/>
                        </a:rPr>
                        <a:t>Workshop 2 (4 parallel sessions)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503" marR="615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503" marR="61503" marT="0" marB="0"/>
                </a:tc>
                <a:extLst>
                  <a:ext uri="{0D108BD9-81ED-4DB2-BD59-A6C34878D82A}">
                    <a16:rowId xmlns:a16="http://schemas.microsoft.com/office/drawing/2014/main" val="2799669664"/>
                  </a:ext>
                </a:extLst>
              </a:tr>
              <a:tr h="3471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effectLst/>
                        </a:rPr>
                        <a:t>14.20 - 14.25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503" marR="615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effectLst/>
                        </a:rPr>
                        <a:t>Cake and Tea</a:t>
                      </a:r>
                    </a:p>
                  </a:txBody>
                  <a:tcPr marL="61503" marR="615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effectLst/>
                        </a:rPr>
                        <a:t> 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503" marR="61503" marT="0" marB="0"/>
                </a:tc>
                <a:extLst>
                  <a:ext uri="{0D108BD9-81ED-4DB2-BD59-A6C34878D82A}">
                    <a16:rowId xmlns:a16="http://schemas.microsoft.com/office/drawing/2014/main" val="2845209232"/>
                  </a:ext>
                </a:extLst>
              </a:tr>
              <a:tr h="8572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0" dirty="0">
                          <a:effectLst/>
                        </a:rPr>
                        <a:t>14.25 – 15.25</a:t>
                      </a:r>
                      <a:endParaRPr lang="en-GB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503" marR="615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0" dirty="0">
                          <a:effectLst/>
                        </a:rPr>
                        <a:t>Panel discussion: Exploring diverse perspectives 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0" dirty="0"/>
                        <a:t>Question: are people’s beliefs and worldviews set for life, or do they change and develop? </a:t>
                      </a:r>
                    </a:p>
                  </a:txBody>
                  <a:tcPr marL="61503" marR="615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effectLst/>
                        </a:rPr>
                        <a:t>St Mellion A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503" marR="61503" marT="0" marB="0"/>
                </a:tc>
                <a:extLst>
                  <a:ext uri="{0D108BD9-81ED-4DB2-BD59-A6C34878D82A}">
                    <a16:rowId xmlns:a16="http://schemas.microsoft.com/office/drawing/2014/main" val="2010204870"/>
                  </a:ext>
                </a:extLst>
              </a:tr>
              <a:tr h="4800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800" dirty="0">
                          <a:effectLst/>
                        </a:rPr>
                        <a:t>15.25 – 15.30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503" marR="615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800" dirty="0">
                          <a:effectLst/>
                        </a:rPr>
                        <a:t>Evaluations and Close</a:t>
                      </a:r>
                    </a:p>
                  </a:txBody>
                  <a:tcPr marL="61503" marR="615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800" dirty="0">
                          <a:effectLst/>
                        </a:rPr>
                        <a:t> 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503" marR="61503" marT="0" marB="0"/>
                </a:tc>
                <a:extLst>
                  <a:ext uri="{0D108BD9-81ED-4DB2-BD59-A6C34878D82A}">
                    <a16:rowId xmlns:a16="http://schemas.microsoft.com/office/drawing/2014/main" val="28717929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087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454339F-61F4-AE95-8C6C-FC4E264F31C0}"/>
              </a:ext>
            </a:extLst>
          </p:cNvPr>
          <p:cNvSpPr txBox="1"/>
          <p:nvPr/>
        </p:nvSpPr>
        <p:spPr>
          <a:xfrm>
            <a:off x="250785" y="422944"/>
            <a:ext cx="4710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11.15 – 12.10	Workshop 1</a:t>
            </a:r>
            <a:endParaRPr lang="en-GB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7E2F6C-4679-6E9B-CC34-50BFBB4ECB64}"/>
              </a:ext>
            </a:extLst>
          </p:cNvPr>
          <p:cNvSpPr txBox="1"/>
          <p:nvPr/>
        </p:nvSpPr>
        <p:spPr>
          <a:xfrm>
            <a:off x="12376638" y="5547946"/>
            <a:ext cx="738554" cy="284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endParaRPr lang="en-GB" sz="1246" kern="100" dirty="0">
              <a:ea typeface="Aptos" panose="020B0004020202020204" pitchFamily="34" charset="0"/>
              <a:cs typeface="Times New Roman (Body CS)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0A2AB35-E3E2-7814-A845-5612DCA40B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2904143"/>
              </p:ext>
            </p:extLst>
          </p:nvPr>
        </p:nvGraphicFramePr>
        <p:xfrm>
          <a:off x="250785" y="1107995"/>
          <a:ext cx="11690429" cy="5181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65093">
                  <a:extLst>
                    <a:ext uri="{9D8B030D-6E8A-4147-A177-3AD203B41FA5}">
                      <a16:colId xmlns:a16="http://schemas.microsoft.com/office/drawing/2014/main" val="3012355363"/>
                    </a:ext>
                  </a:extLst>
                </a:gridCol>
                <a:gridCol w="1655180">
                  <a:extLst>
                    <a:ext uri="{9D8B030D-6E8A-4147-A177-3AD203B41FA5}">
                      <a16:colId xmlns:a16="http://schemas.microsoft.com/office/drawing/2014/main" val="364152390"/>
                    </a:ext>
                  </a:extLst>
                </a:gridCol>
                <a:gridCol w="740780">
                  <a:extLst>
                    <a:ext uri="{9D8B030D-6E8A-4147-A177-3AD203B41FA5}">
                      <a16:colId xmlns:a16="http://schemas.microsoft.com/office/drawing/2014/main" val="2068547177"/>
                    </a:ext>
                  </a:extLst>
                </a:gridCol>
                <a:gridCol w="5682206">
                  <a:extLst>
                    <a:ext uri="{9D8B030D-6E8A-4147-A177-3AD203B41FA5}">
                      <a16:colId xmlns:a16="http://schemas.microsoft.com/office/drawing/2014/main" val="1318855670"/>
                    </a:ext>
                  </a:extLst>
                </a:gridCol>
                <a:gridCol w="1247170">
                  <a:extLst>
                    <a:ext uri="{9D8B030D-6E8A-4147-A177-3AD203B41FA5}">
                      <a16:colId xmlns:a16="http://schemas.microsoft.com/office/drawing/2014/main" val="775656534"/>
                    </a:ext>
                  </a:extLst>
                </a:gridCol>
              </a:tblGrid>
              <a:tr h="17425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 dirty="0">
                          <a:effectLst/>
                          <a:latin typeface="+mn-lt"/>
                        </a:rPr>
                        <a:t>Workshop</a:t>
                      </a:r>
                      <a:endParaRPr lang="en-GB" sz="2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>
                          <a:effectLst/>
                          <a:latin typeface="+mn-lt"/>
                        </a:rPr>
                        <a:t>Leader</a:t>
                      </a:r>
                      <a:endParaRPr lang="en-GB" sz="2000" kern="100">
                        <a:effectLst/>
                        <a:latin typeface="+mn-lt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>
                          <a:effectLst/>
                          <a:latin typeface="+mn-lt"/>
                        </a:rPr>
                        <a:t>KS</a:t>
                      </a:r>
                      <a:endParaRPr lang="en-GB" sz="2000" kern="100">
                        <a:effectLst/>
                        <a:latin typeface="+mn-lt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>
                          <a:effectLst/>
                          <a:latin typeface="+mn-lt"/>
                        </a:rPr>
                        <a:t>Notes </a:t>
                      </a:r>
                      <a:endParaRPr lang="en-GB" sz="2000" kern="100">
                        <a:effectLst/>
                        <a:latin typeface="+mn-lt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 dirty="0">
                          <a:effectLst/>
                          <a:latin typeface="+mn-lt"/>
                        </a:rPr>
                        <a:t> Room</a:t>
                      </a:r>
                      <a:endParaRPr lang="en-GB" sz="2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extLst>
                  <a:ext uri="{0D108BD9-81ED-4DB2-BD59-A6C34878D82A}">
                    <a16:rowId xmlns:a16="http://schemas.microsoft.com/office/drawing/2014/main" val="2339648889"/>
                  </a:ext>
                </a:extLst>
              </a:tr>
              <a:tr h="8730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>
                          <a:effectLst/>
                          <a:latin typeface="+mn-lt"/>
                        </a:rPr>
                        <a:t>Updating the RE syllabus with Oak resources</a:t>
                      </a:r>
                      <a:endParaRPr lang="en-GB" sz="2000" kern="100">
                        <a:effectLst/>
                        <a:latin typeface="+mn-lt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 dirty="0">
                          <a:effectLst/>
                          <a:latin typeface="+mn-lt"/>
                        </a:rPr>
                        <a:t>Adam Robertson</a:t>
                      </a:r>
                      <a:endParaRPr lang="en-GB" sz="2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>
                          <a:effectLst/>
                          <a:latin typeface="+mn-lt"/>
                        </a:rPr>
                        <a:t>1, 2</a:t>
                      </a:r>
                      <a:endParaRPr lang="en-GB" sz="2000" kern="100">
                        <a:effectLst/>
                        <a:latin typeface="+mn-lt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 dirty="0">
                          <a:effectLst/>
                          <a:latin typeface="+mn-lt"/>
                        </a:rPr>
                        <a:t>Adam will be introducing a new free mapping document and showing how it enables teachers to use Oak's resources to help sequence and teach the Devon, Torbay, Plymouth and Cornwall syllabus.</a:t>
                      </a:r>
                      <a:endParaRPr lang="en-GB" sz="2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 dirty="0">
                          <a:effectLst/>
                          <a:latin typeface="+mn-lt"/>
                        </a:rPr>
                        <a:t>St Mellion A</a:t>
                      </a:r>
                      <a:endParaRPr lang="en-GB" sz="2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extLst>
                  <a:ext uri="{0D108BD9-81ED-4DB2-BD59-A6C34878D82A}">
                    <a16:rowId xmlns:a16="http://schemas.microsoft.com/office/drawing/2014/main" val="2911533925"/>
                  </a:ext>
                </a:extLst>
              </a:tr>
              <a:tr h="69702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>
                          <a:effectLst/>
                          <a:latin typeface="+mn-lt"/>
                        </a:rPr>
                        <a:t>RE and SIAMS in CofE schools</a:t>
                      </a:r>
                      <a:endParaRPr lang="en-GB" sz="2000" kern="100">
                        <a:effectLst/>
                        <a:latin typeface="+mn-lt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>
                          <a:effectLst/>
                          <a:latin typeface="+mn-lt"/>
                        </a:rPr>
                        <a:t>Jo Hunter, Corrine Guntrip</a:t>
                      </a:r>
                      <a:endParaRPr lang="en-GB" sz="2000" kern="100">
                        <a:effectLst/>
                        <a:latin typeface="+mn-lt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>
                          <a:effectLst/>
                          <a:latin typeface="+mn-lt"/>
                        </a:rPr>
                        <a:t>1, 2</a:t>
                      </a:r>
                      <a:endParaRPr lang="en-GB" sz="2000" kern="100">
                        <a:effectLst/>
                        <a:latin typeface="+mn-lt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 dirty="0">
                          <a:effectLst/>
                          <a:latin typeface="+mn-lt"/>
                        </a:rPr>
                        <a:t>This session will explore how to teach good RE in CofE schools, with insights into how to understand the expectations of a SIAMS inspection</a:t>
                      </a:r>
                      <a:endParaRPr lang="en-GB" sz="2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 dirty="0">
                          <a:effectLst/>
                          <a:latin typeface="+mn-lt"/>
                        </a:rPr>
                        <a:t>St Mellion B</a:t>
                      </a:r>
                      <a:endParaRPr lang="en-GB" sz="2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extLst>
                  <a:ext uri="{0D108BD9-81ED-4DB2-BD59-A6C34878D82A}">
                    <a16:rowId xmlns:a16="http://schemas.microsoft.com/office/drawing/2014/main" val="903242893"/>
                  </a:ext>
                </a:extLst>
              </a:tr>
              <a:tr h="538228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GB" sz="2000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My journey into Islam - the story of a white British revert</a:t>
                      </a: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 (Body CS)"/>
                        </a:rPr>
                        <a:t>Sharon Luck,</a:t>
                      </a:r>
                    </a:p>
                    <a:p>
                      <a:pPr>
                        <a:buNone/>
                      </a:pPr>
                      <a:r>
                        <a:rPr lang="en-GB" sz="2000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 (Body CS)"/>
                        </a:rPr>
                        <a:t>Kate Vernon, Ed Pawson</a:t>
                      </a: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 dirty="0">
                          <a:effectLst/>
                          <a:latin typeface="+mn-lt"/>
                        </a:rPr>
                        <a:t>2, 3</a:t>
                      </a:r>
                      <a:endParaRPr lang="en-GB" sz="2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Sharon will be joining via Zoom to explain how she became a Muslim, why she wears a hijab, but hasn’t taken on an Islamic name. She will be sharing valuable insights into how to teach about Islam in the classroom</a:t>
                      </a: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 dirty="0">
                          <a:effectLst/>
                          <a:latin typeface="+mn-lt"/>
                        </a:rPr>
                        <a:t>St Cleer</a:t>
                      </a:r>
                      <a:endParaRPr lang="en-GB" sz="2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extLst>
                  <a:ext uri="{0D108BD9-81ED-4DB2-BD59-A6C34878D82A}">
                    <a16:rowId xmlns:a16="http://schemas.microsoft.com/office/drawing/2014/main" val="4127557551"/>
                  </a:ext>
                </a:extLst>
              </a:tr>
              <a:tr h="6901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>
                          <a:effectLst/>
                          <a:latin typeface="+mn-lt"/>
                        </a:rPr>
                        <a:t>Teaching outstanding RE at secondary</a:t>
                      </a:r>
                      <a:endParaRPr lang="en-GB" sz="2000" kern="100">
                        <a:effectLst/>
                        <a:latin typeface="+mn-lt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 dirty="0">
                          <a:effectLst/>
                          <a:latin typeface="+mn-lt"/>
                        </a:rPr>
                        <a:t>Greg Parekh, Rachel Willcocks, Kelly Keatley</a:t>
                      </a:r>
                      <a:endParaRPr lang="en-GB" sz="2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>
                          <a:effectLst/>
                          <a:latin typeface="+mn-lt"/>
                        </a:rPr>
                        <a:t>3, 4</a:t>
                      </a:r>
                      <a:endParaRPr lang="en-GB" sz="2000" kern="100">
                        <a:effectLst/>
                        <a:latin typeface="+mn-lt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 dirty="0">
                          <a:effectLst/>
                          <a:latin typeface="+mn-lt"/>
                        </a:rPr>
                        <a:t>This session, led by experienced secondary RE leaders, will explore a variety of current issues at KS3 and 4, with </a:t>
                      </a:r>
                      <a:r>
                        <a:rPr lang="en-GB" sz="2000" kern="100" dirty="0" err="1">
                          <a:effectLst/>
                          <a:latin typeface="+mn-lt"/>
                        </a:rPr>
                        <a:t>QandA</a:t>
                      </a:r>
                      <a:r>
                        <a:rPr lang="en-GB" sz="2000" kern="100" dirty="0">
                          <a:effectLst/>
                          <a:latin typeface="+mn-lt"/>
                        </a:rPr>
                        <a:t> time for an interactive discussion</a:t>
                      </a:r>
                      <a:endParaRPr lang="en-GB" sz="2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 dirty="0">
                          <a:effectLst/>
                          <a:latin typeface="+mn-lt"/>
                        </a:rPr>
                        <a:t>Nicklaus Boardroom</a:t>
                      </a:r>
                      <a:endParaRPr lang="en-GB" sz="2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extLst>
                  <a:ext uri="{0D108BD9-81ED-4DB2-BD59-A6C34878D82A}">
                    <a16:rowId xmlns:a16="http://schemas.microsoft.com/office/drawing/2014/main" val="3763597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7991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39F85-B668-0C59-D701-4510F1810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69C144D-F489-7A0C-C8CE-F2CF7C7CE0EC}"/>
              </a:ext>
            </a:extLst>
          </p:cNvPr>
          <p:cNvSpPr txBox="1"/>
          <p:nvPr/>
        </p:nvSpPr>
        <p:spPr>
          <a:xfrm>
            <a:off x="385011" y="76198"/>
            <a:ext cx="4649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13.25- 14.20	Workshop 2</a:t>
            </a:r>
            <a:endParaRPr lang="en-GB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4AC4D6-6548-955C-89B6-3800F41E5791}"/>
              </a:ext>
            </a:extLst>
          </p:cNvPr>
          <p:cNvSpPr txBox="1"/>
          <p:nvPr/>
        </p:nvSpPr>
        <p:spPr>
          <a:xfrm>
            <a:off x="12376638" y="5547946"/>
            <a:ext cx="738554" cy="284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endParaRPr lang="en-GB" sz="1246" kern="100" dirty="0">
              <a:ea typeface="Aptos" panose="020B0004020202020204" pitchFamily="34" charset="0"/>
              <a:cs typeface="Times New Roman (Body CS)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0C7849B-18F9-0C71-1233-1EF72BDF1E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864353"/>
              </p:ext>
            </p:extLst>
          </p:nvPr>
        </p:nvGraphicFramePr>
        <p:xfrm>
          <a:off x="275457" y="989276"/>
          <a:ext cx="11641086" cy="5486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34098">
                  <a:extLst>
                    <a:ext uri="{9D8B030D-6E8A-4147-A177-3AD203B41FA5}">
                      <a16:colId xmlns:a16="http://schemas.microsoft.com/office/drawing/2014/main" val="3490728294"/>
                    </a:ext>
                  </a:extLst>
                </a:gridCol>
                <a:gridCol w="1782501">
                  <a:extLst>
                    <a:ext uri="{9D8B030D-6E8A-4147-A177-3AD203B41FA5}">
                      <a16:colId xmlns:a16="http://schemas.microsoft.com/office/drawing/2014/main" val="2652092997"/>
                    </a:ext>
                  </a:extLst>
                </a:gridCol>
                <a:gridCol w="671332">
                  <a:extLst>
                    <a:ext uri="{9D8B030D-6E8A-4147-A177-3AD203B41FA5}">
                      <a16:colId xmlns:a16="http://schemas.microsoft.com/office/drawing/2014/main" val="4224980252"/>
                    </a:ext>
                  </a:extLst>
                </a:gridCol>
                <a:gridCol w="5951087">
                  <a:extLst>
                    <a:ext uri="{9D8B030D-6E8A-4147-A177-3AD203B41FA5}">
                      <a16:colId xmlns:a16="http://schemas.microsoft.com/office/drawing/2014/main" val="4265583172"/>
                    </a:ext>
                  </a:extLst>
                </a:gridCol>
                <a:gridCol w="1202068">
                  <a:extLst>
                    <a:ext uri="{9D8B030D-6E8A-4147-A177-3AD203B41FA5}">
                      <a16:colId xmlns:a16="http://schemas.microsoft.com/office/drawing/2014/main" val="826203100"/>
                    </a:ext>
                  </a:extLst>
                </a:gridCol>
              </a:tblGrid>
              <a:tr h="2023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 dirty="0">
                          <a:effectLst/>
                        </a:rPr>
                        <a:t>Workshop</a:t>
                      </a:r>
                      <a:endParaRPr lang="en-GB" sz="20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 dirty="0">
                          <a:effectLst/>
                        </a:rPr>
                        <a:t>Leader</a:t>
                      </a:r>
                      <a:endParaRPr lang="en-GB" sz="20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>
                          <a:effectLst/>
                        </a:rPr>
                        <a:t>KS</a:t>
                      </a:r>
                      <a:endParaRPr lang="en-GB" sz="2000" kern="10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>
                          <a:effectLst/>
                        </a:rPr>
                        <a:t>Notes </a:t>
                      </a:r>
                      <a:endParaRPr lang="en-GB" sz="2000" kern="10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 dirty="0">
                          <a:effectLst/>
                        </a:rPr>
                        <a:t> Room</a:t>
                      </a:r>
                      <a:endParaRPr lang="en-GB" sz="20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extLst>
                  <a:ext uri="{0D108BD9-81ED-4DB2-BD59-A6C34878D82A}">
                    <a16:rowId xmlns:a16="http://schemas.microsoft.com/office/drawing/2014/main" val="3048667230"/>
                  </a:ext>
                </a:extLst>
              </a:tr>
              <a:tr h="8093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 dirty="0">
                          <a:effectLst/>
                        </a:rPr>
                        <a:t>Adaptive teaching for inclusive RE</a:t>
                      </a:r>
                      <a:endParaRPr lang="en-GB" sz="20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 dirty="0">
                          <a:effectLst/>
                        </a:rPr>
                        <a:t>Hannah Down, Rebecca Parkinson</a:t>
                      </a:r>
                      <a:endParaRPr lang="en-GB" sz="20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>
                          <a:effectLst/>
                        </a:rPr>
                        <a:t>1, 2</a:t>
                      </a:r>
                      <a:endParaRPr lang="en-GB" sz="2000" kern="10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 dirty="0">
                          <a:effectLst/>
                        </a:rPr>
                        <a:t>Hannah and Rebecca will offer some valuable techniques for adaptive teaching and inclusion in primary RE - bring and share ideas</a:t>
                      </a:r>
                      <a:endParaRPr lang="en-GB" sz="20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 dirty="0">
                          <a:effectLst/>
                        </a:rPr>
                        <a:t>St Mellion A</a:t>
                      </a:r>
                      <a:endParaRPr lang="en-GB" sz="20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extLst>
                  <a:ext uri="{0D108BD9-81ED-4DB2-BD59-A6C34878D82A}">
                    <a16:rowId xmlns:a16="http://schemas.microsoft.com/office/drawing/2014/main" val="4077375519"/>
                  </a:ext>
                </a:extLst>
              </a:tr>
              <a:tr h="10643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 dirty="0">
                          <a:effectLst/>
                        </a:rPr>
                        <a:t>Leading RE in a primary school and across a MAT</a:t>
                      </a:r>
                      <a:endParaRPr lang="en-GB" sz="20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>
                          <a:effectLst/>
                        </a:rPr>
                        <a:t>Nicki Bonell, Rachel Earley</a:t>
                      </a:r>
                      <a:endParaRPr lang="en-GB" sz="2000" kern="10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 dirty="0">
                          <a:effectLst/>
                        </a:rPr>
                        <a:t>1, 2</a:t>
                      </a:r>
                      <a:endParaRPr lang="en-GB" sz="20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 dirty="0">
                          <a:effectLst/>
                        </a:rPr>
                        <a:t>In this session Nicki will be showcasing resources and support pathways for new and existing RE leads in primary schools. Rachel heads up RE across a MAT and she will be outlining some of the key features of trust-wide RE leadership.</a:t>
                      </a:r>
                      <a:endParaRPr lang="en-GB" sz="20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 dirty="0">
                          <a:effectLst/>
                        </a:rPr>
                        <a:t>St Mellion B</a:t>
                      </a:r>
                      <a:endParaRPr lang="en-GB" sz="20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extLst>
                  <a:ext uri="{0D108BD9-81ED-4DB2-BD59-A6C34878D82A}">
                    <a16:rowId xmlns:a16="http://schemas.microsoft.com/office/drawing/2014/main" val="3630127146"/>
                  </a:ext>
                </a:extLst>
              </a:tr>
              <a:tr h="12386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>
                          <a:effectLst/>
                        </a:rPr>
                        <a:t>Sacred Questions, Digital Answers</a:t>
                      </a:r>
                    </a:p>
                    <a:p>
                      <a:pPr>
                        <a:buNone/>
                      </a:pPr>
                      <a:r>
                        <a:rPr lang="en-GB" sz="2000" kern="100">
                          <a:effectLst/>
                        </a:rPr>
                        <a:t> </a:t>
                      </a:r>
                      <a:endParaRPr lang="en-GB" sz="2000" kern="10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>
                          <a:effectLst/>
                        </a:rPr>
                        <a:t>Steve Gibson</a:t>
                      </a:r>
                      <a:endParaRPr lang="en-GB" sz="2000" kern="10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>
                          <a:effectLst/>
                        </a:rPr>
                        <a:t>1, 2, 3, 4</a:t>
                      </a:r>
                      <a:endParaRPr lang="en-GB" sz="2000" kern="10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 dirty="0">
                          <a:effectLst/>
                        </a:rPr>
                        <a:t>This session will investigate the ethics and use of AI in the classroom, looking at a wide range of resources both good and bad, equipping ourselves to make the most of the opportunities new technology provides while also protecting against the potential pitfalls</a:t>
                      </a:r>
                      <a:endParaRPr lang="en-GB" sz="20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 dirty="0">
                          <a:effectLst/>
                        </a:rPr>
                        <a:t>St Cleer</a:t>
                      </a:r>
                      <a:endParaRPr lang="en-GB" sz="20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extLst>
                  <a:ext uri="{0D108BD9-81ED-4DB2-BD59-A6C34878D82A}">
                    <a16:rowId xmlns:a16="http://schemas.microsoft.com/office/drawing/2014/main" val="804958192"/>
                  </a:ext>
                </a:extLst>
              </a:tr>
              <a:tr h="101745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>
                          <a:effectLst/>
                        </a:rPr>
                        <a:t>Understanding Zoroastrianism</a:t>
                      </a:r>
                      <a:endParaRPr lang="en-GB" sz="2000" kern="10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>
                          <a:effectLst/>
                        </a:rPr>
                        <a:t>Shiruy Bilimoria</a:t>
                      </a:r>
                      <a:endParaRPr lang="en-GB" sz="2000" kern="10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>
                          <a:effectLst/>
                        </a:rPr>
                        <a:t>3, 4</a:t>
                      </a:r>
                      <a:endParaRPr lang="en-GB" sz="2000" kern="10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 dirty="0" err="1">
                          <a:effectLst/>
                        </a:rPr>
                        <a:t>Shiruy</a:t>
                      </a:r>
                      <a:r>
                        <a:rPr lang="en-GB" sz="2000" kern="100" dirty="0">
                          <a:effectLst/>
                        </a:rPr>
                        <a:t> was brought up in a Parsee family in Bombay, India. In this session he will give an introduction to Zoroastrian worldviews and explore the way this tradition sits at the root of the Abrahamic traditions</a:t>
                      </a:r>
                      <a:endParaRPr lang="en-GB" sz="20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kern="100" dirty="0">
                          <a:effectLst/>
                        </a:rPr>
                        <a:t>Nicklaus Boardroom</a:t>
                      </a:r>
                      <a:endParaRPr lang="en-GB" sz="2000" kern="10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 (Body CS)"/>
                      </a:endParaRPr>
                    </a:p>
                  </a:txBody>
                  <a:tcPr marL="65346" marR="65346" marT="0" marB="0"/>
                </a:tc>
                <a:extLst>
                  <a:ext uri="{0D108BD9-81ED-4DB2-BD59-A6C34878D82A}">
                    <a16:rowId xmlns:a16="http://schemas.microsoft.com/office/drawing/2014/main" val="16359977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9055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98D6E4C-5880-70A9-D1B3-85811C5744AB}"/>
              </a:ext>
            </a:extLst>
          </p:cNvPr>
          <p:cNvSpPr txBox="1"/>
          <p:nvPr/>
        </p:nvSpPr>
        <p:spPr>
          <a:xfrm>
            <a:off x="856527" y="1351508"/>
            <a:ext cx="1068343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Question: are people’s beliefs and worldviews set for life, or do they change and develop? </a:t>
            </a:r>
          </a:p>
          <a:p>
            <a:endParaRPr lang="en-GB" sz="2400" b="1" dirty="0"/>
          </a:p>
          <a:p>
            <a:r>
              <a:rPr lang="en-GB" sz="2400" b="1" dirty="0"/>
              <a:t>Faith and Belief panel members</a:t>
            </a:r>
            <a:r>
              <a:rPr lang="en-GB" sz="2400" dirty="0"/>
              <a:t>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/>
              <a:t>Shiruy</a:t>
            </a:r>
            <a:r>
              <a:rPr lang="en-GB" sz="2400" dirty="0"/>
              <a:t> Billimoria (Zoroastrian)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Arezoo </a:t>
            </a:r>
            <a:r>
              <a:rPr lang="en-GB" sz="2400" dirty="0" err="1"/>
              <a:t>Farazhad</a:t>
            </a:r>
            <a:r>
              <a:rPr lang="en-GB" sz="2400" dirty="0"/>
              <a:t> (Baha’i)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Steve Gibson (Christian)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Sharon Luck (Muslim)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Rania Osman (Muslim)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Joyce Miller (Buddhist)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Tim </a:t>
            </a:r>
            <a:r>
              <a:rPr lang="en-GB" sz="2400" dirty="0" err="1"/>
              <a:t>Purches</a:t>
            </a:r>
            <a:r>
              <a:rPr lang="en-GB" sz="2400" dirty="0"/>
              <a:t> (Humanist)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26FF73-0012-DEAD-C297-DC188B58CE52}"/>
              </a:ext>
            </a:extLst>
          </p:cNvPr>
          <p:cNvSpPr txBox="1"/>
          <p:nvPr/>
        </p:nvSpPr>
        <p:spPr>
          <a:xfrm>
            <a:off x="856527" y="48613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/>
              <a:t>14.25 – 15.25 Panel discussion: Exploring diverse perspectives </a:t>
            </a:r>
          </a:p>
        </p:txBody>
      </p:sp>
    </p:spTree>
    <p:extLst>
      <p:ext uri="{BB962C8B-B14F-4D97-AF65-F5344CB8AC3E}">
        <p14:creationId xmlns:p14="http://schemas.microsoft.com/office/powerpoint/2010/main" val="1881390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CB9E5C-76C7-1944-AA16-427E7AF1C4BA}"/>
              </a:ext>
            </a:extLst>
          </p:cNvPr>
          <p:cNvSpPr txBox="1"/>
          <p:nvPr/>
        </p:nvSpPr>
        <p:spPr>
          <a:xfrm>
            <a:off x="1240129" y="203306"/>
            <a:ext cx="104064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LTLRE on social media</a:t>
            </a:r>
            <a:endParaRPr lang="en-GB" sz="2400" dirty="0"/>
          </a:p>
          <a:p>
            <a:r>
              <a:rPr lang="en-GB" sz="2400" dirty="0"/>
              <a:t>LTLRE website: </a:t>
            </a:r>
            <a:r>
              <a:rPr lang="en-GB" sz="2000" dirty="0">
                <a:hlinkClick r:id="rId2"/>
              </a:rPr>
              <a:t>https://www.ltlre.org</a:t>
            </a:r>
            <a:endParaRPr lang="en-GB" sz="2000" dirty="0"/>
          </a:p>
          <a:p>
            <a:r>
              <a:rPr lang="en-GB" sz="2400" dirty="0"/>
              <a:t>Facebook:  </a:t>
            </a:r>
            <a:r>
              <a:rPr lang="en-GB" sz="2000" dirty="0">
                <a:hlinkClick r:id="rId3"/>
              </a:rPr>
              <a:t>https://www.facebook.com/groups/120605851735865</a:t>
            </a:r>
            <a:endParaRPr lang="en-GB" sz="2400" dirty="0"/>
          </a:p>
          <a:p>
            <a:r>
              <a:rPr lang="en-GB" sz="2400" dirty="0"/>
              <a:t>School speakers: </a:t>
            </a:r>
            <a:r>
              <a:rPr lang="en-GB" sz="2000" dirty="0">
                <a:hlinkClick r:id="rId4"/>
              </a:rPr>
              <a:t>https://ltlre.org/resources/list-of-faith-and-belief-visitors-for-devon-schools/</a:t>
            </a:r>
            <a:endParaRPr lang="en-GB" sz="2000" dirty="0"/>
          </a:p>
          <a:p>
            <a:endParaRPr lang="en-GB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B856B9-5F07-F54E-96BE-6C52CA2BF00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2526" y="2683185"/>
            <a:ext cx="6057780" cy="374618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89BAFA-E705-E24D-AAA2-B2E6CA1D4125}"/>
              </a:ext>
            </a:extLst>
          </p:cNvPr>
          <p:cNvSpPr txBox="1"/>
          <p:nvPr/>
        </p:nvSpPr>
        <p:spPr>
          <a:xfrm>
            <a:off x="1240129" y="2333685"/>
            <a:ext cx="343321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LTLRE hubs: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West Cornwall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Mid Cornwall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East Cornwall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Plymouth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South Devon/Torbay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Exeter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East Devon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North Devon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Mid Devon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Special School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473007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669836-AE3C-2CB3-4030-047AAA17B04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691" y="0"/>
            <a:ext cx="8663450" cy="1069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412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129FF2-0F2D-5B8F-D6C5-03E65A6ABA05}"/>
              </a:ext>
            </a:extLst>
          </p:cNvPr>
          <p:cNvSpPr txBox="1"/>
          <p:nvPr/>
        </p:nvSpPr>
        <p:spPr>
          <a:xfrm>
            <a:off x="484909" y="1094509"/>
            <a:ext cx="1274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2"/>
              </a:rPr>
              <a:t>Link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79086B-5360-F039-71ED-8D75017C93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8822" y="0"/>
            <a:ext cx="48543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928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website&#10;&#10;AI-generated content may be incorrect.">
            <a:extLst>
              <a:ext uri="{FF2B5EF4-FFF2-40B4-BE49-F238E27FC236}">
                <a16:creationId xmlns:a16="http://schemas.microsoft.com/office/drawing/2014/main" id="{5EF0C7E3-E1C1-F895-DB9F-1CD1C395EEC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1091" y="791151"/>
            <a:ext cx="9565985" cy="56898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CBE80C8-F865-616E-8D10-57F1446D1CA5}"/>
              </a:ext>
            </a:extLst>
          </p:cNvPr>
          <p:cNvSpPr txBox="1"/>
          <p:nvPr/>
        </p:nvSpPr>
        <p:spPr>
          <a:xfrm>
            <a:off x="512618" y="206376"/>
            <a:ext cx="1082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cs typeface="Calibri" panose="020F0502020204030204" pitchFamily="34" charset="0"/>
              </a:rPr>
              <a:t>RE Hubs: connecting teachers of RE to the resources they need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6067FD-B437-C138-6DD2-9E6EB64E9FD6}"/>
              </a:ext>
            </a:extLst>
          </p:cNvPr>
          <p:cNvSpPr txBox="1"/>
          <p:nvPr/>
        </p:nvSpPr>
        <p:spPr>
          <a:xfrm>
            <a:off x="190317" y="4408922"/>
            <a:ext cx="19111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How are you using RE Hubs?</a:t>
            </a:r>
          </a:p>
          <a:p>
            <a:r>
              <a:rPr lang="en-GB" sz="2400" dirty="0">
                <a:hlinkClick r:id="rId3"/>
              </a:rPr>
              <a:t>Link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344823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9648"/>
            <a:ext cx="6911788" cy="1120588"/>
          </a:xfrm>
        </p:spPr>
        <p:txBody>
          <a:bodyPr wrap="square" rtlCol="0" anchor="b">
            <a:normAutofit fontScale="90000"/>
          </a:bodyPr>
          <a:lstStyle/>
          <a:p>
            <a:pPr rtl="0"/>
            <a:r>
              <a:rPr lang="en-GB" dirty="0">
                <a:solidFill>
                  <a:srgbClr val="002060"/>
                </a:solidFill>
                <a:latin typeface="+mn-lt"/>
              </a:rPr>
              <a:t>Plymouth Centre for Faiths &amp; Cultural Diversity (PCFCD)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0" y="1559859"/>
            <a:ext cx="6911788" cy="5145741"/>
          </a:xfrm>
        </p:spPr>
        <p:txBody>
          <a:bodyPr rtlCol="0">
            <a:normAutofit/>
          </a:bodyPr>
          <a:lstStyle/>
          <a:p>
            <a:pPr algn="l" rtl="0"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solidFill>
                  <a:srgbClr val="002060"/>
                </a:solidFill>
                <a:latin typeface="Avenir Next LT Pro (Body)"/>
              </a:rPr>
              <a:t>Educational Charity based in Plymouth since 2001</a:t>
            </a:r>
          </a:p>
          <a:p>
            <a:pPr algn="l" rtl="0">
              <a:lnSpc>
                <a:spcPct val="100000"/>
              </a:lnSpc>
              <a:spcBef>
                <a:spcPts val="600"/>
              </a:spcBef>
            </a:pPr>
            <a:endParaRPr lang="en-GB" sz="1800" dirty="0">
              <a:solidFill>
                <a:srgbClr val="002060"/>
              </a:solidFill>
              <a:latin typeface="Avenir Next LT Pro (Body)"/>
            </a:endParaRPr>
          </a:p>
          <a:p>
            <a:pPr algn="l" rtl="0"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solidFill>
                  <a:srgbClr val="002060"/>
                </a:solidFill>
                <a:latin typeface="Avenir Next LT Pro (Body)"/>
              </a:rPr>
              <a:t>Supports schools across Devon &amp; Cornwall in the delivery of high-quality RE.</a:t>
            </a:r>
          </a:p>
          <a:p>
            <a:pPr marL="0" indent="0" algn="l" rtl="0">
              <a:lnSpc>
                <a:spcPct val="100000"/>
              </a:lnSpc>
              <a:spcBef>
                <a:spcPts val="600"/>
              </a:spcBef>
              <a:buNone/>
            </a:pPr>
            <a:endParaRPr lang="en-GB" sz="1800" dirty="0">
              <a:solidFill>
                <a:srgbClr val="002060"/>
              </a:solidFill>
              <a:latin typeface="Avenir Next LT Pro (Body)"/>
            </a:endParaRPr>
          </a:p>
          <a:p>
            <a:pPr algn="l" rtl="0"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solidFill>
                  <a:srgbClr val="002060"/>
                </a:solidFill>
                <a:latin typeface="Avenir Next LT Pro (Body)"/>
              </a:rPr>
              <a:t>Offers Faith &amp; Cultural Speakers &amp; Interactive Workshops, (both face-to-face &amp; online) - all major faiths/beliefs</a:t>
            </a:r>
          </a:p>
          <a:p>
            <a:pPr algn="l" rtl="0">
              <a:lnSpc>
                <a:spcPct val="100000"/>
              </a:lnSpc>
              <a:spcBef>
                <a:spcPts val="600"/>
              </a:spcBef>
            </a:pPr>
            <a:endParaRPr lang="en-GB" sz="1800" dirty="0">
              <a:solidFill>
                <a:srgbClr val="002060"/>
              </a:solidFill>
              <a:latin typeface="Avenir Next LT Pro (Body)"/>
            </a:endParaRPr>
          </a:p>
          <a:p>
            <a:pPr algn="l" rtl="0"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solidFill>
                  <a:srgbClr val="002060"/>
                </a:solidFill>
                <a:latin typeface="Avenir Next LT Pro (Body)"/>
              </a:rPr>
              <a:t>Speaker-led visits to Places of Worship (Plymouth Synagogue, </a:t>
            </a:r>
            <a:r>
              <a:rPr lang="en-GB" sz="1800" dirty="0" err="1">
                <a:solidFill>
                  <a:srgbClr val="002060"/>
                </a:solidFill>
                <a:latin typeface="Avenir Next LT Pro (Body)"/>
              </a:rPr>
              <a:t>PIETy</a:t>
            </a:r>
            <a:r>
              <a:rPr lang="en-GB" sz="1800" dirty="0">
                <a:solidFill>
                  <a:srgbClr val="002060"/>
                </a:solidFill>
                <a:latin typeface="Avenir Next LT Pro (Body)"/>
              </a:rPr>
              <a:t> Islamic Centre, Minster Church of St Andrew &amp; more)</a:t>
            </a:r>
          </a:p>
          <a:p>
            <a:pPr marL="0" indent="0" algn="l" rtl="0">
              <a:lnSpc>
                <a:spcPct val="100000"/>
              </a:lnSpc>
              <a:spcBef>
                <a:spcPts val="600"/>
              </a:spcBef>
              <a:buNone/>
            </a:pPr>
            <a:endParaRPr lang="en-GB" sz="1800" dirty="0">
              <a:solidFill>
                <a:srgbClr val="002060"/>
              </a:solidFill>
              <a:latin typeface="Avenir Next LT Pro (Body)"/>
            </a:endParaRPr>
          </a:p>
          <a:p>
            <a:pPr algn="l" rtl="0"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solidFill>
                  <a:srgbClr val="002060"/>
                </a:solidFill>
                <a:latin typeface="Avenir Next LT Pro (Body)"/>
              </a:rPr>
              <a:t>Subscription &amp; Pay-As-You-Use packages available</a:t>
            </a:r>
          </a:p>
          <a:p>
            <a:pPr algn="l" rtl="0">
              <a:lnSpc>
                <a:spcPct val="100000"/>
              </a:lnSpc>
              <a:spcBef>
                <a:spcPts val="600"/>
              </a:spcBef>
            </a:pPr>
            <a:endParaRPr lang="en-GB" sz="1800" dirty="0">
              <a:solidFill>
                <a:srgbClr val="002060"/>
              </a:solidFill>
              <a:latin typeface="Avenir Next LT Pro (Body)"/>
            </a:endParaRPr>
          </a:p>
          <a:p>
            <a:pPr algn="l" rtl="0">
              <a:lnSpc>
                <a:spcPct val="100000"/>
              </a:lnSpc>
              <a:spcBef>
                <a:spcPts val="600"/>
              </a:spcBef>
            </a:pPr>
            <a:r>
              <a:rPr lang="en-GB" sz="1800" dirty="0">
                <a:solidFill>
                  <a:srgbClr val="002060"/>
                </a:solidFill>
                <a:latin typeface="Avenir Next LT Pro (Body)"/>
              </a:rPr>
              <a:t>Go and chat to them today!</a:t>
            </a:r>
          </a:p>
          <a:p>
            <a:pPr rtl="0"/>
            <a:endParaRPr lang="en-GB" dirty="0"/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BE113317-F75C-4F41-AA60-AB7B65AD93D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11788" y="0"/>
            <a:ext cx="5280212" cy="6858000"/>
          </a:xfrm>
        </p:spPr>
      </p:pic>
    </p:spTree>
    <p:extLst>
      <p:ext uri="{BB962C8B-B14F-4D97-AF65-F5344CB8AC3E}">
        <p14:creationId xmlns:p14="http://schemas.microsoft.com/office/powerpoint/2010/main" val="1325608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>
            <a:extLst>
              <a:ext uri="{FF2B5EF4-FFF2-40B4-BE49-F238E27FC236}">
                <a16:creationId xmlns:a16="http://schemas.microsoft.com/office/drawing/2014/main" id="{F9013BD0-EEB5-4536-B6C3-3DCD3D3F1A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74208" y="543842"/>
            <a:ext cx="5714591" cy="5787654"/>
          </a:xfrm>
        </p:spPr>
        <p:txBody>
          <a:bodyPr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FA3A3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sz="2200" b="0" i="0" u="none" strike="noStrike" kern="1200" cap="none" spc="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Aptos" panose="020B0004020202020204" pitchFamily="34" charset="0"/>
                <a:cs typeface="+mn-cs"/>
              </a:rPr>
              <a:t>Experiencing diversity first</a:t>
            </a:r>
            <a:r>
              <a:rPr kumimoji="0" lang="en-GB" sz="2200" b="0" i="0" u="none" strike="noStrike" kern="1200" cap="none" spc="50" normalizeH="0" baseline="30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Aptos" panose="020B0004020202020204" pitchFamily="34" charset="0"/>
                <a:cs typeface="+mn-cs"/>
              </a:rPr>
              <a:t> </a:t>
            </a:r>
            <a:r>
              <a:rPr kumimoji="0" lang="en-GB" sz="2200" b="0" i="0" u="none" strike="noStrike" kern="1200" cap="none" spc="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Aptos" panose="020B0004020202020204" pitchFamily="34" charset="0"/>
                <a:cs typeface="+mn-cs"/>
              </a:rPr>
              <a:t>hand allows children to encounter the reality of religion and culture as a way of life and the values that religions and traditions teach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FA3A3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lang="en-GB" sz="2000" dirty="0">
              <a:solidFill>
                <a:srgbClr val="002060"/>
              </a:solidFill>
              <a:ea typeface="Aptos" panose="020B00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FA3A3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sz="2200" dirty="0">
                <a:solidFill>
                  <a:srgbClr val="002060"/>
                </a:solidFill>
                <a:ea typeface="Aptos" panose="020B0004020202020204" pitchFamily="34" charset="0"/>
              </a:rPr>
              <a:t>Our speakers &amp; visits to places of worship help</a:t>
            </a:r>
            <a:r>
              <a:rPr kumimoji="0" lang="en-GB" sz="2200" b="0" i="0" u="none" strike="noStrike" kern="1200" cap="none" spc="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Aptos" panose="020B0004020202020204" pitchFamily="34" charset="0"/>
                <a:cs typeface="+mn-cs"/>
              </a:rPr>
              <a:t> schools to address the statutory requirements of their agreed syllabus for Religious Education, through lively and creative learning. 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FA3A3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sz="2000" b="0" i="0" u="none" strike="noStrike" kern="1200" cap="none" spc="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Aptos" panose="020B0004020202020204" pitchFamily="34" charset="0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FA3A3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sz="2200" b="0" i="0" u="none" strike="noStrike" kern="1200" cap="none" spc="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Aptos" panose="020B0004020202020204" pitchFamily="34" charset="0"/>
                <a:cs typeface="+mn-cs"/>
              </a:rPr>
              <a:t>Our work also enables schools develop mutual respect and tolerance of those with different faiths and beliefs, a key aspect of British Values.</a:t>
            </a: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47C8ECED-459E-4C1F-B2EA-4B036DE56CA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3201" y="543842"/>
            <a:ext cx="2826328" cy="2761200"/>
          </a:xfrm>
        </p:spPr>
      </p:pic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3E8467EC-EAFA-41AA-9D43-AE1388D919F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74885" y="543842"/>
            <a:ext cx="2825893" cy="2761200"/>
          </a:xfrm>
        </p:spPr>
      </p:pic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D09F86DB-FD3D-46AA-BE4E-8097B0D4D7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3200" y="3563566"/>
            <a:ext cx="2826328" cy="2760663"/>
          </a:xfrm>
        </p:spPr>
      </p:pic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8344418-C7C3-4FAF-A282-B36151FA2FC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74779" y="3570833"/>
            <a:ext cx="2826000" cy="2760663"/>
          </a:xfrm>
        </p:spPr>
      </p:pic>
    </p:spTree>
    <p:extLst>
      <p:ext uri="{BB962C8B-B14F-4D97-AF65-F5344CB8AC3E}">
        <p14:creationId xmlns:p14="http://schemas.microsoft.com/office/powerpoint/2010/main" val="9623217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F6BD99-1A71-B745-8523-5843E3391A5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418" y="1983180"/>
            <a:ext cx="5102134" cy="33417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FE26DA-7970-A912-23C5-8F4521442BD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0177" y="1131192"/>
            <a:ext cx="5036564" cy="37877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9FBFFA-4576-33C5-1B7B-EBE9F7B4EF8C}"/>
              </a:ext>
            </a:extLst>
          </p:cNvPr>
          <p:cNvSpPr txBox="1"/>
          <p:nvPr/>
        </p:nvSpPr>
        <p:spPr>
          <a:xfrm>
            <a:off x="5624859" y="5160889"/>
            <a:ext cx="64958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Part of the team for Year 7 RE Lessons Big Questions, with visitors answering questions from students throughout the lessons and Year 9 ‘Christian Practices’ where speakers are invited to give a short, interactive presentation of church practices.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1C1F63-E404-BE41-27B3-9627636154E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272" y="5577123"/>
            <a:ext cx="3912096" cy="10003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AAE124F-0EAD-7265-4C0F-0011F7CA83E4}"/>
              </a:ext>
            </a:extLst>
          </p:cNvPr>
          <p:cNvSpPr txBox="1"/>
          <p:nvPr/>
        </p:nvSpPr>
        <p:spPr>
          <a:xfrm>
            <a:off x="332508" y="60138"/>
            <a:ext cx="4880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Hazel Briton</a:t>
            </a:r>
          </a:p>
          <a:p>
            <a:r>
              <a:rPr lang="en-GB" sz="2400" b="1" dirty="0"/>
              <a:t>Project Leader</a:t>
            </a:r>
          </a:p>
          <a:p>
            <a:r>
              <a:rPr lang="en-GB" sz="2400" b="1" dirty="0"/>
              <a:t>East Devon Hub Leader</a:t>
            </a:r>
          </a:p>
          <a:p>
            <a:r>
              <a:rPr lang="en-GB" sz="2400" b="1" dirty="0"/>
              <a:t>Schools Facilitator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0ABF7E-71BC-CFA2-16DC-23C4493B4D97}"/>
              </a:ext>
            </a:extLst>
          </p:cNvPr>
          <p:cNvSpPr txBox="1"/>
          <p:nvPr/>
        </p:nvSpPr>
        <p:spPr>
          <a:xfrm>
            <a:off x="5871881" y="60138"/>
            <a:ext cx="56248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Christianity based RE Enrichment</a:t>
            </a:r>
          </a:p>
          <a:p>
            <a:r>
              <a:rPr lang="en-GB" sz="2400" b="1" dirty="0"/>
              <a:t>In Devon Secondary schools and beyond</a:t>
            </a:r>
          </a:p>
        </p:txBody>
      </p:sp>
    </p:spTree>
    <p:extLst>
      <p:ext uri="{BB962C8B-B14F-4D97-AF65-F5344CB8AC3E}">
        <p14:creationId xmlns:p14="http://schemas.microsoft.com/office/powerpoint/2010/main" val="443244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5E3E2D9-D869-6733-D801-0925E77D932E}"/>
              </a:ext>
            </a:extLst>
          </p:cNvPr>
          <p:cNvSpPr txBox="1"/>
          <p:nvPr/>
        </p:nvSpPr>
        <p:spPr>
          <a:xfrm>
            <a:off x="1567543" y="174171"/>
            <a:ext cx="73761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Oak Academy Resources – mapping onto the local syllabus units</a:t>
            </a:r>
          </a:p>
        </p:txBody>
      </p:sp>
      <p:pic>
        <p:nvPicPr>
          <p:cNvPr id="6" name="Picture 5" descr="A logo for a national academy&#10;&#10;AI-generated content may be incorrect.">
            <a:extLst>
              <a:ext uri="{FF2B5EF4-FFF2-40B4-BE49-F238E27FC236}">
                <a16:creationId xmlns:a16="http://schemas.microsoft.com/office/drawing/2014/main" id="{D7E7EE17-CBC4-885B-B104-BE03DC0FA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6617" y="317529"/>
            <a:ext cx="1540317" cy="10442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244E37-77AC-A428-F182-910C600F1C61}"/>
              </a:ext>
            </a:extLst>
          </p:cNvPr>
          <p:cNvSpPr txBox="1"/>
          <p:nvPr/>
        </p:nvSpPr>
        <p:spPr>
          <a:xfrm>
            <a:off x="1038525" y="1759352"/>
            <a:ext cx="89240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sz="2400" kern="100" dirty="0"/>
              <a:t>Adam Robertson has created a new free mapping document to enable teachers to use Oak's resources to help sequence and teach the Devon, Torbay, Plymouth and Cornwall syllabus.</a:t>
            </a:r>
          </a:p>
          <a:p>
            <a:pPr>
              <a:buNone/>
            </a:pPr>
            <a:r>
              <a:rPr lang="en-GB" sz="2400" kern="100" dirty="0">
                <a:ea typeface="Aptos" panose="020B0004020202020204" pitchFamily="34" charset="0"/>
                <a:cs typeface="Times New Roman (Body CS)"/>
                <a:hlinkClick r:id="rId3"/>
              </a:rPr>
              <a:t>https://www.devon.gov.uk/support-schools-settings/school-effectiveness/teaching-and-learning/curriculum/religious-education/</a:t>
            </a:r>
            <a:endParaRPr lang="en-GB" sz="2400" kern="100" dirty="0">
              <a:ea typeface="Aptos" panose="020B0004020202020204" pitchFamily="34" charset="0"/>
              <a:cs typeface="Times New Roman (Body CS)"/>
            </a:endParaRPr>
          </a:p>
          <a:p>
            <a:pPr>
              <a:buNone/>
            </a:pPr>
            <a:endParaRPr lang="en-GB" sz="2400" kern="100" dirty="0">
              <a:ea typeface="Aptos" panose="020B0004020202020204" pitchFamily="34" charset="0"/>
              <a:cs typeface="Times New Roman (Body CS)"/>
            </a:endParaRPr>
          </a:p>
        </p:txBody>
      </p:sp>
    </p:spTree>
    <p:extLst>
      <p:ext uri="{BB962C8B-B14F-4D97-AF65-F5344CB8AC3E}">
        <p14:creationId xmlns:p14="http://schemas.microsoft.com/office/powerpoint/2010/main" val="22689323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text on a white background&#10;&#10;AI-generated content may be incorrect.">
            <a:extLst>
              <a:ext uri="{FF2B5EF4-FFF2-40B4-BE49-F238E27FC236}">
                <a16:creationId xmlns:a16="http://schemas.microsoft.com/office/drawing/2014/main" id="{3EBAEB04-0072-DD85-6C5E-1DDA21DFB5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33114" y="1519177"/>
            <a:ext cx="2147716" cy="32835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431678-4CF0-3958-3BA6-68039968FC64}"/>
              </a:ext>
            </a:extLst>
          </p:cNvPr>
          <p:cNvSpPr txBox="1"/>
          <p:nvPr/>
        </p:nvSpPr>
        <p:spPr>
          <a:xfrm>
            <a:off x="942109" y="263236"/>
            <a:ext cx="95734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DfE’s Curriculum and Assessment Review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4BF7EF-C305-F0D3-DA26-57101CA9823D}"/>
              </a:ext>
            </a:extLst>
          </p:cNvPr>
          <p:cNvSpPr txBox="1"/>
          <p:nvPr/>
        </p:nvSpPr>
        <p:spPr>
          <a:xfrm>
            <a:off x="1111170" y="1875099"/>
            <a:ext cx="70258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Update on the path to RE possibly becoming a National Curriculum subject</a:t>
            </a:r>
          </a:p>
        </p:txBody>
      </p:sp>
    </p:spTree>
    <p:extLst>
      <p:ext uri="{BB962C8B-B14F-4D97-AF65-F5344CB8AC3E}">
        <p14:creationId xmlns:p14="http://schemas.microsoft.com/office/powerpoint/2010/main" val="33846559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EF9FC-1309-BB16-A9CB-2FC2F46B4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C0739EF-D9BF-A13B-9407-E8535DF30EB0}"/>
              </a:ext>
            </a:extLst>
          </p:cNvPr>
          <p:cNvSpPr txBox="1"/>
          <p:nvPr/>
        </p:nvSpPr>
        <p:spPr>
          <a:xfrm>
            <a:off x="2339547" y="6450227"/>
            <a:ext cx="71298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hlinkClick r:id="rId2"/>
              </a:rPr>
              <a:t>https://natre.org.uk/primary-re-curriculum/primary-subject-leader/</a:t>
            </a:r>
            <a:endParaRPr lang="en-GB" sz="1400" dirty="0"/>
          </a:p>
          <a:p>
            <a:endParaRPr lang="en-GB" sz="1400" dirty="0"/>
          </a:p>
          <a:p>
            <a:endParaRPr lang="en-GB" sz="1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7FBD07-7440-580A-290C-359A28351913}"/>
              </a:ext>
            </a:extLst>
          </p:cNvPr>
          <p:cNvSpPr txBox="1"/>
          <p:nvPr/>
        </p:nvSpPr>
        <p:spPr>
          <a:xfrm>
            <a:off x="2423332" y="166385"/>
            <a:ext cx="7832292" cy="539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903" b="1" dirty="0">
                <a:latin typeface="Calibri" panose="020F0502020204030204" pitchFamily="34" charset="0"/>
                <a:cs typeface="Calibri" panose="020F0502020204030204" pitchFamily="34" charset="0"/>
              </a:rPr>
              <a:t>NATRE primary subject leader page (free access)</a:t>
            </a:r>
            <a:endParaRPr lang="en-GB" sz="2903" dirty="0"/>
          </a:p>
        </p:txBody>
      </p:sp>
      <p:pic>
        <p:nvPicPr>
          <p:cNvPr id="6" name="Picture 5" descr="A person holding a picture of her painting&#10;&#10;AI-generated content may be incorrect.">
            <a:extLst>
              <a:ext uri="{FF2B5EF4-FFF2-40B4-BE49-F238E27FC236}">
                <a16:creationId xmlns:a16="http://schemas.microsoft.com/office/drawing/2014/main" id="{86C9B2FF-3D3F-3073-1A7C-781DBBF95F7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705444"/>
            <a:ext cx="9154426" cy="560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0581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BC6EC-DBAF-3DAE-0DDC-A31614A46D9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7117" y="0"/>
            <a:ext cx="9930062" cy="61705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8D672F-89C0-2A5D-8412-D79EFBA96007}"/>
              </a:ext>
            </a:extLst>
          </p:cNvPr>
          <p:cNvSpPr txBox="1"/>
          <p:nvPr/>
        </p:nvSpPr>
        <p:spPr>
          <a:xfrm>
            <a:off x="2574758" y="6211669"/>
            <a:ext cx="7042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3"/>
              </a:rPr>
              <a:t>https://natre.org.uk/secondary-subject-leader/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05781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B936633-771D-21C1-290C-0849DDB9F439}"/>
              </a:ext>
            </a:extLst>
          </p:cNvPr>
          <p:cNvSpPr txBox="1"/>
          <p:nvPr/>
        </p:nvSpPr>
        <p:spPr>
          <a:xfrm>
            <a:off x="542925" y="1023903"/>
            <a:ext cx="288889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i="0" dirty="0">
                <a:solidFill>
                  <a:srgbClr val="4D4D4D"/>
                </a:solidFill>
                <a:effectLst/>
                <a:latin typeface="proxima-nova"/>
              </a:rPr>
              <a:t>Saturday 31</a:t>
            </a:r>
            <a:r>
              <a:rPr lang="en-GB" sz="2400" b="1" i="0" baseline="30000" dirty="0">
                <a:solidFill>
                  <a:srgbClr val="4D4D4D"/>
                </a:solidFill>
                <a:effectLst/>
                <a:latin typeface="proxima-nova"/>
              </a:rPr>
              <a:t>st</a:t>
            </a:r>
            <a:r>
              <a:rPr lang="en-GB" sz="2400" b="1" i="0" dirty="0">
                <a:solidFill>
                  <a:srgbClr val="4D4D4D"/>
                </a:solidFill>
                <a:effectLst/>
                <a:latin typeface="proxima-nova"/>
              </a:rPr>
              <a:t> January 2026</a:t>
            </a:r>
            <a:r>
              <a:rPr lang="en-GB" sz="2400" b="0" i="0" dirty="0">
                <a:solidFill>
                  <a:srgbClr val="4D4D4D"/>
                </a:solidFill>
                <a:effectLst/>
                <a:latin typeface="proxima-nova"/>
              </a:rPr>
              <a:t> </a:t>
            </a:r>
          </a:p>
          <a:p>
            <a:endParaRPr lang="en-GB" sz="2400" dirty="0">
              <a:solidFill>
                <a:srgbClr val="4D4D4D"/>
              </a:solidFill>
              <a:latin typeface="proxima-nova"/>
            </a:endParaRPr>
          </a:p>
          <a:p>
            <a:r>
              <a:rPr lang="en-GB" sz="2000" b="0" i="0" dirty="0">
                <a:solidFill>
                  <a:srgbClr val="4D4D4D"/>
                </a:solidFill>
                <a:effectLst/>
                <a:latin typeface="proxima-nova"/>
              </a:rPr>
              <a:t>Strictly RE is NATRE’s annual conference. It’s a great place for RE professionals to come together to share ideas, gain new knowledge and further boost your confidence when teaching RE</a:t>
            </a:r>
            <a:endParaRPr lang="en-GB" sz="2000" dirty="0">
              <a:solidFill>
                <a:srgbClr val="4D4D4D"/>
              </a:solidFill>
              <a:latin typeface="proxima-nov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F27341-227F-9C05-8DE4-F03D4DCF2E4F}"/>
              </a:ext>
            </a:extLst>
          </p:cNvPr>
          <p:cNvSpPr txBox="1"/>
          <p:nvPr/>
        </p:nvSpPr>
        <p:spPr>
          <a:xfrm>
            <a:off x="542925" y="5900738"/>
            <a:ext cx="39433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2"/>
              </a:rPr>
              <a:t>https://www.natre.org.uk/courses-events/strictly-re/</a:t>
            </a:r>
            <a:endParaRPr lang="en-GB" dirty="0"/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4D946A-9E34-F352-7DA2-14661C716DB1}"/>
              </a:ext>
            </a:extLst>
          </p:cNvPr>
          <p:cNvSpPr txBox="1"/>
          <p:nvPr/>
        </p:nvSpPr>
        <p:spPr>
          <a:xfrm>
            <a:off x="1886573" y="190878"/>
            <a:ext cx="7584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Strictly RE Conference 2026</a:t>
            </a:r>
          </a:p>
        </p:txBody>
      </p:sp>
      <p:pic>
        <p:nvPicPr>
          <p:cNvPr id="3" name="Picture 2" descr="A screenshot of a website&#10;&#10;AI-generated content may be incorrect.">
            <a:extLst>
              <a:ext uri="{FF2B5EF4-FFF2-40B4-BE49-F238E27FC236}">
                <a16:creationId xmlns:a16="http://schemas.microsoft.com/office/drawing/2014/main" id="{F600F3B2-02E0-6594-5CA3-974A1F5E81B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0649" y="835786"/>
            <a:ext cx="7759433" cy="5800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028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B936633-771D-21C1-290C-0849DDB9F439}"/>
              </a:ext>
            </a:extLst>
          </p:cNvPr>
          <p:cNvSpPr txBox="1"/>
          <p:nvPr/>
        </p:nvSpPr>
        <p:spPr>
          <a:xfrm>
            <a:off x="542925" y="1023903"/>
            <a:ext cx="288889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i="0" dirty="0">
                <a:solidFill>
                  <a:srgbClr val="4D4D4D"/>
                </a:solidFill>
                <a:effectLst/>
                <a:latin typeface="proxima-nova"/>
              </a:rPr>
              <a:t>Saturday 30</a:t>
            </a:r>
            <a:r>
              <a:rPr lang="en-GB" sz="2400" b="1" i="0" baseline="30000" dirty="0">
                <a:solidFill>
                  <a:srgbClr val="4D4D4D"/>
                </a:solidFill>
                <a:effectLst/>
                <a:latin typeface="proxima-nova"/>
              </a:rPr>
              <a:t>th</a:t>
            </a:r>
            <a:r>
              <a:rPr lang="en-GB" sz="2400" b="1" i="0" dirty="0">
                <a:solidFill>
                  <a:srgbClr val="4D4D4D"/>
                </a:solidFill>
                <a:effectLst/>
                <a:latin typeface="proxima-nova"/>
              </a:rPr>
              <a:t> January 2027</a:t>
            </a:r>
            <a:r>
              <a:rPr lang="en-GB" sz="2400" b="0" i="0" dirty="0">
                <a:solidFill>
                  <a:srgbClr val="4D4D4D"/>
                </a:solidFill>
                <a:effectLst/>
                <a:latin typeface="proxima-nova"/>
              </a:rPr>
              <a:t> </a:t>
            </a:r>
          </a:p>
          <a:p>
            <a:endParaRPr lang="en-GB" sz="2400" dirty="0">
              <a:solidFill>
                <a:srgbClr val="4D4D4D"/>
              </a:solidFill>
              <a:latin typeface="proxima-nova"/>
            </a:endParaRPr>
          </a:p>
          <a:p>
            <a:r>
              <a:rPr lang="en-GB" sz="2000" b="0" i="0" dirty="0">
                <a:solidFill>
                  <a:srgbClr val="4D4D4D"/>
                </a:solidFill>
                <a:effectLst/>
                <a:latin typeface="proxima-nova"/>
              </a:rPr>
              <a:t>Strictly RE is NATRE’s annual conference. It’s a great place for RE professionals to come together to share ideas, gain new knowledge and further boost your confidence when teaching RE</a:t>
            </a:r>
            <a:endParaRPr lang="en-GB" sz="2000" dirty="0">
              <a:solidFill>
                <a:srgbClr val="4D4D4D"/>
              </a:solidFill>
              <a:latin typeface="proxima-nov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F27341-227F-9C05-8DE4-F03D4DCF2E4F}"/>
              </a:ext>
            </a:extLst>
          </p:cNvPr>
          <p:cNvSpPr txBox="1"/>
          <p:nvPr/>
        </p:nvSpPr>
        <p:spPr>
          <a:xfrm>
            <a:off x="542925" y="5900738"/>
            <a:ext cx="39433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2"/>
              </a:rPr>
              <a:t>https://natre.org.uk/events-courses/strictly-re/</a:t>
            </a:r>
            <a:endParaRPr lang="en-GB" dirty="0"/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4D946A-9E34-F352-7DA2-14661C716DB1}"/>
              </a:ext>
            </a:extLst>
          </p:cNvPr>
          <p:cNvSpPr txBox="1"/>
          <p:nvPr/>
        </p:nvSpPr>
        <p:spPr>
          <a:xfrm>
            <a:off x="1886573" y="190878"/>
            <a:ext cx="7584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Strictly RE Conference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853E28-11EF-D60B-CD79-7ADBBF57469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1822" y="1390918"/>
            <a:ext cx="7772400" cy="475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666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E9EF726-7705-251C-8742-A4014E468960}"/>
              </a:ext>
            </a:extLst>
          </p:cNvPr>
          <p:cNvSpPr txBox="1"/>
          <p:nvPr/>
        </p:nvSpPr>
        <p:spPr>
          <a:xfrm>
            <a:off x="8180916" y="2176899"/>
            <a:ext cx="36586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Applications are open. </a:t>
            </a:r>
          </a:p>
          <a:p>
            <a:r>
              <a:rPr lang="en-GB" sz="2800" dirty="0"/>
              <a:t>Closing date is at the end of January 2027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0D5E9F-BCE1-DF2E-11CA-D9155EF5469D}"/>
              </a:ext>
            </a:extLst>
          </p:cNvPr>
          <p:cNvSpPr txBox="1"/>
          <p:nvPr/>
        </p:nvSpPr>
        <p:spPr>
          <a:xfrm>
            <a:off x="1082852" y="5763685"/>
            <a:ext cx="42005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2"/>
              </a:rPr>
              <a:t>https://farmington.ac.uk/farmington-institute-scholarship/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 descr="A hand pointing at something&#10;&#10;Description automatically generated">
            <a:extLst>
              <a:ext uri="{FF2B5EF4-FFF2-40B4-BE49-F238E27FC236}">
                <a16:creationId xmlns:a16="http://schemas.microsoft.com/office/drawing/2014/main" id="{BD37D546-E373-D264-773C-07B455851EC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588" y="494150"/>
            <a:ext cx="7543800" cy="5181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7007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253363C-3617-82CD-B1B4-4D16CAC3CA0A}"/>
              </a:ext>
            </a:extLst>
          </p:cNvPr>
          <p:cNvSpPr txBox="1"/>
          <p:nvPr/>
        </p:nvSpPr>
        <p:spPr>
          <a:xfrm>
            <a:off x="557463" y="5959301"/>
            <a:ext cx="87990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Find resources for Interfaith Week in schools here:</a:t>
            </a:r>
          </a:p>
          <a:p>
            <a:r>
              <a:rPr lang="en-GB" sz="2000" dirty="0">
                <a:hlinkClick r:id="rId2"/>
              </a:rPr>
              <a:t>Link 1 </a:t>
            </a:r>
            <a:r>
              <a:rPr lang="en-GB" sz="2000" dirty="0"/>
              <a:t>	</a:t>
            </a:r>
            <a:r>
              <a:rPr lang="en-GB" sz="2000" dirty="0">
                <a:hlinkClick r:id="rId3"/>
              </a:rPr>
              <a:t>Link 2 </a:t>
            </a:r>
            <a:r>
              <a:rPr lang="en-GB" sz="2000" dirty="0"/>
              <a:t>	</a:t>
            </a:r>
            <a:r>
              <a:rPr lang="en-GB" sz="2000" dirty="0">
                <a:hlinkClick r:id="rId4"/>
              </a:rPr>
              <a:t>Link 3 </a:t>
            </a:r>
            <a:r>
              <a:rPr lang="en-GB" sz="2000" dirty="0"/>
              <a:t>	</a:t>
            </a:r>
            <a:r>
              <a:rPr lang="en-GB" sz="2000" dirty="0">
                <a:hlinkClick r:id="rId5"/>
              </a:rPr>
              <a:t>Link 4</a:t>
            </a:r>
            <a:endParaRPr lang="en-GB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F2FD99-AECC-81CB-B1E4-EB29298DC0A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7463" y="190813"/>
            <a:ext cx="11077074" cy="38288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65478F4-8B85-6AF2-9876-26AA5FC1C093}"/>
              </a:ext>
            </a:extLst>
          </p:cNvPr>
          <p:cNvSpPr txBox="1"/>
          <p:nvPr/>
        </p:nvSpPr>
        <p:spPr>
          <a:xfrm>
            <a:off x="529389" y="4122820"/>
            <a:ext cx="108225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The 2026 theme </a:t>
            </a:r>
            <a:r>
              <a:rPr lang="en-GB" sz="2400" b="1" dirty="0"/>
              <a:t>"Lighting the Way for a Shared Future”</a:t>
            </a:r>
            <a:r>
              <a:rPr lang="en-GB" sz="2400" dirty="0"/>
              <a:t> is a celebration of hope. Inspired by the symbolism of light across faiths and traditions, including the spirit of Diwali, the theme reflects a shared belief that even in challenging times, communities can come together to build understanding, trust and friendships. </a:t>
            </a:r>
          </a:p>
        </p:txBody>
      </p:sp>
    </p:spTree>
    <p:extLst>
      <p:ext uri="{BB962C8B-B14F-4D97-AF65-F5344CB8AC3E}">
        <p14:creationId xmlns:p14="http://schemas.microsoft.com/office/powerpoint/2010/main" val="27754879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8949E7-73AA-9408-857E-93AA1DF55DC6}"/>
              </a:ext>
            </a:extLst>
          </p:cNvPr>
          <p:cNvSpPr txBox="1"/>
          <p:nvPr/>
        </p:nvSpPr>
        <p:spPr>
          <a:xfrm>
            <a:off x="1189622" y="740945"/>
            <a:ext cx="8643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Conference Evaluations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60AA1C-7968-E915-86FD-AAB5630DD35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2588" y="1519988"/>
            <a:ext cx="5148179" cy="514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0137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3146</TotalTime>
  <Words>1442</Words>
  <Application>Microsoft Macintosh PowerPoint</Application>
  <PresentationFormat>Widescreen</PresentationFormat>
  <Paragraphs>194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Abadi</vt:lpstr>
      <vt:lpstr>Aptos</vt:lpstr>
      <vt:lpstr>Arial</vt:lpstr>
      <vt:lpstr>Avenir Next LT Pro (Body)</vt:lpstr>
      <vt:lpstr>Calibri</vt:lpstr>
      <vt:lpstr>Calibri Light</vt:lpstr>
      <vt:lpstr>proxima-nova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Plymouth Centre for Faiths &amp; Cultural Diversity (PCFCD)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 Pawson</dc:creator>
  <cp:lastModifiedBy>Ed Pawson</cp:lastModifiedBy>
  <cp:revision>137</cp:revision>
  <dcterms:created xsi:type="dcterms:W3CDTF">2022-06-30T21:20:00Z</dcterms:created>
  <dcterms:modified xsi:type="dcterms:W3CDTF">2026-10-02T12:47:16Z</dcterms:modified>
</cp:coreProperties>
</file>