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9"/>
  </p:notesMasterIdLst>
  <p:sldIdLst>
    <p:sldId id="256" r:id="rId2"/>
    <p:sldId id="257" r:id="rId3"/>
    <p:sldId id="258" r:id="rId4"/>
    <p:sldId id="274" r:id="rId5"/>
    <p:sldId id="275" r:id="rId6"/>
    <p:sldId id="260" r:id="rId7"/>
    <p:sldId id="262" r:id="rId8"/>
    <p:sldId id="263" r:id="rId9"/>
    <p:sldId id="261" r:id="rId10"/>
    <p:sldId id="269" r:id="rId11"/>
    <p:sldId id="268" r:id="rId12"/>
    <p:sldId id="265" r:id="rId13"/>
    <p:sldId id="272" r:id="rId14"/>
    <p:sldId id="266" r:id="rId15"/>
    <p:sldId id="270" r:id="rId16"/>
    <p:sldId id="271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DF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5" autoAdjust="0"/>
    <p:restoredTop sz="78047" autoAdjust="0"/>
  </p:normalViewPr>
  <p:slideViewPr>
    <p:cSldViewPr snapToGrid="0">
      <p:cViewPr varScale="1">
        <p:scale>
          <a:sx n="96" d="100"/>
          <a:sy n="96" d="100"/>
        </p:scale>
        <p:origin x="11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918CB-FA9D-4B98-85D4-D13040BFC7C7}" type="datetimeFigureOut">
              <a:rPr lang="en-GB" smtClean="0"/>
              <a:t>02/10/2026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6102-4FFD-46AB-B6DD-53FD42D3A4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290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30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688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8225E-172B-9A05-BD5D-03D450B93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D8B4D3-4BC6-E381-7A4E-FF29904324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145875-1C38-9445-7622-8251D73AB1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B16DF-E126-4DD2-9AFE-D10569B6EA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312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B941B-9DCE-F65B-711E-4C18CEEB4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CB53CE-B49C-C6E0-394A-87A625254A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EC6A7A-D3E0-6DA9-31BD-CBE1063AC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9D078-D904-FADF-BA5B-B735C81A3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902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7301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581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164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762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556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788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3068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FE005-FB63-95FD-3FC7-D2F4EA73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07D45-333C-07FA-269A-2F72C8FED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28E2C5-1A90-3A2A-4905-FEA527B2B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29F618-7461-18C1-3C68-21209633A5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157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6102-4FFD-46AB-B6DD-53FD42D3A42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9721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50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53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83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1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097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26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6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25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66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18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64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131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.hunter@exeter.anglican.or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se.org.uk/curriculum-and-inclusion/religious-education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sham-lap.co.uk/attachments/download.asp?file=25&amp;type=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FRxKF-Jdos?feature=oembed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natre.org.uk/spirited-arts-main-page/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FA060D-AC70-E337-CF0A-7C3027047E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7840"/>
            <a:ext cx="12191999" cy="128016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7DABC0-25D7-A63E-B3BD-D7DDD9B83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5739969"/>
            <a:ext cx="8178501" cy="960120"/>
          </a:xfrm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100"/>
              <a:t>Religious Education in Church of England schools and SIAMS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087BF2-BB89-2B33-1DE1-B79D80D98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1975" y="5739969"/>
            <a:ext cx="3355309" cy="960120"/>
          </a:xfrm>
        </p:spPr>
        <p:txBody>
          <a:bodyPr anchor="ctr">
            <a:normAutofit/>
          </a:bodyPr>
          <a:lstStyle/>
          <a:p>
            <a:pPr algn="r">
              <a:lnSpc>
                <a:spcPct val="100000"/>
              </a:lnSpc>
            </a:pPr>
            <a:r>
              <a:rPr lang="en-GB" sz="1300"/>
              <a:t>Jo Hunter and Corrine Guntrip</a:t>
            </a:r>
          </a:p>
          <a:p>
            <a:pPr algn="r">
              <a:lnSpc>
                <a:spcPct val="100000"/>
              </a:lnSpc>
            </a:pPr>
            <a:r>
              <a:rPr lang="en-GB" sz="1300">
                <a:hlinkClick r:id="rId3"/>
              </a:rPr>
              <a:t>jo.hunter@exeter.anglican.org</a:t>
            </a:r>
            <a:endParaRPr lang="en-GB" sz="1300"/>
          </a:p>
          <a:p>
            <a:pPr algn="r">
              <a:lnSpc>
                <a:spcPct val="100000"/>
              </a:lnSpc>
            </a:pPr>
            <a:r>
              <a:rPr lang="en-GB" sz="1300"/>
              <a:t>cguntrip@lapsw.org</a:t>
            </a:r>
          </a:p>
        </p:txBody>
      </p:sp>
    </p:spTree>
    <p:extLst>
      <p:ext uri="{BB962C8B-B14F-4D97-AF65-F5344CB8AC3E}">
        <p14:creationId xmlns:p14="http://schemas.microsoft.com/office/powerpoint/2010/main" val="3208008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colourful pile of yarn turned into a yellow yarn light bulb">
            <a:extLst>
              <a:ext uri="{FF2B5EF4-FFF2-40B4-BE49-F238E27FC236}">
                <a16:creationId xmlns:a16="http://schemas.microsoft.com/office/drawing/2014/main" id="{A2305493-7FF0-08D0-DAE0-322F1240DD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CF0998E-D577-43EA-A7B8-E3EC67F75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DC364D-882B-4786-89FB-1703C1A5C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524" y="3205874"/>
            <a:ext cx="12188952" cy="3652125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28B297-F942-CDCB-14F2-382A91413661}"/>
              </a:ext>
            </a:extLst>
          </p:cNvPr>
          <p:cNvSpPr txBox="1"/>
          <p:nvPr/>
        </p:nvSpPr>
        <p:spPr>
          <a:xfrm>
            <a:off x="517870" y="978408"/>
            <a:ext cx="5021182" cy="26206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6000" b="1" u="sng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Vision:</a:t>
            </a:r>
            <a:endParaRPr lang="en-US" sz="6000" b="1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189494-2B67-46D2-93D6-A122A09BF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62168" y="6300289"/>
            <a:ext cx="5021183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020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accent2">
                <a:lumMod val="40000"/>
                <a:lumOff val="60000"/>
              </a:schemeClr>
            </a:gs>
            <a:gs pos="74000">
              <a:schemeClr val="accent2">
                <a:lumMod val="60000"/>
                <a:lumOff val="40000"/>
              </a:schemeClr>
            </a:gs>
            <a:gs pos="83000">
              <a:schemeClr val="accent2">
                <a:lumMod val="20000"/>
                <a:lumOff val="8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FACC3D-75F5-D976-E681-85B268722E22}"/>
              </a:ext>
            </a:extLst>
          </p:cNvPr>
          <p:cNvSpPr txBox="1"/>
          <p:nvPr/>
        </p:nvSpPr>
        <p:spPr>
          <a:xfrm>
            <a:off x="402771" y="576943"/>
            <a:ext cx="11386458" cy="61863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600" u="sng" dirty="0"/>
              <a:t>Reflection</a:t>
            </a:r>
          </a:p>
          <a:p>
            <a:endParaRPr lang="en-GB" sz="3600" dirty="0"/>
          </a:p>
          <a:p>
            <a:r>
              <a:rPr lang="en-GB" sz="3600" dirty="0"/>
              <a:t>Take a moment to consider the vision for RE within your school.</a:t>
            </a:r>
          </a:p>
          <a:p>
            <a:endParaRPr lang="en-GB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Is there a vision in place for this subject?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Where did it ‘come from’?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Is it relevant to the school, context and community?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Are all staff aware?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How might the children describe this?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Where do you see this in action?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99645C-8A04-907E-94A9-5F10B916AC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C59661-2B47-8D85-4CBE-F2BC71A10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8158" y="-6416"/>
            <a:ext cx="1310452" cy="147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21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accent2">
                <a:lumMod val="40000"/>
                <a:lumOff val="60000"/>
              </a:schemeClr>
            </a:gs>
            <a:gs pos="74000">
              <a:schemeClr val="accent2">
                <a:lumMod val="60000"/>
                <a:lumOff val="40000"/>
              </a:schemeClr>
            </a:gs>
            <a:gs pos="83000">
              <a:schemeClr val="accent2">
                <a:lumMod val="20000"/>
                <a:lumOff val="8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C52FB4-0A38-CF73-4D09-247B431A0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AC26FF-7348-CE56-250F-A4B7CED02DEC}"/>
              </a:ext>
            </a:extLst>
          </p:cNvPr>
          <p:cNvSpPr txBox="1"/>
          <p:nvPr/>
        </p:nvSpPr>
        <p:spPr>
          <a:xfrm>
            <a:off x="402771" y="576943"/>
            <a:ext cx="11386458" cy="61863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600" u="sng" dirty="0"/>
              <a:t>Reflection</a:t>
            </a:r>
          </a:p>
          <a:p>
            <a:endParaRPr lang="en-GB" sz="3600" dirty="0"/>
          </a:p>
          <a:p>
            <a:r>
              <a:rPr lang="en-GB" sz="3600" dirty="0"/>
              <a:t>Take a moment to consider the vision for RE within your school.</a:t>
            </a:r>
          </a:p>
          <a:p>
            <a:endParaRPr lang="en-GB" sz="3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Is there a vision in place for this subject?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Where did it ‘come from’?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Is it relevant to the school, context and community?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Are all staff aware?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How might the children describe this?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/>
              <a:t>Where do you see this in action?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EB65D9-1313-FE8A-6F1D-2B4C0807B6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2C23B3-8369-8804-61D5-182C28728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8158" y="-6416"/>
            <a:ext cx="1310452" cy="14777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611569-3A17-21FD-F189-1E445FFC8B7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32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1A2D70-AF5D-628F-CC23-252CDE894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9C5BE4-7022-7B80-5432-B9325CB98AD6}"/>
              </a:ext>
            </a:extLst>
          </p:cNvPr>
          <p:cNvSpPr txBox="1"/>
          <p:nvPr/>
        </p:nvSpPr>
        <p:spPr>
          <a:xfrm>
            <a:off x="416560" y="6055360"/>
            <a:ext cx="1141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Curriculum: religious education — National Society for Education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CC76D-CDD2-EB7B-CFAF-F22BC8D0DC6E}"/>
              </a:ext>
            </a:extLst>
          </p:cNvPr>
          <p:cNvSpPr txBox="1"/>
          <p:nvPr/>
        </p:nvSpPr>
        <p:spPr>
          <a:xfrm>
            <a:off x="335280" y="375920"/>
            <a:ext cx="1001776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</a:t>
            </a:r>
            <a:r>
              <a:rPr lang="en-GB" sz="2400" b="1" dirty="0"/>
              <a:t>Statement of Entitlement </a:t>
            </a:r>
            <a:r>
              <a:rPr lang="en-GB" sz="2400" dirty="0"/>
              <a:t>details the expectations for religious education in Church of England schools. It is designed to help stakeholders </a:t>
            </a:r>
            <a:r>
              <a:rPr lang="en-GB" sz="2400" b="1" dirty="0"/>
              <a:t>place RE at the heart of a flourishing school</a:t>
            </a:r>
            <a:r>
              <a:rPr lang="en-GB" sz="2400" dirty="0"/>
              <a:t>.</a:t>
            </a:r>
          </a:p>
          <a:p>
            <a:endParaRPr lang="en-GB" sz="2400" dirty="0"/>
          </a:p>
          <a:p>
            <a:r>
              <a:rPr lang="en-GB" sz="2400" dirty="0"/>
              <a:t>This Statement of Entitlement (September 2026) is the document referred to as part of the SIAMS inspection process, under IQ6 and IQ7.</a:t>
            </a:r>
          </a:p>
          <a:p>
            <a:endParaRPr lang="en-GB" sz="2400" dirty="0"/>
          </a:p>
          <a:p>
            <a:r>
              <a:rPr lang="en-GB" sz="2400" dirty="0"/>
              <a:t>This is now in place (September 2026).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83359C-EC85-2FBE-1410-60489F3A3C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472ED9-C4CD-CF2B-16A9-827BA2310AF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90E668-9864-D3E3-BA6D-400B1EE1F9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8264" y="-6416"/>
            <a:ext cx="1310452" cy="14777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B6CBC7-1B61-E6EC-4237-FA1EA345E7C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E5AAF9-9A88-6FC2-E7A0-2EFCAB541F3C}"/>
              </a:ext>
            </a:extLst>
          </p:cNvPr>
          <p:cNvSpPr txBox="1"/>
          <p:nvPr/>
        </p:nvSpPr>
        <p:spPr>
          <a:xfrm>
            <a:off x="416560" y="5532120"/>
            <a:ext cx="7701280" cy="178510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200" kern="1200" dirty="0">
                <a:latin typeface="+mn-ea"/>
                <a:ea typeface="+mn-ea"/>
                <a:cs typeface="+mn-cs"/>
              </a:rPr>
              <a:t>✅ curriculum coverage</a:t>
            </a:r>
            <a:r>
              <a:rPr lang="en-GB" sz="2200" dirty="0">
                <a:latin typeface="+mn-ea"/>
              </a:rPr>
              <a:t>             </a:t>
            </a:r>
            <a:r>
              <a:rPr lang="en-GB" sz="2200" dirty="0"/>
              <a:t> </a:t>
            </a:r>
            <a:r>
              <a:rPr lang="en-GB" sz="2200" dirty="0">
                <a:latin typeface="Calibri"/>
                <a:ea typeface="Calibri"/>
                <a:cs typeface="Calibri"/>
              </a:rPr>
              <a:t>✅ assessment</a:t>
            </a:r>
          </a:p>
          <a:p>
            <a:r>
              <a:rPr lang="en-GB" sz="2200" kern="1200" dirty="0">
                <a:latin typeface="+mn-ea"/>
                <a:ea typeface="+mn-ea"/>
                <a:cs typeface="+mn-cs"/>
              </a:rPr>
              <a:t>✅ progression</a:t>
            </a:r>
            <a:r>
              <a:rPr lang="en-GB" sz="2200" dirty="0">
                <a:latin typeface="+mn-ea"/>
              </a:rPr>
              <a:t>                           </a:t>
            </a:r>
            <a:r>
              <a:rPr lang="en-GB" sz="2200" dirty="0"/>
              <a:t> </a:t>
            </a:r>
            <a:r>
              <a:rPr lang="en-GB" sz="2200" dirty="0">
                <a:latin typeface="Bierstadt"/>
                <a:ea typeface="Calibri"/>
                <a:cs typeface="Calibri"/>
              </a:rPr>
              <a:t>  </a:t>
            </a:r>
            <a:r>
              <a:rPr lang="en-GB" sz="2200" dirty="0">
                <a:latin typeface="Calibri"/>
                <a:ea typeface="Calibri"/>
                <a:cs typeface="Calibri"/>
              </a:rPr>
              <a:t>✅ KS5 compliance</a:t>
            </a:r>
          </a:p>
          <a:p>
            <a:r>
              <a:rPr lang="en-GB" sz="2200" kern="1200" dirty="0">
                <a:latin typeface="+mn-ea"/>
                <a:ea typeface="+mn-ea"/>
                <a:cs typeface="+mn-cs"/>
              </a:rPr>
              <a:t>✅ teacher subject knowledge</a:t>
            </a:r>
            <a:r>
              <a:rPr lang="en-GB" sz="2200" dirty="0">
                <a:latin typeface="+mn-ea"/>
              </a:rPr>
              <a:t>   </a:t>
            </a:r>
            <a:r>
              <a:rPr lang="en-GB" sz="2200" dirty="0">
                <a:latin typeface="Calibri"/>
                <a:ea typeface="Calibri"/>
                <a:cs typeface="Calibri"/>
              </a:rPr>
              <a:t>✅ governor oversight</a:t>
            </a:r>
          </a:p>
          <a:p>
            <a:endParaRPr lang="en-GB" sz="2200" kern="1200" dirty="0">
              <a:latin typeface="+mn-ea"/>
              <a:ea typeface="+mn-ea"/>
              <a:cs typeface="+mn-cs"/>
            </a:endParaRPr>
          </a:p>
          <a:p>
            <a:pPr marL="0" algn="ctr" rtl="0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91685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0E37CB-9EE9-6C1A-9975-C97AF7958D75}"/>
              </a:ext>
            </a:extLst>
          </p:cNvPr>
          <p:cNvSpPr txBox="1"/>
          <p:nvPr/>
        </p:nvSpPr>
        <p:spPr>
          <a:xfrm>
            <a:off x="436880" y="508000"/>
            <a:ext cx="1135888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/>
              <a:t>Key elements of the Statement of Entitlement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RE’s high priority within the curriculum and </a:t>
            </a:r>
            <a:r>
              <a:rPr lang="en-GB" sz="2000" b="1" dirty="0"/>
              <a:t>status as an academic subject </a:t>
            </a:r>
            <a:r>
              <a:rPr lang="en-GB" sz="2000" dirty="0"/>
              <a:t>are clearly articulated. </a:t>
            </a:r>
          </a:p>
          <a:p>
            <a:r>
              <a:rPr lang="en-GB" sz="2000" dirty="0"/>
              <a:t>• The RE entitlement is </a:t>
            </a:r>
            <a:r>
              <a:rPr lang="en-GB" sz="2000" b="1" dirty="0"/>
              <a:t>entirely separate from collective worship</a:t>
            </a:r>
            <a:r>
              <a:rPr lang="en-GB" sz="2000" dirty="0"/>
              <a:t>. </a:t>
            </a:r>
          </a:p>
          <a:p>
            <a:r>
              <a:rPr lang="en-GB" sz="2000" dirty="0"/>
              <a:t>• The RE </a:t>
            </a:r>
            <a:r>
              <a:rPr lang="en-GB" sz="2000" b="1" dirty="0"/>
              <a:t>curriculum is well-balanced, well-sequenced</a:t>
            </a:r>
            <a:r>
              <a:rPr lang="en-GB" sz="2000" dirty="0"/>
              <a:t> and reflects the school’s </a:t>
            </a:r>
            <a:r>
              <a:rPr lang="en-GB" sz="2000" b="1" dirty="0"/>
              <a:t>specific context</a:t>
            </a:r>
            <a:r>
              <a:rPr lang="en-GB" sz="2000" dirty="0"/>
              <a:t>. </a:t>
            </a:r>
          </a:p>
          <a:p>
            <a:r>
              <a:rPr lang="en-GB" sz="2000" dirty="0"/>
              <a:t>• Sufficient dedicated </a:t>
            </a:r>
            <a:r>
              <a:rPr lang="en-GB" sz="2000" b="1" dirty="0"/>
              <a:t>curriculum time</a:t>
            </a:r>
            <a:r>
              <a:rPr lang="en-GB" sz="2000" dirty="0"/>
              <a:t>, meeting explicitly RE objectives, is committed to the delivery of RE. This should aim to be close to </a:t>
            </a:r>
            <a:r>
              <a:rPr lang="en-GB" sz="2000" b="1" dirty="0"/>
              <a:t>10% but must be no less than 5% in key stages (KS) 1-4</a:t>
            </a:r>
            <a:r>
              <a:rPr lang="en-GB" sz="2000" dirty="0"/>
              <a:t>. </a:t>
            </a:r>
          </a:p>
          <a:p>
            <a:r>
              <a:rPr lang="en-GB" sz="2000" dirty="0"/>
              <a:t>• </a:t>
            </a:r>
            <a:r>
              <a:rPr lang="en-GB" sz="2000" b="1" dirty="0"/>
              <a:t>All teaching staff </a:t>
            </a:r>
            <a:r>
              <a:rPr lang="en-GB" sz="2000" dirty="0"/>
              <a:t>and those responsible for governance </a:t>
            </a:r>
            <a:r>
              <a:rPr lang="en-GB" sz="2000" b="1" dirty="0"/>
              <a:t>understand the distinctive role and purpose of RE within a Church school</a:t>
            </a:r>
            <a:r>
              <a:rPr lang="en-GB" sz="2000" dirty="0"/>
              <a:t>. </a:t>
            </a:r>
          </a:p>
          <a:p>
            <a:r>
              <a:rPr lang="en-GB" sz="2000" dirty="0"/>
              <a:t>• Priority is given to building up </a:t>
            </a:r>
            <a:r>
              <a:rPr lang="en-GB" sz="2000" b="1" dirty="0"/>
              <a:t>staff expertise through professional development </a:t>
            </a:r>
            <a:r>
              <a:rPr lang="en-GB" sz="2000" dirty="0"/>
              <a:t>and resourcing, particularly where teachers with specialisms in other areas are delivering RE.</a:t>
            </a:r>
          </a:p>
          <a:p>
            <a:r>
              <a:rPr lang="en-GB" sz="2000" dirty="0"/>
              <a:t>• They engage with their diocese when developing the school’s RE curriculum and adapting schemes and frameworks, such as a locally agreed syllabus, to the school’s context. </a:t>
            </a:r>
          </a:p>
          <a:p>
            <a:r>
              <a:rPr lang="en-GB" sz="2000" dirty="0"/>
              <a:t>• </a:t>
            </a:r>
            <a:r>
              <a:rPr lang="en-GB" sz="2000" b="1" dirty="0"/>
              <a:t>All pupils follow a course which leads to a recognised and appropriate qualification in RE or Religious Studies at KS4</a:t>
            </a:r>
            <a:r>
              <a:rPr lang="en-GB" sz="2000" dirty="0"/>
              <a:t>. This includes pupils who have SEND. The study of </a:t>
            </a:r>
            <a:r>
              <a:rPr lang="en-GB" sz="2000" b="1" dirty="0"/>
              <a:t>Christianity will be a significant part of any Religious Studies qualification offered</a:t>
            </a:r>
            <a:r>
              <a:rPr lang="en-GB" sz="2000" dirty="0"/>
              <a:t>. </a:t>
            </a:r>
          </a:p>
          <a:p>
            <a:endParaRPr lang="en-GB" sz="2000" dirty="0"/>
          </a:p>
          <a:p>
            <a:r>
              <a:rPr lang="en-GB" sz="2000" i="1" dirty="0"/>
              <a:t>Additional KS4/5 information in the full document.</a:t>
            </a:r>
          </a:p>
        </p:txBody>
      </p:sp>
    </p:spTree>
    <p:extLst>
      <p:ext uri="{BB962C8B-B14F-4D97-AF65-F5344CB8AC3E}">
        <p14:creationId xmlns:p14="http://schemas.microsoft.com/office/powerpoint/2010/main" val="184920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D3340-64C0-FA0F-FEEC-D7A27B854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750031"/>
          </a:xfrm>
        </p:spPr>
        <p:txBody>
          <a:bodyPr>
            <a:normAutofit fontScale="90000"/>
          </a:bodyPr>
          <a:lstStyle/>
          <a:p>
            <a:r>
              <a:rPr lang="en-GB" dirty="0"/>
              <a:t>Curriculum overview – Broad and balanced?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385622-EC9F-C483-33B0-09512419EB20}"/>
              </a:ext>
            </a:extLst>
          </p:cNvPr>
          <p:cNvSpPr txBox="1"/>
          <p:nvPr/>
        </p:nvSpPr>
        <p:spPr>
          <a:xfrm>
            <a:off x="521208" y="2547257"/>
            <a:ext cx="11155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hlinkClick r:id="rId3"/>
              </a:rPr>
              <a:t>download.asp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28909A-44EE-E241-EE41-31B2848CBFE8}"/>
              </a:ext>
            </a:extLst>
          </p:cNvPr>
          <p:cNvSpPr txBox="1"/>
          <p:nvPr/>
        </p:nvSpPr>
        <p:spPr>
          <a:xfrm>
            <a:off x="521208" y="3547872"/>
            <a:ext cx="61408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‘To grow and Flourish wherever you are planted.’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BDAB61-58D6-94AB-5EC7-E5A7CC7DE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1502" y="2119337"/>
            <a:ext cx="1257475" cy="1190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1BF617-54AA-7E63-8330-A6774D71083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5876" y="1701198"/>
            <a:ext cx="4144109" cy="4986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86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AEAC6F-2298-895C-866A-22FE602193BF}"/>
              </a:ext>
            </a:extLst>
          </p:cNvPr>
          <p:cNvSpPr txBox="1"/>
          <p:nvPr/>
        </p:nvSpPr>
        <p:spPr>
          <a:xfrm>
            <a:off x="310896" y="457200"/>
            <a:ext cx="10277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Diversity within Religion and Worldviews</a:t>
            </a:r>
          </a:p>
        </p:txBody>
      </p:sp>
      <p:pic>
        <p:nvPicPr>
          <p:cNvPr id="3" name="Online Media 2" title="Nobody Stands Nowhere">
            <a:hlinkClick r:id="" action="ppaction://media"/>
            <a:extLst>
              <a:ext uri="{FF2B5EF4-FFF2-40B4-BE49-F238E27FC236}">
                <a16:creationId xmlns:a16="http://schemas.microsoft.com/office/drawing/2014/main" id="{C5E761EE-D609-2211-E644-7DEC5E52598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0896" y="1462314"/>
            <a:ext cx="7411276" cy="41873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8ED3EB-8E9B-3B75-6778-C46F6CE3B54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2761" y="826532"/>
            <a:ext cx="4147808" cy="501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00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6209925"/>
            <a:ext cx="11155680" cy="45719"/>
          </a:xfrm>
          <a:custGeom>
            <a:avLst/>
            <a:gdLst/>
            <a:ahLst/>
            <a:cxnLst/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AF3766F-DEF3-4802-BB0D-7A18EDD97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4AC411-9DCC-1D4C-43C4-BA12E5F32B48}"/>
              </a:ext>
            </a:extLst>
          </p:cNvPr>
          <p:cNvSpPr txBox="1"/>
          <p:nvPr/>
        </p:nvSpPr>
        <p:spPr>
          <a:xfrm>
            <a:off x="376241" y="822325"/>
            <a:ext cx="11149875" cy="48862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b="1" u="sng" dirty="0">
                <a:latin typeface="+mj-lt"/>
                <a:ea typeface="+mj-ea"/>
                <a:cs typeface="+mj-cs"/>
              </a:rPr>
              <a:t>Curriculum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CC11005-BC53-5976-9587-FB0B62EF6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5E2F33-8076-9448-F80E-4AAA9F12F69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241" y="1683117"/>
            <a:ext cx="4309032" cy="4352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FFDA84-02F0-5703-7A25-9572E8D822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240" y="806648"/>
            <a:ext cx="3684472" cy="12158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25DD10-C05A-042E-D243-4C9DADC2F5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691" y="5211585"/>
            <a:ext cx="4268860" cy="11525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2CE7C75-5046-1DAE-B0B2-2B423DE507F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271" y="1081737"/>
            <a:ext cx="3109811" cy="379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50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3BCE4B-1A11-C588-9930-D91DA3B54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87" y="353127"/>
            <a:ext cx="2229161" cy="35914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92F5FD-CA73-419E-0D44-A3C85A65D6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3237" y="353127"/>
            <a:ext cx="3822053" cy="38104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9620DE-F7EB-482A-B0BF-1450589206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941" y="353127"/>
            <a:ext cx="1686160" cy="29150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F95401-53D4-75C1-AE6A-ECEDDAF9061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6968" y="243622"/>
            <a:ext cx="3395032" cy="3810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A58649-52B2-6C28-28C6-BC09AE7708C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4813" y="4163563"/>
            <a:ext cx="3650841" cy="20957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3EB9F7-AFEC-B0BC-5DD7-6F1C71E30858}"/>
              </a:ext>
            </a:extLst>
          </p:cNvPr>
          <p:cNvSpPr txBox="1"/>
          <p:nvPr/>
        </p:nvSpPr>
        <p:spPr>
          <a:xfrm>
            <a:off x="149352" y="564159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8"/>
              </a:rPr>
              <a:t>Spirited Arts – NATRE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4351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ew shape">
            <a:extLst>
              <a:ext uri="{FF2B5EF4-FFF2-40B4-BE49-F238E27FC236}">
                <a16:creationId xmlns:a16="http://schemas.microsoft.com/office/drawing/2014/main" id="{533D13FF-452A-89F1-5125-908863695677}"/>
              </a:ext>
            </a:extLst>
          </p:cNvPr>
          <p:cNvSpPr/>
          <p:nvPr/>
        </p:nvSpPr>
        <p:spPr>
          <a:xfrm>
            <a:off x="362978" y="1376811"/>
            <a:ext cx="3797541" cy="2783709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D37BE2-3745-EEFB-EB3D-E4ACFA122449}"/>
              </a:ext>
            </a:extLst>
          </p:cNvPr>
          <p:cNvSpPr txBox="1"/>
          <p:nvPr/>
        </p:nvSpPr>
        <p:spPr>
          <a:xfrm>
            <a:off x="362979" y="283464"/>
            <a:ext cx="9997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/>
              <a:t>Example of adding depth of thought and reflection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5BF7C5-95F7-5DD9-627B-AA8DE6474263}"/>
              </a:ext>
            </a:extLst>
          </p:cNvPr>
          <p:cNvSpPr txBox="1"/>
          <p:nvPr/>
        </p:nvSpPr>
        <p:spPr>
          <a:xfrm>
            <a:off x="4309110" y="1208173"/>
            <a:ext cx="4984245" cy="3120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400" b="0" i="1" u="none" strike="noStrike">
                <a:solidFill>
                  <a:srgbClr val="000000"/>
                </a:solidFill>
                <a:latin typeface="Arial"/>
              </a:defRPr>
            </a:pPr>
            <a:r>
              <a:rPr lang="en-GB" sz="2400" b="0" i="1" u="none" strike="noStrike" dirty="0">
                <a:solidFill>
                  <a:srgbClr val="000000"/>
                </a:solidFill>
                <a:latin typeface="Arial"/>
              </a:rPr>
              <a:t>''To grow and flourish wherever you are planted.''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400" b="0" i="0" u="none" strike="noStrike">
                <a:solidFill>
                  <a:srgbClr val="000000"/>
                </a:solidFill>
                <a:latin typeface="Arial"/>
              </a:defRPr>
            </a:pPr>
            <a:endParaRPr lang="en-GB" sz="2400" b="0" i="1" u="none" strike="noStrike" dirty="0">
              <a:solidFill>
                <a:srgbClr val="000000"/>
              </a:solidFill>
              <a:latin typeface="Arial"/>
            </a:endParaRP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400" b="0" i="0" u="none" strike="noStrike">
                <a:solidFill>
                  <a:srgbClr val="0000FF"/>
                </a:solidFill>
                <a:latin typeface="Arial"/>
              </a:defRPr>
            </a:pPr>
            <a:r>
              <a:rPr lang="en-GB" sz="2400" b="0" i="0" u="none" strike="noStrike" dirty="0">
                <a:solidFill>
                  <a:srgbClr val="0000FF"/>
                </a:solidFill>
                <a:latin typeface="Arial"/>
              </a:rPr>
              <a:t>We grow as people.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400" b="0" i="0" u="none" strike="noStrike">
                <a:solidFill>
                  <a:srgbClr val="0000FF"/>
                </a:solidFill>
                <a:latin typeface="Arial"/>
              </a:defRPr>
            </a:pPr>
            <a:r>
              <a:rPr lang="en-GB" sz="2400" b="0" i="0" u="none" strike="noStrike" dirty="0">
                <a:solidFill>
                  <a:srgbClr val="0000FF"/>
                </a:solidFill>
                <a:latin typeface="Arial"/>
              </a:rPr>
              <a:t>We respect our world.</a:t>
            </a:r>
          </a:p>
          <a:p>
            <a:pPr lvl="0" algn="ctr">
              <a:lnSpc>
                <a:spcPct val="98291"/>
              </a:lnSpc>
              <a:spcBef>
                <a:spcPct val="57500"/>
              </a:spcBef>
              <a:spcAft>
                <a:spcPct val="0"/>
              </a:spcAft>
              <a:buNone/>
              <a:defRPr sz="2400" b="0" i="0" u="none" strike="noStrike">
                <a:solidFill>
                  <a:srgbClr val="0000FF"/>
                </a:solidFill>
                <a:latin typeface="Arial"/>
              </a:defRPr>
            </a:pPr>
            <a:r>
              <a:rPr lang="en-GB" sz="2400" b="0" i="0" u="none" strike="noStrike" dirty="0">
                <a:solidFill>
                  <a:srgbClr val="0000FF"/>
                </a:solidFill>
                <a:latin typeface="Arial"/>
              </a:rPr>
              <a:t>We ask questions.</a:t>
            </a:r>
          </a:p>
        </p:txBody>
      </p:sp>
    </p:spTree>
    <p:extLst>
      <p:ext uri="{BB962C8B-B14F-4D97-AF65-F5344CB8AC3E}">
        <p14:creationId xmlns:p14="http://schemas.microsoft.com/office/powerpoint/2010/main" val="819383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E7982F-01BF-F509-02F3-E0B2640C20E0}"/>
              </a:ext>
            </a:extLst>
          </p:cNvPr>
          <p:cNvSpPr txBox="1"/>
          <p:nvPr/>
        </p:nvSpPr>
        <p:spPr>
          <a:xfrm>
            <a:off x="391886" y="685800"/>
            <a:ext cx="11103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Jo- could you talk about Global Christianity here? I haven’t had the training yet…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385581-3310-1797-A3BE-2EAD3C0806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8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FDF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8F629E-03DB-FD20-ECC4-5A969D6AC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6BE0CB-47F1-9DE7-3D94-24DD8C4CAE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45" y="5347970"/>
            <a:ext cx="4705350" cy="1091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5C4C41-00C3-ABB0-BC9E-870732CD65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85" y="364808"/>
            <a:ext cx="7575550" cy="46145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8A5172-48B6-2A20-CA36-442D32E9F8C9}"/>
              </a:ext>
            </a:extLst>
          </p:cNvPr>
          <p:cNvSpPr txBox="1"/>
          <p:nvPr/>
        </p:nvSpPr>
        <p:spPr>
          <a:xfrm>
            <a:off x="5621547" y="5341189"/>
            <a:ext cx="609600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r" rtl="0"/>
            <a:r>
              <a:rPr lang="en-GB" sz="2000" kern="1200" dirty="0">
                <a:latin typeface="Calibri"/>
                <a:ea typeface="+mn-ea"/>
                <a:cs typeface="+mn-cs"/>
              </a:rPr>
              <a:t>Dates for upcoming training are:</a:t>
            </a:r>
            <a:endParaRPr lang="en-US" dirty="0">
              <a:ea typeface="+mn-ea"/>
              <a:cs typeface="+mn-cs"/>
            </a:endParaRPr>
          </a:p>
          <a:p>
            <a:pPr marL="283210" indent="-283210" algn="r" rtl="0">
              <a:buFont typeface="Arial"/>
              <a:buChar char="•"/>
            </a:pPr>
            <a:r>
              <a:rPr lang="en-GB" sz="2000" b="1" kern="1200" dirty="0">
                <a:latin typeface="Calibri"/>
                <a:ea typeface="+mn-ea"/>
                <a:cs typeface="+mn-cs"/>
              </a:rPr>
              <a:t>Monday 23 November 10.00am – 3.30pm, Old Deanery</a:t>
            </a:r>
            <a:endParaRPr lang="en-GB" sz="2000" b="1" kern="1200" dirty="0">
              <a:latin typeface="Calibri"/>
              <a:ea typeface="Calibri"/>
              <a:cs typeface="Calibri"/>
            </a:endParaRPr>
          </a:p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185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2137BC9-13ED-C5ED-EAA2-BD6710E32A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3401" y="225845"/>
            <a:ext cx="3443395" cy="33791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C84BF8-87BE-AA4C-E641-9B7236C6D1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540" y="3723701"/>
            <a:ext cx="3040846" cy="30296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8CC9E-CF50-543A-8188-F22B85378AD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5323" y="2021595"/>
            <a:ext cx="3443395" cy="48364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BDF4ED-E12D-BA69-7C1C-5ABB4C4C8B3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152"/>
            <a:ext cx="3555949" cy="4924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142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20145D-9C3B-A004-BBCE-7C390EF74534}"/>
              </a:ext>
            </a:extLst>
          </p:cNvPr>
          <p:cNvSpPr txBox="1"/>
          <p:nvPr/>
        </p:nvSpPr>
        <p:spPr>
          <a:xfrm>
            <a:off x="402771" y="413657"/>
            <a:ext cx="11244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u="sng" dirty="0"/>
              <a:t>Resources and CPD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5120ED-B00C-A3C9-9F7B-A3B246073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398" y="1481652"/>
            <a:ext cx="6315956" cy="97168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2DCAD4-77FB-E153-2BCF-FB37A3E7E8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94" y="4417799"/>
            <a:ext cx="4018504" cy="20265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F5F78F-7C86-B20F-5CD0-2CB6F4E31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842" y="3413924"/>
            <a:ext cx="2124371" cy="19624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DCBA21-58FA-4C8F-ADEC-0D23495C67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9252" y="5143420"/>
            <a:ext cx="3486637" cy="11431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2A49DA4-7212-98A2-F2FC-0669AB0053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1252" y="2635357"/>
            <a:ext cx="2762636" cy="16004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7DA1384-DDBC-56EB-0173-5106FAA46C5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767" y="2701283"/>
            <a:ext cx="4957180" cy="6463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D4637E-15F1-43B8-C582-1002A079160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9922" y="60128"/>
            <a:ext cx="3392221" cy="1269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B1CF5E8-14B1-7B5F-3576-481B5138C0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9111" y="1313734"/>
            <a:ext cx="1838157" cy="97168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0502350-695C-BB71-2F3B-565A661BF9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21498" y="5991264"/>
            <a:ext cx="1638529" cy="5906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E9B58F6-3EF9-340C-5797-BBBD6CCBA22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7947" y="143839"/>
            <a:ext cx="2924116" cy="84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879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16D04-995D-1473-ED19-98AAE95BCE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188" y="293914"/>
            <a:ext cx="4436688" cy="59871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F7372A-5E90-7737-DFAF-87B282BC6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476" y="293913"/>
            <a:ext cx="4872088" cy="598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461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262DD-BF18-395A-49A7-270F65392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or Comments</a:t>
            </a:r>
            <a:br>
              <a:rPr lang="en-US" dirty="0"/>
            </a:br>
            <a:r>
              <a:rPr lang="en-GB" sz="3100" dirty="0"/>
              <a:t>Religious Education in Church of England schools and SIAMS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223689-BD1C-FFA9-F1ED-2153B41EAA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6455" y="2726550"/>
            <a:ext cx="3832392" cy="379228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DCA28F-7F87-FAD0-134C-510311AD9F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93925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597</Words>
  <Application>Microsoft Macintosh PowerPoint</Application>
  <PresentationFormat>Widescreen</PresentationFormat>
  <Paragraphs>75</Paragraphs>
  <Slides>17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Bierstadt</vt:lpstr>
      <vt:lpstr>Calibri</vt:lpstr>
      <vt:lpstr>GestaltVTI</vt:lpstr>
      <vt:lpstr>Religious Education in Church of England schools and SIAMS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Curriculum overview – Broad and balanced?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Any Questions or Comments Religious Education in Church of England schools and SIAMS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Corrine Guntrip</dc:creator>
  <cp:lastModifiedBy>Ed Pawson</cp:lastModifiedBy>
  <cp:revision>122</cp:revision>
  <dcterms:created xsi:type="dcterms:W3CDTF">2026-09-27T16:34:13Z</dcterms:created>
  <dcterms:modified xsi:type="dcterms:W3CDTF">2026-10-02T18:32:09Z</dcterms:modified>
</cp:coreProperties>
</file>