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1752" r:id="rId3"/>
    <p:sldId id="1112" r:id="rId4"/>
    <p:sldId id="1117" r:id="rId5"/>
    <p:sldId id="1118" r:id="rId6"/>
    <p:sldId id="1113" r:id="rId7"/>
    <p:sldId id="1115" r:id="rId8"/>
    <p:sldId id="1748" r:id="rId9"/>
    <p:sldId id="1116" r:id="rId10"/>
    <p:sldId id="1730" r:id="rId11"/>
    <p:sldId id="1119" r:id="rId12"/>
    <p:sldId id="1114" r:id="rId13"/>
    <p:sldId id="378" r:id="rId14"/>
    <p:sldId id="1757" r:id="rId15"/>
    <p:sldId id="1637" r:id="rId16"/>
    <p:sldId id="612" r:id="rId17"/>
    <p:sldId id="1758" r:id="rId18"/>
    <p:sldId id="1759" r:id="rId19"/>
    <p:sldId id="176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695"/>
  </p:normalViewPr>
  <p:slideViewPr>
    <p:cSldViewPr snapToGrid="0">
      <p:cViewPr varScale="1">
        <p:scale>
          <a:sx n="101" d="100"/>
          <a:sy n="101" d="100"/>
        </p:scale>
        <p:origin x="94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1F3B59-6E7B-457D-B7E3-1F090797BBCC}" type="datetimeFigureOut">
              <a:rPr lang="en-GB" smtClean="0"/>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325A79-3796-4494-8D99-379AC8479138}" type="slidenum">
              <a:rPr lang="en-GB" smtClean="0"/>
              <a:t>‹#›</a:t>
            </a:fld>
            <a:endParaRPr lang="en-GB"/>
          </a:p>
        </p:txBody>
      </p:sp>
    </p:spTree>
    <p:extLst>
      <p:ext uri="{BB962C8B-B14F-4D97-AF65-F5344CB8AC3E}">
        <p14:creationId xmlns:p14="http://schemas.microsoft.com/office/powerpoint/2010/main" val="56603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2A612-3782-B540-DF16-20C9C0BB7F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D2257-8614-B837-0CD3-C5E5DF1365E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F68C0A4-EF86-7425-7A19-12F2D8DE2F7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4D9A38C-2569-A794-B0FD-5E661C684A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A3FD5D-FBA1-4273-BBB8-B7AEE1A9A1A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5330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B2FFE-7DEC-D6BA-5151-93D39697A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3856D-954A-38CD-2649-8E6AA7A702B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6D95773-60C7-511E-A2CE-90437E9597A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36C2B4C-1C9B-F25F-B685-9406F98F43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A3FD5D-FBA1-4273-BBB8-B7AEE1A9A1A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84314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3BAC2-EA60-5B60-12B2-89210F109D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65AFB8-290A-9E7C-C1E7-AA9E640ACF8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53623F8-99C0-3639-1D57-29FCC348681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AC7FEE9-25FC-525F-5D76-A989F4576B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A3FD5D-FBA1-4273-BBB8-B7AEE1A9A1A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4327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5C8B1-1DC2-BFC6-97E8-4CDE19F776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464DB4-D3F6-F43D-DB5D-8C2E13B5FA6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F991B35-156D-55F1-706B-00EB80BFB97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A7AAE80-5C9D-7966-7731-83D37469ED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A3FD5D-FBA1-4273-BBB8-B7AEE1A9A1A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09509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2201D-3FF9-5FD3-D1A7-BFA9A521A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0B859F-FB9B-D924-5A23-C5EE76BBE62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2BE57BA-87E4-3980-DC22-2308FD3E262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DB12F31-E3F9-9F02-DC67-0C5F8E17D1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A3FD5D-FBA1-4273-BBB8-B7AEE1A9A1A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02505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4E85B-240E-569C-F6BD-58092B2DD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A9092A-B47F-7565-A9AC-22E2AF22F75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2C559B8-8AE5-CA9A-BF25-D065CC03F66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0170A56-E212-9417-635A-7C09C18184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A3FD5D-FBA1-4273-BBB8-B7AEE1A9A1A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61602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RE Facebook page </a:t>
            </a:r>
            <a:endParaRPr lang="en-GB" dirty="0"/>
          </a:p>
        </p:txBody>
      </p:sp>
      <p:sp>
        <p:nvSpPr>
          <p:cNvPr id="4" name="Slide Number Placeholder 3"/>
          <p:cNvSpPr>
            <a:spLocks noGrp="1"/>
          </p:cNvSpPr>
          <p:nvPr>
            <p:ph type="sldNum" sz="quarter" idx="5"/>
          </p:nvPr>
        </p:nvSpPr>
        <p:spPr/>
        <p:txBody>
          <a:bodyPr/>
          <a:lstStyle/>
          <a:p>
            <a:fld id="{AFA899AE-A139-4041-89C7-A1B5721C913E}" type="slidenum">
              <a:rPr lang="en-GB" smtClean="0"/>
              <a:t>8</a:t>
            </a:fld>
            <a:endParaRPr lang="en-GB"/>
          </a:p>
        </p:txBody>
      </p:sp>
    </p:spTree>
    <p:extLst>
      <p:ext uri="{BB962C8B-B14F-4D97-AF65-F5344CB8AC3E}">
        <p14:creationId xmlns:p14="http://schemas.microsoft.com/office/powerpoint/2010/main" val="926696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562C5-C150-CE5E-87DB-62CB091BB0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3A006E-DBCD-4628-34EA-5107020D933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EBF1A2E-76B9-DB12-D257-947A2F72DE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D9BB673-A227-C096-CDA1-8E61DDD2DB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A3FD5D-FBA1-4273-BBB8-B7AEE1A9A1A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3082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7B7FC-1433-3847-A3DC-03BFA2AF3E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8433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A864B-0E9E-B892-25A3-6A48698C40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F5409-C131-EB93-1882-35716036B34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FF6EC86-610B-4AE8-20D0-E96ECDC5FDD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84566B3-5BDD-B77E-CC59-24A32845EB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A3FD5D-FBA1-4273-BBB8-B7AEE1A9A1A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35922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515C-8CCE-C56F-49CC-D01A611944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3027F13-5161-9D3F-5A00-4D03131D16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7E7E43E-0C9C-B55B-93A3-84857446CAA8}"/>
              </a:ext>
            </a:extLst>
          </p:cNvPr>
          <p:cNvSpPr>
            <a:spLocks noGrp="1"/>
          </p:cNvSpPr>
          <p:nvPr>
            <p:ph type="dt" sz="half" idx="10"/>
          </p:nvPr>
        </p:nvSpPr>
        <p:spPr/>
        <p:txBody>
          <a:bodyPr/>
          <a:lstStyle/>
          <a:p>
            <a:fld id="{C5FCF2EF-F707-4FC9-BD36-A87376B2A621}" type="datetimeFigureOut">
              <a:rPr lang="en-GB" smtClean="0"/>
              <a:t>02/10/2026</a:t>
            </a:fld>
            <a:endParaRPr lang="en-GB"/>
          </a:p>
        </p:txBody>
      </p:sp>
      <p:sp>
        <p:nvSpPr>
          <p:cNvPr id="5" name="Footer Placeholder 4">
            <a:extLst>
              <a:ext uri="{FF2B5EF4-FFF2-40B4-BE49-F238E27FC236}">
                <a16:creationId xmlns:a16="http://schemas.microsoft.com/office/drawing/2014/main" id="{B4969B79-802A-D116-73F4-FFC8F9231F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F8EF01-D7C7-8990-9EAC-989668CC5C94}"/>
              </a:ext>
            </a:extLst>
          </p:cNvPr>
          <p:cNvSpPr>
            <a:spLocks noGrp="1"/>
          </p:cNvSpPr>
          <p:nvPr>
            <p:ph type="sldNum" sz="quarter" idx="12"/>
          </p:nvPr>
        </p:nvSpPr>
        <p:spPr/>
        <p:txBody>
          <a:bodyPr/>
          <a:lstStyle/>
          <a:p>
            <a:fld id="{A6F706BB-37A1-4BB7-9E3B-728278DB62B7}" type="slidenum">
              <a:rPr lang="en-GB" smtClean="0"/>
              <a:t>‹#›</a:t>
            </a:fld>
            <a:endParaRPr lang="en-GB"/>
          </a:p>
        </p:txBody>
      </p:sp>
    </p:spTree>
    <p:extLst>
      <p:ext uri="{BB962C8B-B14F-4D97-AF65-F5344CB8AC3E}">
        <p14:creationId xmlns:p14="http://schemas.microsoft.com/office/powerpoint/2010/main" val="631140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D0A34-E2A1-AE52-1E99-0C0CAE52E0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94BFA6-E73F-12FC-51DE-AC65214374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D9088B-12F9-D699-F91F-1786316101AD}"/>
              </a:ext>
            </a:extLst>
          </p:cNvPr>
          <p:cNvSpPr>
            <a:spLocks noGrp="1"/>
          </p:cNvSpPr>
          <p:nvPr>
            <p:ph type="dt" sz="half" idx="10"/>
          </p:nvPr>
        </p:nvSpPr>
        <p:spPr/>
        <p:txBody>
          <a:bodyPr/>
          <a:lstStyle/>
          <a:p>
            <a:fld id="{C5FCF2EF-F707-4FC9-BD36-A87376B2A621}" type="datetimeFigureOut">
              <a:rPr lang="en-GB" smtClean="0"/>
              <a:t>02/10/2026</a:t>
            </a:fld>
            <a:endParaRPr lang="en-GB"/>
          </a:p>
        </p:txBody>
      </p:sp>
      <p:sp>
        <p:nvSpPr>
          <p:cNvPr id="5" name="Footer Placeholder 4">
            <a:extLst>
              <a:ext uri="{FF2B5EF4-FFF2-40B4-BE49-F238E27FC236}">
                <a16:creationId xmlns:a16="http://schemas.microsoft.com/office/drawing/2014/main" id="{26A8AD02-B254-7956-FA53-3C8F5F0F60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5E45D0-9145-AA98-39E4-31F30A84FD73}"/>
              </a:ext>
            </a:extLst>
          </p:cNvPr>
          <p:cNvSpPr>
            <a:spLocks noGrp="1"/>
          </p:cNvSpPr>
          <p:nvPr>
            <p:ph type="sldNum" sz="quarter" idx="12"/>
          </p:nvPr>
        </p:nvSpPr>
        <p:spPr/>
        <p:txBody>
          <a:bodyPr/>
          <a:lstStyle/>
          <a:p>
            <a:fld id="{A6F706BB-37A1-4BB7-9E3B-728278DB62B7}" type="slidenum">
              <a:rPr lang="en-GB" smtClean="0"/>
              <a:t>‹#›</a:t>
            </a:fld>
            <a:endParaRPr lang="en-GB"/>
          </a:p>
        </p:txBody>
      </p:sp>
    </p:spTree>
    <p:extLst>
      <p:ext uri="{BB962C8B-B14F-4D97-AF65-F5344CB8AC3E}">
        <p14:creationId xmlns:p14="http://schemas.microsoft.com/office/powerpoint/2010/main" val="4154636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F7D7C-078A-D2D2-3E8F-134FB4F622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17FE887-38D0-C68C-8B90-69F577886F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2E5426-7564-A0D7-E424-571C2DF0C8ED}"/>
              </a:ext>
            </a:extLst>
          </p:cNvPr>
          <p:cNvSpPr>
            <a:spLocks noGrp="1"/>
          </p:cNvSpPr>
          <p:nvPr>
            <p:ph type="dt" sz="half" idx="10"/>
          </p:nvPr>
        </p:nvSpPr>
        <p:spPr/>
        <p:txBody>
          <a:bodyPr/>
          <a:lstStyle/>
          <a:p>
            <a:fld id="{C5FCF2EF-F707-4FC9-BD36-A87376B2A621}" type="datetimeFigureOut">
              <a:rPr lang="en-GB" smtClean="0"/>
              <a:t>02/10/2026</a:t>
            </a:fld>
            <a:endParaRPr lang="en-GB"/>
          </a:p>
        </p:txBody>
      </p:sp>
      <p:sp>
        <p:nvSpPr>
          <p:cNvPr id="5" name="Footer Placeholder 4">
            <a:extLst>
              <a:ext uri="{FF2B5EF4-FFF2-40B4-BE49-F238E27FC236}">
                <a16:creationId xmlns:a16="http://schemas.microsoft.com/office/drawing/2014/main" id="{1AADC23E-944C-F0F7-8DAA-A0AF0E00AE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FB4930-1A8D-BA66-5CEC-F506BEB7BCF5}"/>
              </a:ext>
            </a:extLst>
          </p:cNvPr>
          <p:cNvSpPr>
            <a:spLocks noGrp="1"/>
          </p:cNvSpPr>
          <p:nvPr>
            <p:ph type="sldNum" sz="quarter" idx="12"/>
          </p:nvPr>
        </p:nvSpPr>
        <p:spPr/>
        <p:txBody>
          <a:bodyPr/>
          <a:lstStyle/>
          <a:p>
            <a:fld id="{A6F706BB-37A1-4BB7-9E3B-728278DB62B7}" type="slidenum">
              <a:rPr lang="en-GB" smtClean="0"/>
              <a:t>‹#›</a:t>
            </a:fld>
            <a:endParaRPr lang="en-GB"/>
          </a:p>
        </p:txBody>
      </p:sp>
    </p:spTree>
    <p:extLst>
      <p:ext uri="{BB962C8B-B14F-4D97-AF65-F5344CB8AC3E}">
        <p14:creationId xmlns:p14="http://schemas.microsoft.com/office/powerpoint/2010/main" val="3782190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A170-50B7-9237-69E0-84CF0C6775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5324101-92F4-FB23-8E61-A9FB3B24F8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7CB3F21-344A-0CA4-9549-B15FF15971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C5F1C5E-E677-94D0-0276-3428FC30FB1E}"/>
              </a:ext>
            </a:extLst>
          </p:cNvPr>
          <p:cNvSpPr>
            <a:spLocks noGrp="1"/>
          </p:cNvSpPr>
          <p:nvPr>
            <p:ph type="dt" sz="half" idx="10"/>
          </p:nvPr>
        </p:nvSpPr>
        <p:spPr/>
        <p:txBody>
          <a:bodyPr/>
          <a:lstStyle/>
          <a:p>
            <a:fld id="{C5FCF2EF-F707-4FC9-BD36-A87376B2A621}" type="datetimeFigureOut">
              <a:rPr lang="en-GB" smtClean="0"/>
              <a:t>02/10/2026</a:t>
            </a:fld>
            <a:endParaRPr lang="en-GB"/>
          </a:p>
        </p:txBody>
      </p:sp>
      <p:sp>
        <p:nvSpPr>
          <p:cNvPr id="6" name="Footer Placeholder 5">
            <a:extLst>
              <a:ext uri="{FF2B5EF4-FFF2-40B4-BE49-F238E27FC236}">
                <a16:creationId xmlns:a16="http://schemas.microsoft.com/office/drawing/2014/main" id="{9310863E-27B7-42FD-6560-757ACF9A0F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A24B170-FC89-7233-0006-0BFB984D1DBE}"/>
              </a:ext>
            </a:extLst>
          </p:cNvPr>
          <p:cNvSpPr>
            <a:spLocks noGrp="1"/>
          </p:cNvSpPr>
          <p:nvPr>
            <p:ph type="sldNum" sz="quarter" idx="12"/>
          </p:nvPr>
        </p:nvSpPr>
        <p:spPr/>
        <p:txBody>
          <a:bodyPr/>
          <a:lstStyle/>
          <a:p>
            <a:fld id="{A6F706BB-37A1-4BB7-9E3B-728278DB62B7}" type="slidenum">
              <a:rPr lang="en-GB" smtClean="0"/>
              <a:t>‹#›</a:t>
            </a:fld>
            <a:endParaRPr lang="en-GB"/>
          </a:p>
        </p:txBody>
      </p:sp>
    </p:spTree>
    <p:extLst>
      <p:ext uri="{BB962C8B-B14F-4D97-AF65-F5344CB8AC3E}">
        <p14:creationId xmlns:p14="http://schemas.microsoft.com/office/powerpoint/2010/main" val="1488718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385C3-2282-14ED-1CCF-19975105961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06129A-B1CA-D731-8227-A39E0F2D34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2B47C3-1CBC-B405-EB57-62CF216636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ADA9CD3-26BE-4BEF-2201-73A456B7D6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70CF8E-31DE-9E36-DEDF-204718CDF5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38006B9-B4F0-EFE7-FD8C-347211620187}"/>
              </a:ext>
            </a:extLst>
          </p:cNvPr>
          <p:cNvSpPr>
            <a:spLocks noGrp="1"/>
          </p:cNvSpPr>
          <p:nvPr>
            <p:ph type="dt" sz="half" idx="10"/>
          </p:nvPr>
        </p:nvSpPr>
        <p:spPr/>
        <p:txBody>
          <a:bodyPr/>
          <a:lstStyle/>
          <a:p>
            <a:fld id="{C5FCF2EF-F707-4FC9-BD36-A87376B2A621}" type="datetimeFigureOut">
              <a:rPr lang="en-GB" smtClean="0"/>
              <a:t>02/10/2026</a:t>
            </a:fld>
            <a:endParaRPr lang="en-GB"/>
          </a:p>
        </p:txBody>
      </p:sp>
      <p:sp>
        <p:nvSpPr>
          <p:cNvPr id="8" name="Footer Placeholder 7">
            <a:extLst>
              <a:ext uri="{FF2B5EF4-FFF2-40B4-BE49-F238E27FC236}">
                <a16:creationId xmlns:a16="http://schemas.microsoft.com/office/drawing/2014/main" id="{A82CB314-8610-840D-1122-7C9CA3D8210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560953F-7B0F-682C-FCEC-9F5FAF58623A}"/>
              </a:ext>
            </a:extLst>
          </p:cNvPr>
          <p:cNvSpPr>
            <a:spLocks noGrp="1"/>
          </p:cNvSpPr>
          <p:nvPr>
            <p:ph type="sldNum" sz="quarter" idx="12"/>
          </p:nvPr>
        </p:nvSpPr>
        <p:spPr/>
        <p:txBody>
          <a:bodyPr/>
          <a:lstStyle/>
          <a:p>
            <a:fld id="{A6F706BB-37A1-4BB7-9E3B-728278DB62B7}" type="slidenum">
              <a:rPr lang="en-GB" smtClean="0"/>
              <a:t>‹#›</a:t>
            </a:fld>
            <a:endParaRPr lang="en-GB"/>
          </a:p>
        </p:txBody>
      </p:sp>
    </p:spTree>
    <p:extLst>
      <p:ext uri="{BB962C8B-B14F-4D97-AF65-F5344CB8AC3E}">
        <p14:creationId xmlns:p14="http://schemas.microsoft.com/office/powerpoint/2010/main" val="4238152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62B60-BE43-AC1D-70B3-B7093FB01D4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CDBD286-4F80-BE22-44C2-7F00E1035785}"/>
              </a:ext>
            </a:extLst>
          </p:cNvPr>
          <p:cNvSpPr>
            <a:spLocks noGrp="1"/>
          </p:cNvSpPr>
          <p:nvPr>
            <p:ph type="dt" sz="half" idx="10"/>
          </p:nvPr>
        </p:nvSpPr>
        <p:spPr/>
        <p:txBody>
          <a:bodyPr/>
          <a:lstStyle/>
          <a:p>
            <a:fld id="{C5FCF2EF-F707-4FC9-BD36-A87376B2A621}" type="datetimeFigureOut">
              <a:rPr lang="en-GB" smtClean="0"/>
              <a:t>02/10/2026</a:t>
            </a:fld>
            <a:endParaRPr lang="en-GB"/>
          </a:p>
        </p:txBody>
      </p:sp>
      <p:sp>
        <p:nvSpPr>
          <p:cNvPr id="4" name="Footer Placeholder 3">
            <a:extLst>
              <a:ext uri="{FF2B5EF4-FFF2-40B4-BE49-F238E27FC236}">
                <a16:creationId xmlns:a16="http://schemas.microsoft.com/office/drawing/2014/main" id="{DC23C457-B1E8-91F7-1773-1E291299370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C8EDBC2-149D-E2ED-985E-F5BEB3371152}"/>
              </a:ext>
            </a:extLst>
          </p:cNvPr>
          <p:cNvSpPr>
            <a:spLocks noGrp="1"/>
          </p:cNvSpPr>
          <p:nvPr>
            <p:ph type="sldNum" sz="quarter" idx="12"/>
          </p:nvPr>
        </p:nvSpPr>
        <p:spPr/>
        <p:txBody>
          <a:bodyPr/>
          <a:lstStyle/>
          <a:p>
            <a:fld id="{A6F706BB-37A1-4BB7-9E3B-728278DB62B7}" type="slidenum">
              <a:rPr lang="en-GB" smtClean="0"/>
              <a:t>‹#›</a:t>
            </a:fld>
            <a:endParaRPr lang="en-GB"/>
          </a:p>
        </p:txBody>
      </p:sp>
    </p:spTree>
    <p:extLst>
      <p:ext uri="{BB962C8B-B14F-4D97-AF65-F5344CB8AC3E}">
        <p14:creationId xmlns:p14="http://schemas.microsoft.com/office/powerpoint/2010/main" val="2051447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8F7CC5-696E-6006-6BAE-F5DB2F8DB90C}"/>
              </a:ext>
            </a:extLst>
          </p:cNvPr>
          <p:cNvSpPr>
            <a:spLocks noGrp="1"/>
          </p:cNvSpPr>
          <p:nvPr>
            <p:ph type="dt" sz="half" idx="10"/>
          </p:nvPr>
        </p:nvSpPr>
        <p:spPr/>
        <p:txBody>
          <a:bodyPr/>
          <a:lstStyle/>
          <a:p>
            <a:fld id="{C5FCF2EF-F707-4FC9-BD36-A87376B2A621}" type="datetimeFigureOut">
              <a:rPr lang="en-GB" smtClean="0"/>
              <a:t>02/10/2026</a:t>
            </a:fld>
            <a:endParaRPr lang="en-GB"/>
          </a:p>
        </p:txBody>
      </p:sp>
      <p:sp>
        <p:nvSpPr>
          <p:cNvPr id="3" name="Footer Placeholder 2">
            <a:extLst>
              <a:ext uri="{FF2B5EF4-FFF2-40B4-BE49-F238E27FC236}">
                <a16:creationId xmlns:a16="http://schemas.microsoft.com/office/drawing/2014/main" id="{67C90EA9-13B9-149E-A442-8449B77504D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62193E6-1D88-0C8C-8A2F-EE8B3A7D10FD}"/>
              </a:ext>
            </a:extLst>
          </p:cNvPr>
          <p:cNvSpPr>
            <a:spLocks noGrp="1"/>
          </p:cNvSpPr>
          <p:nvPr>
            <p:ph type="sldNum" sz="quarter" idx="12"/>
          </p:nvPr>
        </p:nvSpPr>
        <p:spPr/>
        <p:txBody>
          <a:bodyPr/>
          <a:lstStyle/>
          <a:p>
            <a:fld id="{A6F706BB-37A1-4BB7-9E3B-728278DB62B7}" type="slidenum">
              <a:rPr lang="en-GB" smtClean="0"/>
              <a:t>‹#›</a:t>
            </a:fld>
            <a:endParaRPr lang="en-GB"/>
          </a:p>
        </p:txBody>
      </p:sp>
    </p:spTree>
    <p:extLst>
      <p:ext uri="{BB962C8B-B14F-4D97-AF65-F5344CB8AC3E}">
        <p14:creationId xmlns:p14="http://schemas.microsoft.com/office/powerpoint/2010/main" val="2895971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8FBE-1BE1-19A3-B207-064BD184C8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64C73D9-477E-83BA-E5E6-F4FA8D6502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803295F-D5C2-9F1E-3228-0980F443DF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B76B57-4A4E-4BA7-C1FC-DC5CA6B76114}"/>
              </a:ext>
            </a:extLst>
          </p:cNvPr>
          <p:cNvSpPr>
            <a:spLocks noGrp="1"/>
          </p:cNvSpPr>
          <p:nvPr>
            <p:ph type="dt" sz="half" idx="10"/>
          </p:nvPr>
        </p:nvSpPr>
        <p:spPr/>
        <p:txBody>
          <a:bodyPr/>
          <a:lstStyle/>
          <a:p>
            <a:fld id="{C5FCF2EF-F707-4FC9-BD36-A87376B2A621}" type="datetimeFigureOut">
              <a:rPr lang="en-GB" smtClean="0"/>
              <a:t>02/10/2026</a:t>
            </a:fld>
            <a:endParaRPr lang="en-GB"/>
          </a:p>
        </p:txBody>
      </p:sp>
      <p:sp>
        <p:nvSpPr>
          <p:cNvPr id="6" name="Footer Placeholder 5">
            <a:extLst>
              <a:ext uri="{FF2B5EF4-FFF2-40B4-BE49-F238E27FC236}">
                <a16:creationId xmlns:a16="http://schemas.microsoft.com/office/drawing/2014/main" id="{9EABBB85-DA22-D293-DFB7-582E11482E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9D7058-0BED-0D47-5FA1-C00FCEC55891}"/>
              </a:ext>
            </a:extLst>
          </p:cNvPr>
          <p:cNvSpPr>
            <a:spLocks noGrp="1"/>
          </p:cNvSpPr>
          <p:nvPr>
            <p:ph type="sldNum" sz="quarter" idx="12"/>
          </p:nvPr>
        </p:nvSpPr>
        <p:spPr/>
        <p:txBody>
          <a:bodyPr/>
          <a:lstStyle/>
          <a:p>
            <a:fld id="{A6F706BB-37A1-4BB7-9E3B-728278DB62B7}" type="slidenum">
              <a:rPr lang="en-GB" smtClean="0"/>
              <a:t>‹#›</a:t>
            </a:fld>
            <a:endParaRPr lang="en-GB"/>
          </a:p>
        </p:txBody>
      </p:sp>
    </p:spTree>
    <p:extLst>
      <p:ext uri="{BB962C8B-B14F-4D97-AF65-F5344CB8AC3E}">
        <p14:creationId xmlns:p14="http://schemas.microsoft.com/office/powerpoint/2010/main" val="2738434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C2305-8FB8-F07E-61D7-69C93D525F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072DB6F-EDB3-D9CC-0972-16EA14D74E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FC0D872-3E96-6F0D-6C23-CF4CB4A7FC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16775B-BC3D-0F91-6947-32D2A4884598}"/>
              </a:ext>
            </a:extLst>
          </p:cNvPr>
          <p:cNvSpPr>
            <a:spLocks noGrp="1"/>
          </p:cNvSpPr>
          <p:nvPr>
            <p:ph type="dt" sz="half" idx="10"/>
          </p:nvPr>
        </p:nvSpPr>
        <p:spPr/>
        <p:txBody>
          <a:bodyPr/>
          <a:lstStyle/>
          <a:p>
            <a:fld id="{C5FCF2EF-F707-4FC9-BD36-A87376B2A621}" type="datetimeFigureOut">
              <a:rPr lang="en-GB" smtClean="0"/>
              <a:t>02/10/2026</a:t>
            </a:fld>
            <a:endParaRPr lang="en-GB"/>
          </a:p>
        </p:txBody>
      </p:sp>
      <p:sp>
        <p:nvSpPr>
          <p:cNvPr id="6" name="Footer Placeholder 5">
            <a:extLst>
              <a:ext uri="{FF2B5EF4-FFF2-40B4-BE49-F238E27FC236}">
                <a16:creationId xmlns:a16="http://schemas.microsoft.com/office/drawing/2014/main" id="{EEE2E205-6666-D26D-00CC-91FD782232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D4E40E-810B-5710-334C-C6C5DEE3DE09}"/>
              </a:ext>
            </a:extLst>
          </p:cNvPr>
          <p:cNvSpPr>
            <a:spLocks noGrp="1"/>
          </p:cNvSpPr>
          <p:nvPr>
            <p:ph type="sldNum" sz="quarter" idx="12"/>
          </p:nvPr>
        </p:nvSpPr>
        <p:spPr/>
        <p:txBody>
          <a:bodyPr/>
          <a:lstStyle/>
          <a:p>
            <a:fld id="{A6F706BB-37A1-4BB7-9E3B-728278DB62B7}" type="slidenum">
              <a:rPr lang="en-GB" smtClean="0"/>
              <a:t>‹#›</a:t>
            </a:fld>
            <a:endParaRPr lang="en-GB"/>
          </a:p>
        </p:txBody>
      </p:sp>
    </p:spTree>
    <p:extLst>
      <p:ext uri="{BB962C8B-B14F-4D97-AF65-F5344CB8AC3E}">
        <p14:creationId xmlns:p14="http://schemas.microsoft.com/office/powerpoint/2010/main" val="3458012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DF3AC-2974-84EC-1122-27B9A92558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5D76095-9DB0-1D80-38F4-77952BAA80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070506-CE44-52E6-64A0-8C6DAEE29268}"/>
              </a:ext>
            </a:extLst>
          </p:cNvPr>
          <p:cNvSpPr>
            <a:spLocks noGrp="1"/>
          </p:cNvSpPr>
          <p:nvPr>
            <p:ph type="dt" sz="half" idx="10"/>
          </p:nvPr>
        </p:nvSpPr>
        <p:spPr/>
        <p:txBody>
          <a:bodyPr/>
          <a:lstStyle/>
          <a:p>
            <a:fld id="{C5FCF2EF-F707-4FC9-BD36-A87376B2A621}" type="datetimeFigureOut">
              <a:rPr lang="en-GB" smtClean="0"/>
              <a:t>02/10/2026</a:t>
            </a:fld>
            <a:endParaRPr lang="en-GB"/>
          </a:p>
        </p:txBody>
      </p:sp>
      <p:sp>
        <p:nvSpPr>
          <p:cNvPr id="5" name="Footer Placeholder 4">
            <a:extLst>
              <a:ext uri="{FF2B5EF4-FFF2-40B4-BE49-F238E27FC236}">
                <a16:creationId xmlns:a16="http://schemas.microsoft.com/office/drawing/2014/main" id="{262C6BA6-AFD2-2D18-DC15-EA77A38890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DD7699-51C8-59E3-07AA-4AF6B0FB8CE0}"/>
              </a:ext>
            </a:extLst>
          </p:cNvPr>
          <p:cNvSpPr>
            <a:spLocks noGrp="1"/>
          </p:cNvSpPr>
          <p:nvPr>
            <p:ph type="sldNum" sz="quarter" idx="12"/>
          </p:nvPr>
        </p:nvSpPr>
        <p:spPr/>
        <p:txBody>
          <a:bodyPr/>
          <a:lstStyle/>
          <a:p>
            <a:fld id="{A6F706BB-37A1-4BB7-9E3B-728278DB62B7}" type="slidenum">
              <a:rPr lang="en-GB" smtClean="0"/>
              <a:t>‹#›</a:t>
            </a:fld>
            <a:endParaRPr lang="en-GB"/>
          </a:p>
        </p:txBody>
      </p:sp>
    </p:spTree>
    <p:extLst>
      <p:ext uri="{BB962C8B-B14F-4D97-AF65-F5344CB8AC3E}">
        <p14:creationId xmlns:p14="http://schemas.microsoft.com/office/powerpoint/2010/main" val="211018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8FBC47-239D-57DC-01A1-B660D669828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76B018D-3CCE-1C42-4212-B8B62AE4F0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8CC349-9C53-0679-D6E6-46DAD6B86F5A}"/>
              </a:ext>
            </a:extLst>
          </p:cNvPr>
          <p:cNvSpPr>
            <a:spLocks noGrp="1"/>
          </p:cNvSpPr>
          <p:nvPr>
            <p:ph type="dt" sz="half" idx="10"/>
          </p:nvPr>
        </p:nvSpPr>
        <p:spPr/>
        <p:txBody>
          <a:bodyPr/>
          <a:lstStyle/>
          <a:p>
            <a:fld id="{C5FCF2EF-F707-4FC9-BD36-A87376B2A621}" type="datetimeFigureOut">
              <a:rPr lang="en-GB" smtClean="0"/>
              <a:t>02/10/2026</a:t>
            </a:fld>
            <a:endParaRPr lang="en-GB"/>
          </a:p>
        </p:txBody>
      </p:sp>
      <p:sp>
        <p:nvSpPr>
          <p:cNvPr id="5" name="Footer Placeholder 4">
            <a:extLst>
              <a:ext uri="{FF2B5EF4-FFF2-40B4-BE49-F238E27FC236}">
                <a16:creationId xmlns:a16="http://schemas.microsoft.com/office/drawing/2014/main" id="{027DA339-AD97-F2C2-FEBE-FEA82751A4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A508A2-300A-1269-9D65-1329A8AFE7FD}"/>
              </a:ext>
            </a:extLst>
          </p:cNvPr>
          <p:cNvSpPr>
            <a:spLocks noGrp="1"/>
          </p:cNvSpPr>
          <p:nvPr>
            <p:ph type="sldNum" sz="quarter" idx="12"/>
          </p:nvPr>
        </p:nvSpPr>
        <p:spPr/>
        <p:txBody>
          <a:bodyPr/>
          <a:lstStyle/>
          <a:p>
            <a:fld id="{A6F706BB-37A1-4BB7-9E3B-728278DB62B7}" type="slidenum">
              <a:rPr lang="en-GB" smtClean="0"/>
              <a:t>‹#›</a:t>
            </a:fld>
            <a:endParaRPr lang="en-GB"/>
          </a:p>
        </p:txBody>
      </p:sp>
    </p:spTree>
    <p:extLst>
      <p:ext uri="{BB962C8B-B14F-4D97-AF65-F5344CB8AC3E}">
        <p14:creationId xmlns:p14="http://schemas.microsoft.com/office/powerpoint/2010/main" val="1173177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3" name="Picture 2" descr="Background pattern&#10;&#10;Description automatically generated with low confidence">
            <a:extLst>
              <a:ext uri="{FF2B5EF4-FFF2-40B4-BE49-F238E27FC236}">
                <a16:creationId xmlns:a16="http://schemas.microsoft.com/office/drawing/2014/main" id="{7E975B92-CB22-1148-90B4-9E4AF91879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Title 4">
            <a:extLst>
              <a:ext uri="{FF2B5EF4-FFF2-40B4-BE49-F238E27FC236}">
                <a16:creationId xmlns:a16="http://schemas.microsoft.com/office/drawing/2014/main" id="{9F6550D8-1E7D-FE4C-B867-43B395610BD1}"/>
              </a:ext>
            </a:extLst>
          </p:cNvPr>
          <p:cNvSpPr>
            <a:spLocks noGrp="1"/>
          </p:cNvSpPr>
          <p:nvPr>
            <p:ph type="title"/>
          </p:nvPr>
        </p:nvSpPr>
        <p:spPr/>
        <p:txBody>
          <a:bodyPr/>
          <a:lstStyle>
            <a:lvl1pPr>
              <a:defRPr>
                <a:solidFill>
                  <a:schemeClr val="tx2"/>
                </a:solidFill>
              </a:defRPr>
            </a:lvl1pPr>
          </a:lstStyle>
          <a:p>
            <a:r>
              <a:rPr lang="en-GB" dirty="0"/>
              <a:t>Click to edit Master title style</a:t>
            </a:r>
            <a:endParaRPr lang="en-US" dirty="0"/>
          </a:p>
        </p:txBody>
      </p:sp>
      <p:sp>
        <p:nvSpPr>
          <p:cNvPr id="7" name="Content Placeholder 6">
            <a:extLst>
              <a:ext uri="{FF2B5EF4-FFF2-40B4-BE49-F238E27FC236}">
                <a16:creationId xmlns:a16="http://schemas.microsoft.com/office/drawing/2014/main" id="{777CE291-5858-FB41-BB1D-9D2A7538DFAD}"/>
              </a:ext>
            </a:extLst>
          </p:cNvPr>
          <p:cNvSpPr>
            <a:spLocks noGrp="1"/>
          </p:cNvSpPr>
          <p:nvPr>
            <p:ph sz="quarter" idx="11"/>
          </p:nvPr>
        </p:nvSpPr>
        <p:spPr>
          <a:xfrm>
            <a:off x="838200" y="1858617"/>
            <a:ext cx="5145158" cy="327991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Content Placeholder 6">
            <a:extLst>
              <a:ext uri="{FF2B5EF4-FFF2-40B4-BE49-F238E27FC236}">
                <a16:creationId xmlns:a16="http://schemas.microsoft.com/office/drawing/2014/main" id="{12C2AFDD-C5DE-A245-B745-67B522103CAA}"/>
              </a:ext>
            </a:extLst>
          </p:cNvPr>
          <p:cNvSpPr>
            <a:spLocks noGrp="1"/>
          </p:cNvSpPr>
          <p:nvPr>
            <p:ph sz="quarter" idx="12"/>
          </p:nvPr>
        </p:nvSpPr>
        <p:spPr>
          <a:xfrm>
            <a:off x="6202016" y="1858617"/>
            <a:ext cx="5145158" cy="327991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108035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4C1057-D5A2-FB6E-3D43-E697B26E30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82DBED-D10C-D3F7-EC3D-F649AA19EB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26882A-75B3-0526-6D22-A6CDEEC44E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FCF2EF-F707-4FC9-BD36-A87376B2A621}" type="datetimeFigureOut">
              <a:rPr lang="en-GB" smtClean="0"/>
              <a:t>02/10/2026</a:t>
            </a:fld>
            <a:endParaRPr lang="en-GB"/>
          </a:p>
        </p:txBody>
      </p:sp>
      <p:sp>
        <p:nvSpPr>
          <p:cNvPr id="5" name="Footer Placeholder 4">
            <a:extLst>
              <a:ext uri="{FF2B5EF4-FFF2-40B4-BE49-F238E27FC236}">
                <a16:creationId xmlns:a16="http://schemas.microsoft.com/office/drawing/2014/main" id="{014A8CD1-D992-CD12-286E-C7310B8780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E29187B-06EB-E1AB-937C-698DFA3EE9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6F706BB-37A1-4BB7-9E3B-728278DB62B7}" type="slidenum">
              <a:rPr lang="en-GB" smtClean="0"/>
              <a:t>‹#›</a:t>
            </a:fld>
            <a:endParaRPr lang="en-GB"/>
          </a:p>
        </p:txBody>
      </p:sp>
    </p:spTree>
    <p:extLst>
      <p:ext uri="{BB962C8B-B14F-4D97-AF65-F5344CB8AC3E}">
        <p14:creationId xmlns:p14="http://schemas.microsoft.com/office/powerpoint/2010/main" val="582776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5.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5.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7.xml"/><Relationship Id="rId16"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hyperlink" Target="https://www.re-hubs.uk/" TargetMode="External"/><Relationship Id="rId4" Type="http://schemas.openxmlformats.org/officeDocument/2006/relationships/image" Target="../media/image52.png"/></Relationships>
</file>

<file path=ppt/slides/_rels/slide10.xml.rels><?xml version="1.0" encoding="UTF-8" standalone="yes"?>
<Relationships xmlns="http://schemas.openxmlformats.org/package/2006/relationships"><Relationship Id="rId3" Type="http://schemas.openxmlformats.org/officeDocument/2006/relationships/hyperlink" Target="http://www.natre.org.uk/"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56.png"/><Relationship Id="rId4" Type="http://schemas.openxmlformats.org/officeDocument/2006/relationships/image" Target="../media/image55.png"/></Relationships>
</file>

<file path=ppt/slides/_rels/slide1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www.natre.org.uk/primary/primary-subject-leader/" TargetMode="Externa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2.xml.rels><?xml version="1.0" encoding="UTF-8" standalone="yes"?>
<Relationships xmlns="http://schemas.openxmlformats.org/package/2006/relationships"><Relationship Id="rId8" Type="http://schemas.openxmlformats.org/officeDocument/2006/relationships/hyperlink" Target="mailto:belinda.twiggs@stmichaels.education" TargetMode="External"/><Relationship Id="rId13" Type="http://schemas.openxmlformats.org/officeDocument/2006/relationships/image" Target="../media/image19.png"/><Relationship Id="rId3" Type="http://schemas.openxmlformats.org/officeDocument/2006/relationships/image" Target="../media/image5.png"/><Relationship Id="rId7" Type="http://schemas.openxmlformats.org/officeDocument/2006/relationships/hyperlink" Target="mailto:kvernon@woodbury.devon.sch.uk" TargetMode="External"/><Relationship Id="rId12" Type="http://schemas.openxmlformats.org/officeDocument/2006/relationships/hyperlink" Target="mailto:Sophie.Greenaway@crowanschool.org"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mailto:frankie.rowsell@stcmat.org" TargetMode="External"/><Relationship Id="rId11" Type="http://schemas.openxmlformats.org/officeDocument/2006/relationships/hyperlink" Target="mailto:nbonell@st-marys-ce-pz.cornwall.sch.uk" TargetMode="External"/><Relationship Id="rId5" Type="http://schemas.openxmlformats.org/officeDocument/2006/relationships/hyperlink" Target="mailto:dspelman@ilfracombe-jun.devon.sch.uk" TargetMode="External"/><Relationship Id="rId15" Type="http://schemas.openxmlformats.org/officeDocument/2006/relationships/image" Target="../media/image61.png"/><Relationship Id="rId10" Type="http://schemas.openxmlformats.org/officeDocument/2006/relationships/hyperlink" Target="mailto:kfreeman@bickleighdown.devon.sch.uk" TargetMode="External"/><Relationship Id="rId4" Type="http://schemas.openxmlformats.org/officeDocument/2006/relationships/hyperlink" Target="https://ltlre.org/" TargetMode="External"/><Relationship Id="rId9" Type="http://schemas.openxmlformats.org/officeDocument/2006/relationships/hyperlink" Target="mailto:ltwamley@kingskerswell.devon.sch.uk" TargetMode="External"/><Relationship Id="rId1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s://natre.org.uk/events-courses/strictly-re/"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farmington.ac.uk/farmington-institute-scholarship/"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80D6A-71EF-E41E-2EA2-E6082D8457B7}"/>
              </a:ext>
            </a:extLst>
          </p:cNvPr>
          <p:cNvSpPr>
            <a:spLocks noGrp="1"/>
          </p:cNvSpPr>
          <p:nvPr>
            <p:ph type="ctrTitle"/>
          </p:nvPr>
        </p:nvSpPr>
        <p:spPr>
          <a:xfrm>
            <a:off x="7301749" y="981306"/>
            <a:ext cx="3973385" cy="3692028"/>
          </a:xfrm>
          <a:noFill/>
        </p:spPr>
        <p:txBody>
          <a:bodyPr>
            <a:normAutofit/>
          </a:bodyPr>
          <a:lstStyle/>
          <a:p>
            <a:r>
              <a:rPr lang="en-US" sz="4800" b="1" dirty="0"/>
              <a:t>Support for new RE Leads </a:t>
            </a:r>
            <a:endParaRPr lang="en-GB" sz="4800" b="1" dirty="0"/>
          </a:p>
        </p:txBody>
      </p:sp>
      <p:pic>
        <p:nvPicPr>
          <p:cNvPr id="5" name="Picture 4">
            <a:extLst>
              <a:ext uri="{FF2B5EF4-FFF2-40B4-BE49-F238E27FC236}">
                <a16:creationId xmlns:a16="http://schemas.microsoft.com/office/drawing/2014/main" id="{EB63DAD7-0410-BE4E-51D6-C2C222ECC01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16866" y="764058"/>
            <a:ext cx="5712522" cy="5602329"/>
          </a:xfrm>
          <a:prstGeom prst="rect">
            <a:avLst/>
          </a:prstGeom>
        </p:spPr>
      </p:pic>
      <p:pic>
        <p:nvPicPr>
          <p:cNvPr id="6" name="Picture 5" descr="A circle with text and images&#10;&#10;Description automatically generated with medium confidence">
            <a:extLst>
              <a:ext uri="{FF2B5EF4-FFF2-40B4-BE49-F238E27FC236}">
                <a16:creationId xmlns:a16="http://schemas.microsoft.com/office/drawing/2014/main" id="{20F8A4E2-6AA3-F53A-E719-B045E2442EEB}"/>
              </a:ext>
            </a:extLst>
          </p:cNvPr>
          <p:cNvPicPr/>
          <p:nvPr/>
        </p:nvPicPr>
        <p:blipFill>
          <a:blip r:embed="rId3" cstate="email">
            <a:extLst>
              <a:ext uri="{28A0092B-C50C-407E-A947-70E740481C1C}">
                <a14:useLocalDpi xmlns:a14="http://schemas.microsoft.com/office/drawing/2010/main"/>
              </a:ext>
            </a:extLst>
          </a:blip>
          <a:stretch>
            <a:fillRect/>
          </a:stretch>
        </p:blipFill>
        <p:spPr>
          <a:xfrm>
            <a:off x="8100497" y="699348"/>
            <a:ext cx="1599460" cy="1485319"/>
          </a:xfrm>
          <a:prstGeom prst="rect">
            <a:avLst/>
          </a:prstGeom>
        </p:spPr>
      </p:pic>
      <p:pic>
        <p:nvPicPr>
          <p:cNvPr id="7" name="Picture 6">
            <a:extLst>
              <a:ext uri="{FF2B5EF4-FFF2-40B4-BE49-F238E27FC236}">
                <a16:creationId xmlns:a16="http://schemas.microsoft.com/office/drawing/2014/main" id="{CB0CB812-9C4F-FE6A-37DE-7C341FE12FE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014915" y="585209"/>
            <a:ext cx="1365205" cy="1713596"/>
          </a:xfrm>
          <a:prstGeom prst="rect">
            <a:avLst/>
          </a:prstGeom>
        </p:spPr>
      </p:pic>
    </p:spTree>
    <p:extLst>
      <p:ext uri="{BB962C8B-B14F-4D97-AF65-F5344CB8AC3E}">
        <p14:creationId xmlns:p14="http://schemas.microsoft.com/office/powerpoint/2010/main" val="3801405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EBF24-0EC9-F9BA-8AB6-875853783BA6}"/>
            </a:ext>
          </a:extLst>
        </p:cNvPr>
        <p:cNvGrpSpPr/>
        <p:nvPr/>
      </p:nvGrpSpPr>
      <p:grpSpPr>
        <a:xfrm>
          <a:off x="0" y="0"/>
          <a:ext cx="0" cy="0"/>
          <a:chOff x="0" y="0"/>
          <a:chExt cx="0" cy="0"/>
        </a:xfrm>
      </p:grpSpPr>
      <p:pic>
        <p:nvPicPr>
          <p:cNvPr id="8" name="Picture 7" descr="A white background with blue and green lines&#10;&#10;Description automatically generated">
            <a:extLst>
              <a:ext uri="{FF2B5EF4-FFF2-40B4-BE49-F238E27FC236}">
                <a16:creationId xmlns:a16="http://schemas.microsoft.com/office/drawing/2014/main" id="{74885F04-956D-D03B-54C3-0741243DE619}"/>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367646" y="-84666"/>
            <a:ext cx="12927291" cy="7271601"/>
          </a:xfrm>
          <a:prstGeom prst="rect">
            <a:avLst/>
          </a:prstGeom>
        </p:spPr>
      </p:pic>
      <p:sp>
        <p:nvSpPr>
          <p:cNvPr id="5" name="Title 1">
            <a:extLst>
              <a:ext uri="{FF2B5EF4-FFF2-40B4-BE49-F238E27FC236}">
                <a16:creationId xmlns:a16="http://schemas.microsoft.com/office/drawing/2014/main" id="{E4619EA2-1FE3-096B-5EE1-18BA01903430}"/>
              </a:ext>
            </a:extLst>
          </p:cNvPr>
          <p:cNvSpPr txBox="1">
            <a:spLocks/>
          </p:cNvSpPr>
          <p:nvPr/>
        </p:nvSpPr>
        <p:spPr>
          <a:xfrm>
            <a:off x="539277" y="1979646"/>
            <a:ext cx="11113446" cy="12449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a:ln>
                <a:noFill/>
              </a:ln>
              <a:solidFill>
                <a:prstClr val="black"/>
              </a:solidFill>
              <a:effectLst/>
              <a:uLnTx/>
              <a:uFillTx/>
              <a:latin typeface="Aptos Display" panose="02110004020202020204"/>
              <a:ea typeface="+mj-ea"/>
              <a:cs typeface="+mj-cs"/>
            </a:endParaRPr>
          </a:p>
        </p:txBody>
      </p:sp>
      <p:sp>
        <p:nvSpPr>
          <p:cNvPr id="6" name="Subtitle 2">
            <a:extLst>
              <a:ext uri="{FF2B5EF4-FFF2-40B4-BE49-F238E27FC236}">
                <a16:creationId xmlns:a16="http://schemas.microsoft.com/office/drawing/2014/main" id="{05DCE6AD-5C0C-992A-0CC9-964AEA2ADD99}"/>
              </a:ext>
            </a:extLst>
          </p:cNvPr>
          <p:cNvSpPr txBox="1">
            <a:spLocks/>
          </p:cNvSpPr>
          <p:nvPr/>
        </p:nvSpPr>
        <p:spPr>
          <a:xfrm>
            <a:off x="539277" y="3777484"/>
            <a:ext cx="11113446" cy="1655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99C3DA2D-AFE8-D229-D2D1-22598CF2A814}"/>
              </a:ext>
            </a:extLst>
          </p:cNvPr>
          <p:cNvSpPr txBox="1"/>
          <p:nvPr/>
        </p:nvSpPr>
        <p:spPr>
          <a:xfrm>
            <a:off x="828136" y="1403374"/>
            <a:ext cx="9102225" cy="392159"/>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800" b="0" i="0" u="none" strike="noStrike" kern="1200" cap="none" spc="0" normalizeH="0" baseline="0" noProof="0" dirty="0">
                <a:ln>
                  <a:noFill/>
                </a:ln>
                <a:solidFill>
                  <a:srgbClr val="5F497A"/>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FD7B9A47-1AEC-AD2C-3441-FC3E60A61BB3}"/>
              </a:ext>
            </a:extLst>
          </p:cNvPr>
          <p:cNvSpPr txBox="1"/>
          <p:nvPr/>
        </p:nvSpPr>
        <p:spPr>
          <a:xfrm>
            <a:off x="2193551" y="923802"/>
            <a:ext cx="8190271" cy="369332"/>
          </a:xfrm>
          <a:prstGeom prst="rect">
            <a:avLst/>
          </a:prstGeom>
          <a:noFill/>
        </p:spPr>
        <p:txBody>
          <a:bodyPr wrap="square" rtlCol="0">
            <a:spAutoFit/>
          </a:bodyPr>
          <a:lstStyle/>
          <a:p>
            <a:r>
              <a:rPr lang="en-US" b="1" dirty="0"/>
              <a:t>The position of RE/RW in the curriculum/ Legal Requirements  </a:t>
            </a:r>
            <a:endParaRPr lang="en-GB" b="1" dirty="0"/>
          </a:p>
        </p:txBody>
      </p:sp>
      <p:sp>
        <p:nvSpPr>
          <p:cNvPr id="14" name="TextBox 13">
            <a:extLst>
              <a:ext uri="{FF2B5EF4-FFF2-40B4-BE49-F238E27FC236}">
                <a16:creationId xmlns:a16="http://schemas.microsoft.com/office/drawing/2014/main" id="{C5A6B004-CFE0-92B7-5B1F-F6264C6CAB7E}"/>
              </a:ext>
            </a:extLst>
          </p:cNvPr>
          <p:cNvSpPr txBox="1"/>
          <p:nvPr/>
        </p:nvSpPr>
        <p:spPr>
          <a:xfrm>
            <a:off x="951807" y="1403374"/>
            <a:ext cx="9432015" cy="6336606"/>
          </a:xfrm>
          <a:prstGeom prst="rect">
            <a:avLst/>
          </a:prstGeom>
          <a:noFill/>
        </p:spPr>
        <p:txBody>
          <a:bodyPr wrap="square">
            <a:spAutoFit/>
          </a:bodyPr>
          <a:lstStyle/>
          <a:p>
            <a:r>
              <a:rPr lang="en-US" b="0" i="0" dirty="0">
                <a:solidFill>
                  <a:srgbClr val="474747"/>
                </a:solidFill>
                <a:effectLst/>
              </a:rPr>
              <a:t>Although there is </a:t>
            </a:r>
            <a:r>
              <a:rPr lang="en-US" b="1" i="0" dirty="0">
                <a:solidFill>
                  <a:srgbClr val="474747"/>
                </a:solidFill>
                <a:effectLst/>
              </a:rPr>
              <a:t>not</a:t>
            </a:r>
            <a:r>
              <a:rPr lang="en-US" b="0" i="0" dirty="0">
                <a:solidFill>
                  <a:srgbClr val="474747"/>
                </a:solidFill>
                <a:effectLst/>
              </a:rPr>
              <a:t> a National Curriculum for RE, all maintained schools must follow the National Curriculum requirements to teach a broad and balanced curriculum, which includes RE. </a:t>
            </a:r>
            <a:r>
              <a:rPr lang="en-US" b="1" i="0" dirty="0">
                <a:solidFill>
                  <a:srgbClr val="040C28"/>
                </a:solidFill>
                <a:effectLst/>
              </a:rPr>
              <a:t>All maintained schools therefore have a statutory duty to teach RW</a:t>
            </a:r>
            <a:r>
              <a:rPr lang="en-US" b="1" i="0" dirty="0">
                <a:solidFill>
                  <a:srgbClr val="474747"/>
                </a:solidFill>
                <a:effectLst/>
              </a:rPr>
              <a:t>.</a:t>
            </a:r>
          </a:p>
          <a:p>
            <a:endParaRPr lang="en-US" dirty="0">
              <a:solidFill>
                <a:srgbClr val="474747"/>
              </a:solidFill>
              <a:latin typeface="Google Sans"/>
            </a:endParaRPr>
          </a:p>
          <a:p>
            <a:pPr>
              <a:lnSpc>
                <a:spcPct val="115000"/>
              </a:lnSpc>
              <a:spcAft>
                <a:spcPts val="800"/>
              </a:spcAft>
            </a:pPr>
            <a:r>
              <a:rPr lang="en-US" dirty="0"/>
              <a:t>Under the terms of their funding agreement with the Secretary of State for Education, all </a:t>
            </a:r>
            <a:r>
              <a:rPr lang="en-US" b="1" dirty="0"/>
              <a:t>academies have to provide RE for all their pupils</a:t>
            </a:r>
            <a:r>
              <a:rPr lang="en-US" dirty="0"/>
              <a:t>. Schools with Religious Character and Academies are free to choose their own syllabus.  Parents have the right to withdraw their child from all or part of RW</a:t>
            </a:r>
          </a:p>
          <a:p>
            <a:pPr>
              <a:lnSpc>
                <a:spcPct val="115000"/>
              </a:lnSpc>
              <a:spcAft>
                <a:spcPts val="800"/>
              </a:spcAft>
            </a:pPr>
            <a:endParaRPr lang="en-GB" dirty="0"/>
          </a:p>
          <a:p>
            <a:pPr>
              <a:lnSpc>
                <a:spcPct val="115000"/>
              </a:lnSpc>
              <a:spcAft>
                <a:spcPts val="800"/>
              </a:spcAft>
            </a:pPr>
            <a:r>
              <a:rPr lang="en-GB" sz="1800" b="1" kern="100" dirty="0">
                <a:effectLst/>
                <a:ea typeface="Aptos" panose="020B0004020202020204" pitchFamily="34" charset="0"/>
                <a:cs typeface="Times New Roman" panose="02020603050405020304" pitchFamily="18" charset="0"/>
              </a:rPr>
              <a:t>SACRE</a:t>
            </a:r>
            <a:r>
              <a:rPr lang="en-GB" sz="1800" kern="100" dirty="0">
                <a:effectLst/>
                <a:ea typeface="Aptos" panose="020B0004020202020204" pitchFamily="34" charset="0"/>
                <a:cs typeface="Times New Roman" panose="02020603050405020304" pitchFamily="18" charset="0"/>
              </a:rPr>
              <a:t> stands for “Standing Advisory Council on Religious Education.” Following the 1988 Education Act, when Religious </a:t>
            </a:r>
            <a:r>
              <a:rPr lang="en-GB" kern="100" dirty="0">
                <a:ea typeface="Aptos" panose="020B0004020202020204" pitchFamily="34" charset="0"/>
                <a:cs typeface="Times New Roman" panose="02020603050405020304" pitchFamily="18" charset="0"/>
              </a:rPr>
              <a:t>E</a:t>
            </a:r>
            <a:r>
              <a:rPr lang="en-GB" sz="1800" kern="100" dirty="0">
                <a:effectLst/>
                <a:ea typeface="Aptos" panose="020B0004020202020204" pitchFamily="34" charset="0"/>
                <a:cs typeface="Times New Roman" panose="02020603050405020304" pitchFamily="18" charset="0"/>
              </a:rPr>
              <a:t>ducation was confirmed as a compulsory part of the curriculum, it became a statutory requirement for every Local Education Authority to appoint a SACRE. Their main role is to oversee the provision of Religious Education and Collective Worship in schools. </a:t>
            </a:r>
            <a:endParaRPr lang="en-GB" kern="100" dirty="0">
              <a:ea typeface="Aptos" panose="020B0004020202020204" pitchFamily="34" charset="0"/>
              <a:cs typeface="Times New Roman" panose="02020603050405020304" pitchFamily="18" charset="0"/>
            </a:endParaRPr>
          </a:p>
          <a:p>
            <a:pPr>
              <a:lnSpc>
                <a:spcPct val="115000"/>
              </a:lnSpc>
              <a:spcAft>
                <a:spcPts val="800"/>
              </a:spcAft>
            </a:pPr>
            <a:endParaRPr lang="en-GB" sz="1800" kern="100" dirty="0">
              <a:effectLst/>
              <a:ea typeface="Aptos" panose="020B0004020202020204" pitchFamily="34" charset="0"/>
              <a:cs typeface="Times New Roman" panose="02020603050405020304" pitchFamily="18" charset="0"/>
            </a:endParaRPr>
          </a:p>
          <a:p>
            <a:pPr>
              <a:lnSpc>
                <a:spcPct val="115000"/>
              </a:lnSpc>
              <a:spcAft>
                <a:spcPts val="800"/>
              </a:spcAft>
            </a:pPr>
            <a:endParaRPr lang="en-GB" kern="100" dirty="0">
              <a:ea typeface="Aptos" panose="020B0004020202020204" pitchFamily="34" charset="0"/>
              <a:cs typeface="Times New Roman" panose="02020603050405020304" pitchFamily="18" charset="0"/>
            </a:endParaRPr>
          </a:p>
          <a:p>
            <a:pPr>
              <a:lnSpc>
                <a:spcPct val="115000"/>
              </a:lnSpc>
              <a:spcAft>
                <a:spcPts val="800"/>
              </a:spcAft>
            </a:pPr>
            <a:endParaRPr lang="en-GB" sz="1800" kern="100" dirty="0">
              <a:effectLst/>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722665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1FBF6-5C55-43C0-49B1-23F18A3D2432}"/>
            </a:ext>
          </a:extLst>
        </p:cNvPr>
        <p:cNvGrpSpPr/>
        <p:nvPr/>
      </p:nvGrpSpPr>
      <p:grpSpPr>
        <a:xfrm>
          <a:off x="0" y="0"/>
          <a:ext cx="0" cy="0"/>
          <a:chOff x="0" y="0"/>
          <a:chExt cx="0" cy="0"/>
        </a:xfrm>
      </p:grpSpPr>
      <p:pic>
        <p:nvPicPr>
          <p:cNvPr id="8" name="Picture 7" descr="A white background with blue and green lines&#10;&#10;Description automatically generated">
            <a:extLst>
              <a:ext uri="{FF2B5EF4-FFF2-40B4-BE49-F238E27FC236}">
                <a16:creationId xmlns:a16="http://schemas.microsoft.com/office/drawing/2014/main" id="{55E14036-B7D8-3933-8076-EF36EA84CFD3}"/>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367646" y="-84666"/>
            <a:ext cx="12927291" cy="7271601"/>
          </a:xfrm>
          <a:prstGeom prst="rect">
            <a:avLst/>
          </a:prstGeom>
        </p:spPr>
      </p:pic>
      <p:sp>
        <p:nvSpPr>
          <p:cNvPr id="5" name="Title 1">
            <a:extLst>
              <a:ext uri="{FF2B5EF4-FFF2-40B4-BE49-F238E27FC236}">
                <a16:creationId xmlns:a16="http://schemas.microsoft.com/office/drawing/2014/main" id="{B5261060-014E-367B-9004-F7143143AC0E}"/>
              </a:ext>
            </a:extLst>
          </p:cNvPr>
          <p:cNvSpPr txBox="1">
            <a:spLocks/>
          </p:cNvSpPr>
          <p:nvPr/>
        </p:nvSpPr>
        <p:spPr>
          <a:xfrm>
            <a:off x="539277" y="1979646"/>
            <a:ext cx="11113446" cy="12449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a:ln>
                <a:noFill/>
              </a:ln>
              <a:solidFill>
                <a:prstClr val="black"/>
              </a:solidFill>
              <a:effectLst/>
              <a:uLnTx/>
              <a:uFillTx/>
              <a:latin typeface="Aptos Display" panose="02110004020202020204"/>
              <a:ea typeface="+mj-ea"/>
              <a:cs typeface="+mj-cs"/>
            </a:endParaRPr>
          </a:p>
        </p:txBody>
      </p:sp>
      <p:sp>
        <p:nvSpPr>
          <p:cNvPr id="6" name="Subtitle 2">
            <a:extLst>
              <a:ext uri="{FF2B5EF4-FFF2-40B4-BE49-F238E27FC236}">
                <a16:creationId xmlns:a16="http://schemas.microsoft.com/office/drawing/2014/main" id="{113007C6-7E21-D737-968C-DDBAC63BC957}"/>
              </a:ext>
            </a:extLst>
          </p:cNvPr>
          <p:cNvSpPr txBox="1">
            <a:spLocks/>
          </p:cNvSpPr>
          <p:nvPr/>
        </p:nvSpPr>
        <p:spPr>
          <a:xfrm>
            <a:off x="539277" y="3777484"/>
            <a:ext cx="11113446" cy="1655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68E04017-6F1E-D78A-BFCC-D1453D761EEE}"/>
              </a:ext>
            </a:extLst>
          </p:cNvPr>
          <p:cNvSpPr txBox="1"/>
          <p:nvPr/>
        </p:nvSpPr>
        <p:spPr>
          <a:xfrm>
            <a:off x="828136" y="1403374"/>
            <a:ext cx="9102225" cy="392159"/>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800" b="0" i="0" u="none" strike="noStrike" kern="1200" cap="none" spc="0" normalizeH="0" baseline="0" noProof="0" dirty="0">
                <a:ln>
                  <a:noFill/>
                </a:ln>
                <a:solidFill>
                  <a:srgbClr val="5F497A"/>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115E7FAD-4DF9-E64D-A642-DD857A0078D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5999" y="2794997"/>
            <a:ext cx="4182654" cy="2962713"/>
          </a:xfrm>
          <a:prstGeom prst="rect">
            <a:avLst/>
          </a:prstGeom>
        </p:spPr>
      </p:pic>
      <p:sp>
        <p:nvSpPr>
          <p:cNvPr id="12" name="TextBox 11">
            <a:extLst>
              <a:ext uri="{FF2B5EF4-FFF2-40B4-BE49-F238E27FC236}">
                <a16:creationId xmlns:a16="http://schemas.microsoft.com/office/drawing/2014/main" id="{97A99BEE-8611-8EFC-6F03-58F0048A7CD8}"/>
              </a:ext>
            </a:extLst>
          </p:cNvPr>
          <p:cNvSpPr txBox="1"/>
          <p:nvPr/>
        </p:nvSpPr>
        <p:spPr>
          <a:xfrm>
            <a:off x="2193551" y="923802"/>
            <a:ext cx="8190271" cy="369332"/>
          </a:xfrm>
          <a:prstGeom prst="rect">
            <a:avLst/>
          </a:prstGeom>
          <a:noFill/>
        </p:spPr>
        <p:txBody>
          <a:bodyPr wrap="square" rtlCol="0">
            <a:spAutoFit/>
          </a:bodyPr>
          <a:lstStyle/>
          <a:p>
            <a:r>
              <a:rPr lang="en-US" b="1" dirty="0"/>
              <a:t>Cornwall and Devon and Torbay’s Agreed Syllabus  </a:t>
            </a:r>
            <a:endParaRPr lang="en-GB" b="1" dirty="0"/>
          </a:p>
        </p:txBody>
      </p:sp>
      <p:sp>
        <p:nvSpPr>
          <p:cNvPr id="14" name="TextBox 13">
            <a:extLst>
              <a:ext uri="{FF2B5EF4-FFF2-40B4-BE49-F238E27FC236}">
                <a16:creationId xmlns:a16="http://schemas.microsoft.com/office/drawing/2014/main" id="{329BB229-CDCA-77C3-ED63-BF82081F4245}"/>
              </a:ext>
            </a:extLst>
          </p:cNvPr>
          <p:cNvSpPr txBox="1"/>
          <p:nvPr/>
        </p:nvSpPr>
        <p:spPr>
          <a:xfrm>
            <a:off x="951807" y="1403374"/>
            <a:ext cx="9627703" cy="369332"/>
          </a:xfrm>
          <a:prstGeom prst="rect">
            <a:avLst/>
          </a:prstGeom>
          <a:noFill/>
        </p:spPr>
        <p:txBody>
          <a:bodyPr wrap="square">
            <a:spAutoFit/>
          </a:bodyPr>
          <a:lstStyle/>
          <a:p>
            <a:r>
              <a:rPr lang="en-US" dirty="0"/>
              <a:t>Cornwall and Devon SACRE’s have adopted the RE Today syllabus to promote in their schools.  </a:t>
            </a:r>
            <a:endParaRPr lang="en-GB" dirty="0"/>
          </a:p>
        </p:txBody>
      </p:sp>
      <p:pic>
        <p:nvPicPr>
          <p:cNvPr id="7" name="Picture 6">
            <a:extLst>
              <a:ext uri="{FF2B5EF4-FFF2-40B4-BE49-F238E27FC236}">
                <a16:creationId xmlns:a16="http://schemas.microsoft.com/office/drawing/2014/main" id="{D1673647-D374-6EAE-5DAC-E8CF4C7C9D8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68763" y="2701492"/>
            <a:ext cx="4266798" cy="3056218"/>
          </a:xfrm>
          <a:prstGeom prst="rect">
            <a:avLst/>
          </a:prstGeom>
        </p:spPr>
      </p:pic>
    </p:spTree>
    <p:extLst>
      <p:ext uri="{BB962C8B-B14F-4D97-AF65-F5344CB8AC3E}">
        <p14:creationId xmlns:p14="http://schemas.microsoft.com/office/powerpoint/2010/main" val="2668971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6B021-DE23-AFA0-08B6-1DEC215A13B4}"/>
            </a:ext>
          </a:extLst>
        </p:cNvPr>
        <p:cNvGrpSpPr/>
        <p:nvPr/>
      </p:nvGrpSpPr>
      <p:grpSpPr>
        <a:xfrm>
          <a:off x="0" y="0"/>
          <a:ext cx="0" cy="0"/>
          <a:chOff x="0" y="0"/>
          <a:chExt cx="0" cy="0"/>
        </a:xfrm>
      </p:grpSpPr>
      <p:pic>
        <p:nvPicPr>
          <p:cNvPr id="8" name="Picture 7" descr="A white background with blue and green lines&#10;&#10;Description automatically generated">
            <a:extLst>
              <a:ext uri="{FF2B5EF4-FFF2-40B4-BE49-F238E27FC236}">
                <a16:creationId xmlns:a16="http://schemas.microsoft.com/office/drawing/2014/main" id="{BEA6E584-0027-EC02-6012-3DDF6B290143}"/>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367646" y="-84666"/>
            <a:ext cx="12927291" cy="7271601"/>
          </a:xfrm>
          <a:prstGeom prst="rect">
            <a:avLst/>
          </a:prstGeom>
        </p:spPr>
      </p:pic>
      <p:sp>
        <p:nvSpPr>
          <p:cNvPr id="5" name="Title 1">
            <a:extLst>
              <a:ext uri="{FF2B5EF4-FFF2-40B4-BE49-F238E27FC236}">
                <a16:creationId xmlns:a16="http://schemas.microsoft.com/office/drawing/2014/main" id="{81EE8544-BE85-E13B-BAFC-CB76661CAC78}"/>
              </a:ext>
            </a:extLst>
          </p:cNvPr>
          <p:cNvSpPr txBox="1">
            <a:spLocks/>
          </p:cNvSpPr>
          <p:nvPr/>
        </p:nvSpPr>
        <p:spPr>
          <a:xfrm>
            <a:off x="539277" y="1979646"/>
            <a:ext cx="11113446" cy="12449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a:ln>
                <a:noFill/>
              </a:ln>
              <a:solidFill>
                <a:prstClr val="black"/>
              </a:solidFill>
              <a:effectLst/>
              <a:uLnTx/>
              <a:uFillTx/>
              <a:latin typeface="Aptos Display" panose="02110004020202020204"/>
              <a:ea typeface="+mj-ea"/>
              <a:cs typeface="+mj-cs"/>
            </a:endParaRPr>
          </a:p>
        </p:txBody>
      </p:sp>
      <p:sp>
        <p:nvSpPr>
          <p:cNvPr id="6" name="Subtitle 2">
            <a:extLst>
              <a:ext uri="{FF2B5EF4-FFF2-40B4-BE49-F238E27FC236}">
                <a16:creationId xmlns:a16="http://schemas.microsoft.com/office/drawing/2014/main" id="{A43E8AAE-9838-296C-E6DB-24EC76AED603}"/>
              </a:ext>
            </a:extLst>
          </p:cNvPr>
          <p:cNvSpPr txBox="1">
            <a:spLocks/>
          </p:cNvSpPr>
          <p:nvPr/>
        </p:nvSpPr>
        <p:spPr>
          <a:xfrm>
            <a:off x="539277" y="3777484"/>
            <a:ext cx="11113446" cy="1655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EB981BC6-5A34-B99B-C3E4-DC35500BE9B7}"/>
              </a:ext>
            </a:extLst>
          </p:cNvPr>
          <p:cNvSpPr txBox="1"/>
          <p:nvPr/>
        </p:nvSpPr>
        <p:spPr>
          <a:xfrm>
            <a:off x="828136" y="1403374"/>
            <a:ext cx="9102225" cy="392159"/>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800" b="0" i="0" u="none" strike="noStrike" kern="1200" cap="none" spc="0" normalizeH="0" baseline="0" noProof="0" dirty="0">
                <a:ln>
                  <a:noFill/>
                </a:ln>
                <a:solidFill>
                  <a:srgbClr val="5F497A"/>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4F28A52C-B2AC-DCC5-1C55-1B919A105BC0}"/>
              </a:ext>
            </a:extLst>
          </p:cNvPr>
          <p:cNvPicPr>
            <a:picLocks noChangeAspect="1"/>
          </p:cNvPicPr>
          <p:nvPr/>
        </p:nvPicPr>
        <p:blipFill>
          <a:blip r:embed="rId4"/>
          <a:stretch>
            <a:fillRect/>
          </a:stretch>
        </p:blipFill>
        <p:spPr>
          <a:xfrm>
            <a:off x="2310757" y="196331"/>
            <a:ext cx="3142411" cy="2707976"/>
          </a:xfrm>
          <a:prstGeom prst="rect">
            <a:avLst/>
          </a:prstGeom>
        </p:spPr>
      </p:pic>
      <p:pic>
        <p:nvPicPr>
          <p:cNvPr id="1026" name="Picture 2">
            <a:extLst>
              <a:ext uri="{FF2B5EF4-FFF2-40B4-BE49-F238E27FC236}">
                <a16:creationId xmlns:a16="http://schemas.microsoft.com/office/drawing/2014/main" id="{C482F813-30E2-5EE5-EEDA-4E785213DAE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9561" y="4341419"/>
            <a:ext cx="12182121" cy="155556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7" name="Picture 3">
            <a:extLst>
              <a:ext uri="{FF2B5EF4-FFF2-40B4-BE49-F238E27FC236}">
                <a16:creationId xmlns:a16="http://schemas.microsoft.com/office/drawing/2014/main" id="{CA34DBD7-1D9B-E865-57B4-0BD092902D90}"/>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5400000">
            <a:off x="587113" y="3382081"/>
            <a:ext cx="958850" cy="68421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a:extLst>
              <a:ext uri="{FF2B5EF4-FFF2-40B4-BE49-F238E27FC236}">
                <a16:creationId xmlns:a16="http://schemas.microsoft.com/office/drawing/2014/main" id="{52C45CD5-F4A0-3101-D711-1FB2D1C19D9F}"/>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5400000">
            <a:off x="-241980" y="3316103"/>
            <a:ext cx="1130300" cy="78263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9" name="Picture 5">
            <a:extLst>
              <a:ext uri="{FF2B5EF4-FFF2-40B4-BE49-F238E27FC236}">
                <a16:creationId xmlns:a16="http://schemas.microsoft.com/office/drawing/2014/main" id="{58D19867-95F3-D8BE-FD75-2C9423F175EF}"/>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5400000">
            <a:off x="1699681" y="6040855"/>
            <a:ext cx="1062037" cy="7588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0" name="Picture 6">
            <a:extLst>
              <a:ext uri="{FF2B5EF4-FFF2-40B4-BE49-F238E27FC236}">
                <a16:creationId xmlns:a16="http://schemas.microsoft.com/office/drawing/2014/main" id="{BE630605-922F-F705-B2C2-5705E5DA838B}"/>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5400000">
            <a:off x="4206385" y="3421090"/>
            <a:ext cx="1050926" cy="7127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1" name="Picture 7">
            <a:extLst>
              <a:ext uri="{FF2B5EF4-FFF2-40B4-BE49-F238E27FC236}">
                <a16:creationId xmlns:a16="http://schemas.microsoft.com/office/drawing/2014/main" id="{0A3DC343-DCAB-2FFB-D83E-E563C9DE5640}"/>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rot="5400000">
            <a:off x="6037630" y="6139535"/>
            <a:ext cx="1092200" cy="7683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4" name="Picture 10">
            <a:extLst>
              <a:ext uri="{FF2B5EF4-FFF2-40B4-BE49-F238E27FC236}">
                <a16:creationId xmlns:a16="http://schemas.microsoft.com/office/drawing/2014/main" id="{92972A81-5057-FF4D-FEFB-082272B3BACB}"/>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rot="5400000">
            <a:off x="7657340" y="3329560"/>
            <a:ext cx="1173163" cy="80327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5" name="Picture 11">
            <a:extLst>
              <a:ext uri="{FF2B5EF4-FFF2-40B4-BE49-F238E27FC236}">
                <a16:creationId xmlns:a16="http://schemas.microsoft.com/office/drawing/2014/main" id="{7F1048F5-3254-11F7-8F3B-786E1AE1AC73}"/>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rot="5400000">
            <a:off x="9296256" y="6159123"/>
            <a:ext cx="935038" cy="6492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6" name="Picture 12">
            <a:extLst>
              <a:ext uri="{FF2B5EF4-FFF2-40B4-BE49-F238E27FC236}">
                <a16:creationId xmlns:a16="http://schemas.microsoft.com/office/drawing/2014/main" id="{E50FA720-F7D4-EE59-8908-46AEED75EABF}"/>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rot="5400000">
            <a:off x="10815714" y="3496225"/>
            <a:ext cx="1011238" cy="70643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extBox 1">
            <a:extLst>
              <a:ext uri="{FF2B5EF4-FFF2-40B4-BE49-F238E27FC236}">
                <a16:creationId xmlns:a16="http://schemas.microsoft.com/office/drawing/2014/main" id="{792F3093-36D7-5CB0-EC1B-F4FAA5AC7A88}"/>
              </a:ext>
            </a:extLst>
          </p:cNvPr>
          <p:cNvSpPr txBox="1"/>
          <p:nvPr/>
        </p:nvSpPr>
        <p:spPr>
          <a:xfrm>
            <a:off x="147918" y="5965833"/>
            <a:ext cx="110265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God/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Creation</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754CF06F-6114-B267-7DA4-A22C7B243A24}"/>
              </a:ext>
            </a:extLst>
          </p:cNvPr>
          <p:cNvSpPr txBox="1"/>
          <p:nvPr/>
        </p:nvSpPr>
        <p:spPr>
          <a:xfrm>
            <a:off x="1679371" y="3922795"/>
            <a:ext cx="11026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The Fall</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E2751E99-DDEF-C230-7EEA-122076F88CEF}"/>
              </a:ext>
            </a:extLst>
          </p:cNvPr>
          <p:cNvSpPr txBox="1"/>
          <p:nvPr/>
        </p:nvSpPr>
        <p:spPr>
          <a:xfrm>
            <a:off x="4131408" y="5935112"/>
            <a:ext cx="110265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People of God</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98EABC69-66D0-6B4F-C42E-F8E720186823}"/>
              </a:ext>
            </a:extLst>
          </p:cNvPr>
          <p:cNvSpPr txBox="1"/>
          <p:nvPr/>
        </p:nvSpPr>
        <p:spPr>
          <a:xfrm>
            <a:off x="6080320" y="3902639"/>
            <a:ext cx="145825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Incarnation</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2716ADA1-66FC-374E-1AE5-05FB0EB7F0A3}"/>
              </a:ext>
            </a:extLst>
          </p:cNvPr>
          <p:cNvSpPr txBox="1"/>
          <p:nvPr/>
        </p:nvSpPr>
        <p:spPr>
          <a:xfrm>
            <a:off x="7705292" y="5956638"/>
            <a:ext cx="11026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Gospel</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62CE0209-579B-530F-9B62-93413FB38801}"/>
              </a:ext>
            </a:extLst>
          </p:cNvPr>
          <p:cNvSpPr txBox="1"/>
          <p:nvPr/>
        </p:nvSpPr>
        <p:spPr>
          <a:xfrm>
            <a:off x="9151240" y="3894022"/>
            <a:ext cx="11026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Salvation</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TextBox 16">
            <a:extLst>
              <a:ext uri="{FF2B5EF4-FFF2-40B4-BE49-F238E27FC236}">
                <a16:creationId xmlns:a16="http://schemas.microsoft.com/office/drawing/2014/main" id="{1D185522-D9AE-852B-B3E9-2F0221286386}"/>
              </a:ext>
            </a:extLst>
          </p:cNvPr>
          <p:cNvSpPr txBox="1"/>
          <p:nvPr/>
        </p:nvSpPr>
        <p:spPr>
          <a:xfrm>
            <a:off x="10794635" y="6016248"/>
            <a:ext cx="110265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Kingdom of God</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9" name="Picture 18">
            <a:extLst>
              <a:ext uri="{FF2B5EF4-FFF2-40B4-BE49-F238E27FC236}">
                <a16:creationId xmlns:a16="http://schemas.microsoft.com/office/drawing/2014/main" id="{B50523A0-A4CA-126F-4598-BF8F97853121}"/>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051059" y="129622"/>
            <a:ext cx="5513782" cy="3094941"/>
          </a:xfrm>
          <a:prstGeom prst="rect">
            <a:avLst/>
          </a:prstGeom>
        </p:spPr>
      </p:pic>
    </p:spTree>
    <p:extLst>
      <p:ext uri="{BB962C8B-B14F-4D97-AF65-F5344CB8AC3E}">
        <p14:creationId xmlns:p14="http://schemas.microsoft.com/office/powerpoint/2010/main" val="3094592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2E5E9-E9D5-89EF-70BF-CD792DE60B38}"/>
            </a:ext>
          </a:extLst>
        </p:cNvPr>
        <p:cNvGrpSpPr/>
        <p:nvPr/>
      </p:nvGrpSpPr>
      <p:grpSpPr>
        <a:xfrm>
          <a:off x="0" y="0"/>
          <a:ext cx="0" cy="0"/>
          <a:chOff x="0" y="0"/>
          <a:chExt cx="0" cy="0"/>
        </a:xfrm>
      </p:grpSpPr>
      <p:pic>
        <p:nvPicPr>
          <p:cNvPr id="8" name="Picture 7" descr="A white background with blue and green lines&#10;&#10;Description automatically generated">
            <a:extLst>
              <a:ext uri="{FF2B5EF4-FFF2-40B4-BE49-F238E27FC236}">
                <a16:creationId xmlns:a16="http://schemas.microsoft.com/office/drawing/2014/main" id="{0D49F4DE-E90A-128C-57BD-4F0EB1889158}"/>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367646" y="-84666"/>
            <a:ext cx="12927291" cy="7271601"/>
          </a:xfrm>
          <a:prstGeom prst="rect">
            <a:avLst/>
          </a:prstGeom>
        </p:spPr>
      </p:pic>
      <p:sp>
        <p:nvSpPr>
          <p:cNvPr id="5" name="Title 1">
            <a:extLst>
              <a:ext uri="{FF2B5EF4-FFF2-40B4-BE49-F238E27FC236}">
                <a16:creationId xmlns:a16="http://schemas.microsoft.com/office/drawing/2014/main" id="{4AD18538-2A8B-5027-748B-0DDF53827A72}"/>
              </a:ext>
            </a:extLst>
          </p:cNvPr>
          <p:cNvSpPr txBox="1">
            <a:spLocks/>
          </p:cNvSpPr>
          <p:nvPr/>
        </p:nvSpPr>
        <p:spPr>
          <a:xfrm>
            <a:off x="539277" y="1979646"/>
            <a:ext cx="11113446" cy="12449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a:ln>
                <a:noFill/>
              </a:ln>
              <a:solidFill>
                <a:prstClr val="black"/>
              </a:solidFill>
              <a:effectLst/>
              <a:uLnTx/>
              <a:uFillTx/>
              <a:latin typeface="Aptos Display" panose="02110004020202020204"/>
              <a:ea typeface="+mj-ea"/>
              <a:cs typeface="+mj-cs"/>
            </a:endParaRPr>
          </a:p>
        </p:txBody>
      </p:sp>
      <p:sp>
        <p:nvSpPr>
          <p:cNvPr id="6" name="Subtitle 2">
            <a:extLst>
              <a:ext uri="{FF2B5EF4-FFF2-40B4-BE49-F238E27FC236}">
                <a16:creationId xmlns:a16="http://schemas.microsoft.com/office/drawing/2014/main" id="{D35D65A5-D283-315C-78C8-8BF9CE75BE45}"/>
              </a:ext>
            </a:extLst>
          </p:cNvPr>
          <p:cNvSpPr txBox="1">
            <a:spLocks/>
          </p:cNvSpPr>
          <p:nvPr/>
        </p:nvSpPr>
        <p:spPr>
          <a:xfrm>
            <a:off x="539277" y="3777484"/>
            <a:ext cx="11113446" cy="1655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7" name="Picture 6" descr="A circle with text and images&#10;&#10;Description automatically generated with medium confidence">
            <a:extLst>
              <a:ext uri="{FF2B5EF4-FFF2-40B4-BE49-F238E27FC236}">
                <a16:creationId xmlns:a16="http://schemas.microsoft.com/office/drawing/2014/main" id="{E2300621-022D-6AA1-92C8-387C68528075}"/>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tretch>
            <a:fillRect/>
          </a:stretch>
        </p:blipFill>
        <p:spPr>
          <a:xfrm>
            <a:off x="10008181" y="4300756"/>
            <a:ext cx="2473644" cy="2473644"/>
          </a:xfrm>
          <a:prstGeom prst="rect">
            <a:avLst/>
          </a:prstGeom>
        </p:spPr>
      </p:pic>
      <p:sp>
        <p:nvSpPr>
          <p:cNvPr id="4" name="TextBox 3">
            <a:extLst>
              <a:ext uri="{FF2B5EF4-FFF2-40B4-BE49-F238E27FC236}">
                <a16:creationId xmlns:a16="http://schemas.microsoft.com/office/drawing/2014/main" id="{746C85BD-8830-1C62-7AC1-E4EF1FB30DF5}"/>
              </a:ext>
            </a:extLst>
          </p:cNvPr>
          <p:cNvSpPr txBox="1"/>
          <p:nvPr/>
        </p:nvSpPr>
        <p:spPr>
          <a:xfrm>
            <a:off x="828136" y="1403374"/>
            <a:ext cx="9102225" cy="392159"/>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800" b="0" i="0" u="none" strike="noStrike" kern="1200" cap="none" spc="0" normalizeH="0" baseline="0" noProof="0" dirty="0">
                <a:ln>
                  <a:noFill/>
                </a:ln>
                <a:solidFill>
                  <a:srgbClr val="5F497A"/>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C453900D-64FB-2492-1792-6B70119D8E5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439996" y="499159"/>
            <a:ext cx="1501586" cy="1884781"/>
          </a:xfrm>
          <a:prstGeom prst="rect">
            <a:avLst/>
          </a:prstGeom>
        </p:spPr>
      </p:pic>
      <p:sp>
        <p:nvSpPr>
          <p:cNvPr id="12" name="TextBox 11">
            <a:extLst>
              <a:ext uri="{FF2B5EF4-FFF2-40B4-BE49-F238E27FC236}">
                <a16:creationId xmlns:a16="http://schemas.microsoft.com/office/drawing/2014/main" id="{33D51F8F-41E1-9C49-00B6-43E611F349AD}"/>
              </a:ext>
            </a:extLst>
          </p:cNvPr>
          <p:cNvSpPr txBox="1"/>
          <p:nvPr/>
        </p:nvSpPr>
        <p:spPr>
          <a:xfrm>
            <a:off x="6240026" y="499159"/>
            <a:ext cx="3768155" cy="707886"/>
          </a:xfrm>
          <a:prstGeom prst="rect">
            <a:avLst/>
          </a:prstGeom>
          <a:noFill/>
        </p:spPr>
        <p:txBody>
          <a:bodyPr wrap="square" rtlCol="0">
            <a:spAutoFit/>
          </a:bodyPr>
          <a:lstStyle/>
          <a:p>
            <a:pPr algn="ctr"/>
            <a:r>
              <a:rPr lang="en-US" sz="2000" b="1" dirty="0"/>
              <a:t>Cornwall Units of Work</a:t>
            </a:r>
          </a:p>
          <a:p>
            <a:pPr algn="ctr"/>
            <a:r>
              <a:rPr lang="en-US" sz="2000" b="1" dirty="0"/>
              <a:t>Curriculum </a:t>
            </a:r>
            <a:r>
              <a:rPr lang="en-US" sz="2000" b="1" dirty="0" err="1"/>
              <a:t>Kernewek</a:t>
            </a:r>
            <a:endParaRPr lang="en-GB" sz="2000" b="1" dirty="0"/>
          </a:p>
        </p:txBody>
      </p:sp>
      <p:pic>
        <p:nvPicPr>
          <p:cNvPr id="10" name="Picture 9">
            <a:extLst>
              <a:ext uri="{FF2B5EF4-FFF2-40B4-BE49-F238E27FC236}">
                <a16:creationId xmlns:a16="http://schemas.microsoft.com/office/drawing/2014/main" id="{3554ED4E-6BC5-D932-BCCC-FD21137F92E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5147" y="402736"/>
            <a:ext cx="5456816" cy="3098288"/>
          </a:xfrm>
          <a:prstGeom prst="rect">
            <a:avLst/>
          </a:prstGeom>
        </p:spPr>
      </p:pic>
      <p:pic>
        <p:nvPicPr>
          <p:cNvPr id="14" name="Picture 13">
            <a:extLst>
              <a:ext uri="{FF2B5EF4-FFF2-40B4-BE49-F238E27FC236}">
                <a16:creationId xmlns:a16="http://schemas.microsoft.com/office/drawing/2014/main" id="{CD836426-5C7C-3537-1779-F8307E8E3AE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90018" y="1621937"/>
            <a:ext cx="4762913" cy="2499577"/>
          </a:xfrm>
          <a:prstGeom prst="rect">
            <a:avLst/>
          </a:prstGeom>
        </p:spPr>
      </p:pic>
      <p:pic>
        <p:nvPicPr>
          <p:cNvPr id="17" name="Picture 16">
            <a:extLst>
              <a:ext uri="{FF2B5EF4-FFF2-40B4-BE49-F238E27FC236}">
                <a16:creationId xmlns:a16="http://schemas.microsoft.com/office/drawing/2014/main" id="{BE419B55-295E-F849-BD5A-AA26B399338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1989" y="3671214"/>
            <a:ext cx="4762913" cy="2887812"/>
          </a:xfrm>
          <a:prstGeom prst="rect">
            <a:avLst/>
          </a:prstGeom>
        </p:spPr>
      </p:pic>
      <p:pic>
        <p:nvPicPr>
          <p:cNvPr id="19" name="Picture 18">
            <a:extLst>
              <a:ext uri="{FF2B5EF4-FFF2-40B4-BE49-F238E27FC236}">
                <a16:creationId xmlns:a16="http://schemas.microsoft.com/office/drawing/2014/main" id="{CE6E98CF-E1AB-6C8C-FADF-42AD2A0F8F0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306234" y="4084849"/>
            <a:ext cx="4701947" cy="2575783"/>
          </a:xfrm>
          <a:prstGeom prst="rect">
            <a:avLst/>
          </a:prstGeom>
        </p:spPr>
      </p:pic>
    </p:spTree>
    <p:extLst>
      <p:ext uri="{BB962C8B-B14F-4D97-AF65-F5344CB8AC3E}">
        <p14:creationId xmlns:p14="http://schemas.microsoft.com/office/powerpoint/2010/main" val="362246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A6433-BAC5-8DBD-B7DA-D751C4344CC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2F14D3E-E5E0-A59C-D5D3-9BF63A2389B4}"/>
              </a:ext>
            </a:extLst>
          </p:cNvPr>
          <p:cNvSpPr txBox="1">
            <a:spLocks/>
          </p:cNvSpPr>
          <p:nvPr/>
        </p:nvSpPr>
        <p:spPr>
          <a:xfrm>
            <a:off x="539277" y="1979646"/>
            <a:ext cx="11113446" cy="12449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a:ln>
                <a:noFill/>
              </a:ln>
              <a:solidFill>
                <a:prstClr val="black"/>
              </a:solidFill>
              <a:effectLst/>
              <a:uLnTx/>
              <a:uFillTx/>
              <a:latin typeface="Aptos Display" panose="02110004020202020204"/>
              <a:ea typeface="+mj-ea"/>
              <a:cs typeface="+mj-cs"/>
            </a:endParaRPr>
          </a:p>
        </p:txBody>
      </p:sp>
      <p:sp>
        <p:nvSpPr>
          <p:cNvPr id="6" name="Subtitle 2">
            <a:extLst>
              <a:ext uri="{FF2B5EF4-FFF2-40B4-BE49-F238E27FC236}">
                <a16:creationId xmlns:a16="http://schemas.microsoft.com/office/drawing/2014/main" id="{4C3529CD-3FDF-C5D1-9960-EC5A2AE9D131}"/>
              </a:ext>
            </a:extLst>
          </p:cNvPr>
          <p:cNvSpPr txBox="1">
            <a:spLocks/>
          </p:cNvSpPr>
          <p:nvPr/>
        </p:nvSpPr>
        <p:spPr>
          <a:xfrm>
            <a:off x="539277" y="3777484"/>
            <a:ext cx="11113446" cy="1655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14CD5353-EF1F-FC02-5805-3B2C6DA25748}"/>
              </a:ext>
            </a:extLst>
          </p:cNvPr>
          <p:cNvSpPr txBox="1"/>
          <p:nvPr/>
        </p:nvSpPr>
        <p:spPr>
          <a:xfrm>
            <a:off x="828136" y="1403374"/>
            <a:ext cx="9102225" cy="392159"/>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800" b="0" i="0" u="none" strike="noStrike" kern="1200" cap="none" spc="0" normalizeH="0" baseline="0" noProof="0" dirty="0">
                <a:ln>
                  <a:noFill/>
                </a:ln>
                <a:solidFill>
                  <a:srgbClr val="5F497A"/>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ECA2AEAF-EDD9-D4BC-22E0-19090533A4E2}"/>
              </a:ext>
            </a:extLst>
          </p:cNvPr>
          <p:cNvPicPr>
            <a:picLocks noChangeAspect="1"/>
          </p:cNvPicPr>
          <p:nvPr/>
        </p:nvPicPr>
        <p:blipFill>
          <a:blip r:embed="rId3"/>
          <a:stretch>
            <a:fillRect/>
          </a:stretch>
        </p:blipFill>
        <p:spPr>
          <a:xfrm>
            <a:off x="852326" y="1121416"/>
            <a:ext cx="5243674" cy="5024044"/>
          </a:xfrm>
          <a:prstGeom prst="rect">
            <a:avLst/>
          </a:prstGeom>
        </p:spPr>
      </p:pic>
      <p:pic>
        <p:nvPicPr>
          <p:cNvPr id="13" name="Picture 12">
            <a:extLst>
              <a:ext uri="{FF2B5EF4-FFF2-40B4-BE49-F238E27FC236}">
                <a16:creationId xmlns:a16="http://schemas.microsoft.com/office/drawing/2014/main" id="{E10444B6-D7E2-F969-D0E6-A49B13F4870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09049" y="1500315"/>
            <a:ext cx="4837993" cy="3105050"/>
          </a:xfrm>
          <a:prstGeom prst="rect">
            <a:avLst/>
          </a:prstGeom>
        </p:spPr>
      </p:pic>
      <p:sp>
        <p:nvSpPr>
          <p:cNvPr id="2" name="TextBox 1">
            <a:extLst>
              <a:ext uri="{FF2B5EF4-FFF2-40B4-BE49-F238E27FC236}">
                <a16:creationId xmlns:a16="http://schemas.microsoft.com/office/drawing/2014/main" id="{06C92EC3-E77D-D6C6-937E-D1693A5810E3}"/>
              </a:ext>
            </a:extLst>
          </p:cNvPr>
          <p:cNvSpPr txBox="1"/>
          <p:nvPr/>
        </p:nvSpPr>
        <p:spPr>
          <a:xfrm>
            <a:off x="2989006" y="514457"/>
            <a:ext cx="5624052" cy="369332"/>
          </a:xfrm>
          <a:prstGeom prst="rect">
            <a:avLst/>
          </a:prstGeom>
          <a:noFill/>
        </p:spPr>
        <p:txBody>
          <a:bodyPr wrap="square" rtlCol="0">
            <a:spAutoFit/>
          </a:bodyPr>
          <a:lstStyle/>
          <a:p>
            <a:r>
              <a:rPr lang="en-US" b="1" dirty="0"/>
              <a:t>The Teaching Pedagogy behind the Agreed Syllabus</a:t>
            </a:r>
            <a:endParaRPr lang="en-GB" b="1" dirty="0"/>
          </a:p>
        </p:txBody>
      </p:sp>
    </p:spTree>
    <p:extLst>
      <p:ext uri="{BB962C8B-B14F-4D97-AF65-F5344CB8AC3E}">
        <p14:creationId xmlns:p14="http://schemas.microsoft.com/office/powerpoint/2010/main" val="2252334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089E2-1422-D7F8-8C6F-1F5131BAF0CC}"/>
            </a:ext>
          </a:extLst>
        </p:cNvPr>
        <p:cNvGrpSpPr/>
        <p:nvPr/>
      </p:nvGrpSpPr>
      <p:grpSpPr>
        <a:xfrm>
          <a:off x="0" y="0"/>
          <a:ext cx="0" cy="0"/>
          <a:chOff x="0" y="0"/>
          <a:chExt cx="0" cy="0"/>
        </a:xfrm>
      </p:grpSpPr>
      <p:pic>
        <p:nvPicPr>
          <p:cNvPr id="8" name="Picture 7" descr="A white background with blue and green lines&#10;&#10;Description automatically generated">
            <a:extLst>
              <a:ext uri="{FF2B5EF4-FFF2-40B4-BE49-F238E27FC236}">
                <a16:creationId xmlns:a16="http://schemas.microsoft.com/office/drawing/2014/main" id="{E0C6B572-09BC-4BA5-37B5-689A09FF93EA}"/>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367646" y="-84666"/>
            <a:ext cx="12927291" cy="7271601"/>
          </a:xfrm>
          <a:prstGeom prst="rect">
            <a:avLst/>
          </a:prstGeom>
        </p:spPr>
      </p:pic>
      <p:sp>
        <p:nvSpPr>
          <p:cNvPr id="5" name="Title 1">
            <a:extLst>
              <a:ext uri="{FF2B5EF4-FFF2-40B4-BE49-F238E27FC236}">
                <a16:creationId xmlns:a16="http://schemas.microsoft.com/office/drawing/2014/main" id="{49034623-951D-8D94-F982-B52DFE01D93E}"/>
              </a:ext>
            </a:extLst>
          </p:cNvPr>
          <p:cNvSpPr txBox="1">
            <a:spLocks/>
          </p:cNvSpPr>
          <p:nvPr/>
        </p:nvSpPr>
        <p:spPr>
          <a:xfrm>
            <a:off x="539277" y="1979646"/>
            <a:ext cx="11113446" cy="12449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a:ln>
                <a:noFill/>
              </a:ln>
              <a:solidFill>
                <a:prstClr val="black"/>
              </a:solidFill>
              <a:effectLst/>
              <a:uLnTx/>
              <a:uFillTx/>
              <a:latin typeface="Aptos Display" panose="02110004020202020204"/>
              <a:ea typeface="+mj-ea"/>
              <a:cs typeface="+mj-cs"/>
            </a:endParaRPr>
          </a:p>
        </p:txBody>
      </p:sp>
      <p:sp>
        <p:nvSpPr>
          <p:cNvPr id="6" name="Subtitle 2">
            <a:extLst>
              <a:ext uri="{FF2B5EF4-FFF2-40B4-BE49-F238E27FC236}">
                <a16:creationId xmlns:a16="http://schemas.microsoft.com/office/drawing/2014/main" id="{5AA455AD-C752-4064-EDEC-B2B093319779}"/>
              </a:ext>
            </a:extLst>
          </p:cNvPr>
          <p:cNvSpPr txBox="1">
            <a:spLocks/>
          </p:cNvSpPr>
          <p:nvPr/>
        </p:nvSpPr>
        <p:spPr>
          <a:xfrm>
            <a:off x="539277" y="3777484"/>
            <a:ext cx="11113446" cy="1655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F75CC06A-5F26-C325-98E7-73F418DB099F}"/>
              </a:ext>
            </a:extLst>
          </p:cNvPr>
          <p:cNvSpPr txBox="1"/>
          <p:nvPr/>
        </p:nvSpPr>
        <p:spPr>
          <a:xfrm>
            <a:off x="828136" y="1403374"/>
            <a:ext cx="9102225" cy="392159"/>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800" b="0" i="0" u="none" strike="noStrike" kern="1200" cap="none" spc="0" normalizeH="0" baseline="0" noProof="0" dirty="0">
                <a:ln>
                  <a:noFill/>
                </a:ln>
                <a:solidFill>
                  <a:srgbClr val="5F497A"/>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188F8B4F-3DEB-FD9D-1E39-BFDB5B02FA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67770" y="5280843"/>
            <a:ext cx="5028308" cy="1523174"/>
          </a:xfrm>
          <a:prstGeom prst="rect">
            <a:avLst/>
          </a:prstGeom>
        </p:spPr>
      </p:pic>
      <p:pic>
        <p:nvPicPr>
          <p:cNvPr id="11" name="Picture 10">
            <a:extLst>
              <a:ext uri="{FF2B5EF4-FFF2-40B4-BE49-F238E27FC236}">
                <a16:creationId xmlns:a16="http://schemas.microsoft.com/office/drawing/2014/main" id="{81CA124A-1FC2-214C-96AA-179D371AD57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20536" y="2216529"/>
            <a:ext cx="2156647" cy="1348857"/>
          </a:xfrm>
          <a:prstGeom prst="rect">
            <a:avLst/>
          </a:prstGeom>
        </p:spPr>
      </p:pic>
      <p:pic>
        <p:nvPicPr>
          <p:cNvPr id="13" name="Picture 12">
            <a:extLst>
              <a:ext uri="{FF2B5EF4-FFF2-40B4-BE49-F238E27FC236}">
                <a16:creationId xmlns:a16="http://schemas.microsoft.com/office/drawing/2014/main" id="{0A3BAA76-C63C-DA8F-62F4-E0456EB7E82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70209" y="283909"/>
            <a:ext cx="2149026" cy="1028789"/>
          </a:xfrm>
          <a:prstGeom prst="rect">
            <a:avLst/>
          </a:prstGeom>
        </p:spPr>
      </p:pic>
      <p:pic>
        <p:nvPicPr>
          <p:cNvPr id="15" name="Picture 14">
            <a:extLst>
              <a:ext uri="{FF2B5EF4-FFF2-40B4-BE49-F238E27FC236}">
                <a16:creationId xmlns:a16="http://schemas.microsoft.com/office/drawing/2014/main" id="{2D298DFB-7456-2C88-F5D9-C34675F4855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261166" y="2851574"/>
            <a:ext cx="3475021" cy="1851820"/>
          </a:xfrm>
          <a:prstGeom prst="rect">
            <a:avLst/>
          </a:prstGeom>
        </p:spPr>
      </p:pic>
      <p:pic>
        <p:nvPicPr>
          <p:cNvPr id="17" name="Picture 16">
            <a:extLst>
              <a:ext uri="{FF2B5EF4-FFF2-40B4-BE49-F238E27FC236}">
                <a16:creationId xmlns:a16="http://schemas.microsoft.com/office/drawing/2014/main" id="{833D3866-AFA5-CBBC-159C-758345DA26F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81791" y="4424564"/>
            <a:ext cx="2568263" cy="1080887"/>
          </a:xfrm>
          <a:prstGeom prst="rect">
            <a:avLst/>
          </a:prstGeom>
        </p:spPr>
      </p:pic>
      <p:pic>
        <p:nvPicPr>
          <p:cNvPr id="19" name="Picture 18">
            <a:extLst>
              <a:ext uri="{FF2B5EF4-FFF2-40B4-BE49-F238E27FC236}">
                <a16:creationId xmlns:a16="http://schemas.microsoft.com/office/drawing/2014/main" id="{69212393-A138-E27A-59EE-94A15048742B}"/>
              </a:ext>
            </a:extLst>
          </p:cNvPr>
          <p:cNvPicPr>
            <a:picLocks noChangeAspect="1"/>
          </p:cNvPicPr>
          <p:nvPr/>
        </p:nvPicPr>
        <p:blipFill>
          <a:blip r:embed="rId9"/>
          <a:stretch>
            <a:fillRect/>
          </a:stretch>
        </p:blipFill>
        <p:spPr>
          <a:xfrm>
            <a:off x="8340251" y="2073942"/>
            <a:ext cx="3765933" cy="1000544"/>
          </a:xfrm>
          <a:prstGeom prst="rect">
            <a:avLst/>
          </a:prstGeom>
        </p:spPr>
      </p:pic>
      <p:pic>
        <p:nvPicPr>
          <p:cNvPr id="23" name="Picture 22">
            <a:extLst>
              <a:ext uri="{FF2B5EF4-FFF2-40B4-BE49-F238E27FC236}">
                <a16:creationId xmlns:a16="http://schemas.microsoft.com/office/drawing/2014/main" id="{78CB3CC9-BDE3-3BCE-6A1A-7F9DC2E11406}"/>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588576" y="3810849"/>
            <a:ext cx="3269281" cy="1024194"/>
          </a:xfrm>
          <a:prstGeom prst="rect">
            <a:avLst/>
          </a:prstGeom>
        </p:spPr>
      </p:pic>
      <p:pic>
        <p:nvPicPr>
          <p:cNvPr id="25" name="Picture 24">
            <a:extLst>
              <a:ext uri="{FF2B5EF4-FFF2-40B4-BE49-F238E27FC236}">
                <a16:creationId xmlns:a16="http://schemas.microsoft.com/office/drawing/2014/main" id="{512A313D-D06A-EAD0-18E6-BE42AF24A10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541019" y="1374552"/>
            <a:ext cx="3170195" cy="1257409"/>
          </a:xfrm>
          <a:prstGeom prst="rect">
            <a:avLst/>
          </a:prstGeom>
        </p:spPr>
      </p:pic>
      <p:pic>
        <p:nvPicPr>
          <p:cNvPr id="27" name="Picture 26">
            <a:extLst>
              <a:ext uri="{FF2B5EF4-FFF2-40B4-BE49-F238E27FC236}">
                <a16:creationId xmlns:a16="http://schemas.microsoft.com/office/drawing/2014/main" id="{4687FE8A-C883-E60D-CD50-274A1AD67F52}"/>
              </a:ext>
            </a:extLst>
          </p:cNvPr>
          <p:cNvPicPr>
            <a:picLocks noChangeAspect="1"/>
          </p:cNvPicPr>
          <p:nvPr/>
        </p:nvPicPr>
        <p:blipFill>
          <a:blip r:embed="rId12"/>
          <a:stretch>
            <a:fillRect/>
          </a:stretch>
        </p:blipFill>
        <p:spPr>
          <a:xfrm>
            <a:off x="186786" y="1149325"/>
            <a:ext cx="2230547" cy="905737"/>
          </a:xfrm>
          <a:prstGeom prst="rect">
            <a:avLst/>
          </a:prstGeom>
        </p:spPr>
      </p:pic>
      <p:pic>
        <p:nvPicPr>
          <p:cNvPr id="7" name="Picture 6">
            <a:extLst>
              <a:ext uri="{FF2B5EF4-FFF2-40B4-BE49-F238E27FC236}">
                <a16:creationId xmlns:a16="http://schemas.microsoft.com/office/drawing/2014/main" id="{F73737A3-28E2-592F-A77C-900E101BCB34}"/>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913614" y="5656806"/>
            <a:ext cx="4862215" cy="771248"/>
          </a:xfrm>
          <a:prstGeom prst="rect">
            <a:avLst/>
          </a:prstGeom>
        </p:spPr>
      </p:pic>
      <p:pic>
        <p:nvPicPr>
          <p:cNvPr id="9" name="Picture 8">
            <a:extLst>
              <a:ext uri="{FF2B5EF4-FFF2-40B4-BE49-F238E27FC236}">
                <a16:creationId xmlns:a16="http://schemas.microsoft.com/office/drawing/2014/main" id="{D1796403-1244-5C6A-E839-843D1048DE8C}"/>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4205" y="2557528"/>
            <a:ext cx="1937012" cy="1526213"/>
          </a:xfrm>
          <a:prstGeom prst="rect">
            <a:avLst/>
          </a:prstGeom>
        </p:spPr>
      </p:pic>
      <p:sp>
        <p:nvSpPr>
          <p:cNvPr id="10" name="TextBox 9">
            <a:extLst>
              <a:ext uri="{FF2B5EF4-FFF2-40B4-BE49-F238E27FC236}">
                <a16:creationId xmlns:a16="http://schemas.microsoft.com/office/drawing/2014/main" id="{6F32E40C-64FD-BB06-D3BF-D6C73C3CB67E}"/>
              </a:ext>
            </a:extLst>
          </p:cNvPr>
          <p:cNvSpPr txBox="1"/>
          <p:nvPr/>
        </p:nvSpPr>
        <p:spPr>
          <a:xfrm>
            <a:off x="2669127" y="280475"/>
            <a:ext cx="4819361" cy="1200329"/>
          </a:xfrm>
          <a:prstGeom prst="rect">
            <a:avLst/>
          </a:prstGeom>
          <a:noFill/>
        </p:spPr>
        <p:txBody>
          <a:bodyPr wrap="square" rtlCol="0">
            <a:spAutoFit/>
          </a:bodyPr>
          <a:lstStyle/>
          <a:p>
            <a:pPr algn="ctr"/>
            <a:r>
              <a:rPr lang="en-US" sz="3600" b="1" dirty="0"/>
              <a:t>The Diverse RE Landscape</a:t>
            </a:r>
            <a:endParaRPr lang="en-GB" sz="3600" b="1" dirty="0"/>
          </a:p>
        </p:txBody>
      </p:sp>
    </p:spTree>
    <p:extLst>
      <p:ext uri="{BB962C8B-B14F-4D97-AF65-F5344CB8AC3E}">
        <p14:creationId xmlns:p14="http://schemas.microsoft.com/office/powerpoint/2010/main" val="1553776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B293C2-1AE3-E74F-D1CC-1748F276F185}"/>
              </a:ext>
            </a:extLst>
          </p:cNvPr>
          <p:cNvPicPr>
            <a:picLocks noChangeAspect="1"/>
          </p:cNvPicPr>
          <p:nvPr/>
        </p:nvPicPr>
        <p:blipFill>
          <a:blip r:embed="rId3"/>
          <a:stretch>
            <a:fillRect/>
          </a:stretch>
        </p:blipFill>
        <p:spPr>
          <a:xfrm>
            <a:off x="448643" y="386815"/>
            <a:ext cx="2360158" cy="1311199"/>
          </a:xfrm>
          <a:prstGeom prst="rect">
            <a:avLst/>
          </a:prstGeom>
        </p:spPr>
      </p:pic>
      <p:pic>
        <p:nvPicPr>
          <p:cNvPr id="5" name="Picture 4">
            <a:extLst>
              <a:ext uri="{FF2B5EF4-FFF2-40B4-BE49-F238E27FC236}">
                <a16:creationId xmlns:a16="http://schemas.microsoft.com/office/drawing/2014/main" id="{B1930326-D532-C251-B47B-E628F64F476B}"/>
              </a:ext>
            </a:extLst>
          </p:cNvPr>
          <p:cNvPicPr>
            <a:picLocks noChangeAspect="1"/>
          </p:cNvPicPr>
          <p:nvPr/>
        </p:nvPicPr>
        <p:blipFill>
          <a:blip r:embed="rId4"/>
          <a:stretch>
            <a:fillRect/>
          </a:stretch>
        </p:blipFill>
        <p:spPr>
          <a:xfrm>
            <a:off x="3850208" y="360362"/>
            <a:ext cx="2463550" cy="1265524"/>
          </a:xfrm>
          <a:prstGeom prst="rect">
            <a:avLst/>
          </a:prstGeom>
        </p:spPr>
      </p:pic>
      <p:pic>
        <p:nvPicPr>
          <p:cNvPr id="7" name="Picture 6">
            <a:extLst>
              <a:ext uri="{FF2B5EF4-FFF2-40B4-BE49-F238E27FC236}">
                <a16:creationId xmlns:a16="http://schemas.microsoft.com/office/drawing/2014/main" id="{B8E2A202-B065-D486-1AEA-73D1B0660174}"/>
              </a:ext>
            </a:extLst>
          </p:cNvPr>
          <p:cNvPicPr>
            <a:picLocks noChangeAspect="1"/>
          </p:cNvPicPr>
          <p:nvPr/>
        </p:nvPicPr>
        <p:blipFill>
          <a:blip r:embed="rId5"/>
          <a:stretch>
            <a:fillRect/>
          </a:stretch>
        </p:blipFill>
        <p:spPr>
          <a:xfrm>
            <a:off x="8759647" y="522357"/>
            <a:ext cx="2881698" cy="871775"/>
          </a:xfrm>
          <a:prstGeom prst="rect">
            <a:avLst/>
          </a:prstGeom>
        </p:spPr>
      </p:pic>
      <p:pic>
        <p:nvPicPr>
          <p:cNvPr id="9" name="Picture 8">
            <a:extLst>
              <a:ext uri="{FF2B5EF4-FFF2-40B4-BE49-F238E27FC236}">
                <a16:creationId xmlns:a16="http://schemas.microsoft.com/office/drawing/2014/main" id="{9A47646F-0BAB-F081-094F-9E4A3D20C593}"/>
              </a:ext>
            </a:extLst>
          </p:cNvPr>
          <p:cNvPicPr>
            <a:picLocks noChangeAspect="1"/>
          </p:cNvPicPr>
          <p:nvPr/>
        </p:nvPicPr>
        <p:blipFill>
          <a:blip r:embed="rId6"/>
          <a:stretch>
            <a:fillRect/>
          </a:stretch>
        </p:blipFill>
        <p:spPr>
          <a:xfrm>
            <a:off x="574030" y="2127631"/>
            <a:ext cx="2439375" cy="2168335"/>
          </a:xfrm>
          <a:prstGeom prst="rect">
            <a:avLst/>
          </a:prstGeom>
        </p:spPr>
      </p:pic>
      <p:pic>
        <p:nvPicPr>
          <p:cNvPr id="11" name="Picture 10">
            <a:extLst>
              <a:ext uri="{FF2B5EF4-FFF2-40B4-BE49-F238E27FC236}">
                <a16:creationId xmlns:a16="http://schemas.microsoft.com/office/drawing/2014/main" id="{E6C93C48-52A6-0BCC-2FC5-FF8EDB6F6D3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292257" y="4735592"/>
            <a:ext cx="2228809" cy="1760818"/>
          </a:xfrm>
          <a:prstGeom prst="rect">
            <a:avLst/>
          </a:prstGeom>
        </p:spPr>
      </p:pic>
      <p:pic>
        <p:nvPicPr>
          <p:cNvPr id="13" name="Picture 12">
            <a:extLst>
              <a:ext uri="{FF2B5EF4-FFF2-40B4-BE49-F238E27FC236}">
                <a16:creationId xmlns:a16="http://schemas.microsoft.com/office/drawing/2014/main" id="{0813C612-779C-06E0-6D53-960D6109534F}"/>
              </a:ext>
            </a:extLst>
          </p:cNvPr>
          <p:cNvPicPr>
            <a:picLocks noChangeAspect="1"/>
          </p:cNvPicPr>
          <p:nvPr/>
        </p:nvPicPr>
        <p:blipFill>
          <a:blip r:embed="rId8"/>
          <a:stretch>
            <a:fillRect/>
          </a:stretch>
        </p:blipFill>
        <p:spPr>
          <a:xfrm>
            <a:off x="3846726" y="2270779"/>
            <a:ext cx="1396806" cy="853011"/>
          </a:xfrm>
          <a:prstGeom prst="rect">
            <a:avLst/>
          </a:prstGeom>
        </p:spPr>
      </p:pic>
      <p:pic>
        <p:nvPicPr>
          <p:cNvPr id="15" name="Picture 14">
            <a:extLst>
              <a:ext uri="{FF2B5EF4-FFF2-40B4-BE49-F238E27FC236}">
                <a16:creationId xmlns:a16="http://schemas.microsoft.com/office/drawing/2014/main" id="{DF699CDD-BF4A-7DDE-BE87-A1B2E3E3B27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431993" y="3442956"/>
            <a:ext cx="3028187" cy="853010"/>
          </a:xfrm>
          <a:prstGeom prst="rect">
            <a:avLst/>
          </a:prstGeom>
        </p:spPr>
      </p:pic>
      <p:pic>
        <p:nvPicPr>
          <p:cNvPr id="17" name="Picture 16">
            <a:extLst>
              <a:ext uri="{FF2B5EF4-FFF2-40B4-BE49-F238E27FC236}">
                <a16:creationId xmlns:a16="http://schemas.microsoft.com/office/drawing/2014/main" id="{4598B45B-0678-8EEE-6ACE-1A0E85139E86}"/>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801492" y="1762821"/>
            <a:ext cx="2575783" cy="662997"/>
          </a:xfrm>
          <a:prstGeom prst="rect">
            <a:avLst/>
          </a:prstGeom>
        </p:spPr>
      </p:pic>
      <p:pic>
        <p:nvPicPr>
          <p:cNvPr id="19" name="Picture 18">
            <a:extLst>
              <a:ext uri="{FF2B5EF4-FFF2-40B4-BE49-F238E27FC236}">
                <a16:creationId xmlns:a16="http://schemas.microsoft.com/office/drawing/2014/main" id="{FBBE6E15-2E95-8BBC-4477-2A1F71748BB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857725" y="3195682"/>
            <a:ext cx="3783620" cy="871775"/>
          </a:xfrm>
          <a:prstGeom prst="rect">
            <a:avLst/>
          </a:prstGeom>
        </p:spPr>
      </p:pic>
      <p:pic>
        <p:nvPicPr>
          <p:cNvPr id="21" name="Picture 20">
            <a:extLst>
              <a:ext uri="{FF2B5EF4-FFF2-40B4-BE49-F238E27FC236}">
                <a16:creationId xmlns:a16="http://schemas.microsoft.com/office/drawing/2014/main" id="{84894781-2F45-E34C-0B0B-A45E2649519E}"/>
              </a:ext>
            </a:extLst>
          </p:cNvPr>
          <p:cNvPicPr>
            <a:picLocks noChangeAspect="1"/>
          </p:cNvPicPr>
          <p:nvPr/>
        </p:nvPicPr>
        <p:blipFill>
          <a:blip r:embed="rId12"/>
          <a:stretch>
            <a:fillRect/>
          </a:stretch>
        </p:blipFill>
        <p:spPr>
          <a:xfrm>
            <a:off x="6189377" y="4257374"/>
            <a:ext cx="2805753" cy="1292974"/>
          </a:xfrm>
          <a:prstGeom prst="rect">
            <a:avLst/>
          </a:prstGeom>
        </p:spPr>
      </p:pic>
      <p:pic>
        <p:nvPicPr>
          <p:cNvPr id="4" name="Picture 3">
            <a:extLst>
              <a:ext uri="{FF2B5EF4-FFF2-40B4-BE49-F238E27FC236}">
                <a16:creationId xmlns:a16="http://schemas.microsoft.com/office/drawing/2014/main" id="{3BAEA2B3-B5B3-5630-D956-F3824FF567F2}"/>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487282" y="5537681"/>
            <a:ext cx="3050322" cy="853010"/>
          </a:xfrm>
          <a:prstGeom prst="rect">
            <a:avLst/>
          </a:prstGeom>
        </p:spPr>
      </p:pic>
      <p:pic>
        <p:nvPicPr>
          <p:cNvPr id="8" name="Picture 7">
            <a:extLst>
              <a:ext uri="{FF2B5EF4-FFF2-40B4-BE49-F238E27FC236}">
                <a16:creationId xmlns:a16="http://schemas.microsoft.com/office/drawing/2014/main" id="{11DAF85F-742C-0387-480E-1E7C0658198B}"/>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103885" y="5491023"/>
            <a:ext cx="2228809" cy="1005387"/>
          </a:xfrm>
          <a:prstGeom prst="rect">
            <a:avLst/>
          </a:prstGeom>
        </p:spPr>
      </p:pic>
      <p:pic>
        <p:nvPicPr>
          <p:cNvPr id="6" name="Picture 5">
            <a:extLst>
              <a:ext uri="{FF2B5EF4-FFF2-40B4-BE49-F238E27FC236}">
                <a16:creationId xmlns:a16="http://schemas.microsoft.com/office/drawing/2014/main" id="{DD4B1B9B-F9CE-67B6-6C52-C4B335C939ED}"/>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52354" y="4869459"/>
            <a:ext cx="1663735" cy="1336443"/>
          </a:xfrm>
          <a:prstGeom prst="rect">
            <a:avLst/>
          </a:prstGeom>
        </p:spPr>
      </p:pic>
      <p:pic>
        <p:nvPicPr>
          <p:cNvPr id="12" name="Picture 11">
            <a:extLst>
              <a:ext uri="{FF2B5EF4-FFF2-40B4-BE49-F238E27FC236}">
                <a16:creationId xmlns:a16="http://schemas.microsoft.com/office/drawing/2014/main" id="{3A490598-8616-3598-6400-74A70F4C3608}"/>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9012217" y="1962751"/>
            <a:ext cx="2629128" cy="1028789"/>
          </a:xfrm>
          <a:prstGeom prst="rect">
            <a:avLst/>
          </a:prstGeom>
        </p:spPr>
      </p:pic>
    </p:spTree>
    <p:extLst>
      <p:ext uri="{BB962C8B-B14F-4D97-AF65-F5344CB8AC3E}">
        <p14:creationId xmlns:p14="http://schemas.microsoft.com/office/powerpoint/2010/main" val="3278460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AF0C9-AEB8-FAFB-5AE8-EE42D89A1A3B}"/>
            </a:ext>
          </a:extLst>
        </p:cNvPr>
        <p:cNvGrpSpPr/>
        <p:nvPr/>
      </p:nvGrpSpPr>
      <p:grpSpPr>
        <a:xfrm>
          <a:off x="0" y="0"/>
          <a:ext cx="0" cy="0"/>
          <a:chOff x="0" y="0"/>
          <a:chExt cx="0" cy="0"/>
        </a:xfrm>
      </p:grpSpPr>
      <p:pic>
        <p:nvPicPr>
          <p:cNvPr id="8" name="Picture 7" descr="A white background with blue and green lines&#10;&#10;Description automatically generated">
            <a:extLst>
              <a:ext uri="{FF2B5EF4-FFF2-40B4-BE49-F238E27FC236}">
                <a16:creationId xmlns:a16="http://schemas.microsoft.com/office/drawing/2014/main" id="{9B444E66-F9B8-0E78-2E60-1A4467E7B901}"/>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367646" y="-84666"/>
            <a:ext cx="12927291" cy="7271601"/>
          </a:xfrm>
          <a:prstGeom prst="rect">
            <a:avLst/>
          </a:prstGeom>
        </p:spPr>
      </p:pic>
      <p:sp>
        <p:nvSpPr>
          <p:cNvPr id="5" name="Title 1">
            <a:extLst>
              <a:ext uri="{FF2B5EF4-FFF2-40B4-BE49-F238E27FC236}">
                <a16:creationId xmlns:a16="http://schemas.microsoft.com/office/drawing/2014/main" id="{32F25464-B4D8-235D-B36D-30C5AF7B9E44}"/>
              </a:ext>
            </a:extLst>
          </p:cNvPr>
          <p:cNvSpPr txBox="1">
            <a:spLocks/>
          </p:cNvSpPr>
          <p:nvPr/>
        </p:nvSpPr>
        <p:spPr>
          <a:xfrm>
            <a:off x="539277" y="1979646"/>
            <a:ext cx="11113446" cy="12449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a:ln>
                <a:noFill/>
              </a:ln>
              <a:solidFill>
                <a:prstClr val="black"/>
              </a:solidFill>
              <a:effectLst/>
              <a:uLnTx/>
              <a:uFillTx/>
              <a:latin typeface="Aptos Display" panose="02110004020202020204"/>
              <a:ea typeface="+mj-ea"/>
              <a:cs typeface="+mj-cs"/>
            </a:endParaRPr>
          </a:p>
        </p:txBody>
      </p:sp>
      <p:sp>
        <p:nvSpPr>
          <p:cNvPr id="6" name="Subtitle 2">
            <a:extLst>
              <a:ext uri="{FF2B5EF4-FFF2-40B4-BE49-F238E27FC236}">
                <a16:creationId xmlns:a16="http://schemas.microsoft.com/office/drawing/2014/main" id="{1861D372-5F96-705B-5EA1-5C51ED32DF9C}"/>
              </a:ext>
            </a:extLst>
          </p:cNvPr>
          <p:cNvSpPr txBox="1">
            <a:spLocks/>
          </p:cNvSpPr>
          <p:nvPr/>
        </p:nvSpPr>
        <p:spPr>
          <a:xfrm>
            <a:off x="539277" y="3777484"/>
            <a:ext cx="11113446" cy="1655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872194E8-F662-AA10-697B-4FFF8A33D74F}"/>
              </a:ext>
            </a:extLst>
          </p:cNvPr>
          <p:cNvSpPr txBox="1"/>
          <p:nvPr/>
        </p:nvSpPr>
        <p:spPr>
          <a:xfrm>
            <a:off x="198872" y="1982713"/>
            <a:ext cx="9102225" cy="392159"/>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800" b="0" i="0" u="none" strike="noStrike" kern="1200" cap="none" spc="0" normalizeH="0" baseline="0" noProof="0" dirty="0">
                <a:ln>
                  <a:noFill/>
                </a:ln>
                <a:solidFill>
                  <a:srgbClr val="5F497A"/>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1" name="Picture 20">
            <a:extLst>
              <a:ext uri="{FF2B5EF4-FFF2-40B4-BE49-F238E27FC236}">
                <a16:creationId xmlns:a16="http://schemas.microsoft.com/office/drawing/2014/main" id="{76C75714-0EA3-F1D2-8349-8C51F14A5B1D}"/>
              </a:ext>
            </a:extLst>
          </p:cNvPr>
          <p:cNvPicPr>
            <a:picLocks noChangeAspect="1"/>
          </p:cNvPicPr>
          <p:nvPr/>
        </p:nvPicPr>
        <p:blipFill>
          <a:blip r:embed="rId4"/>
          <a:stretch>
            <a:fillRect/>
          </a:stretch>
        </p:blipFill>
        <p:spPr>
          <a:xfrm>
            <a:off x="7565927" y="822331"/>
            <a:ext cx="4874445" cy="3054371"/>
          </a:xfrm>
          <a:prstGeom prst="rect">
            <a:avLst/>
          </a:prstGeom>
        </p:spPr>
      </p:pic>
      <p:sp>
        <p:nvSpPr>
          <p:cNvPr id="7" name="TextBox 6">
            <a:extLst>
              <a:ext uri="{FF2B5EF4-FFF2-40B4-BE49-F238E27FC236}">
                <a16:creationId xmlns:a16="http://schemas.microsoft.com/office/drawing/2014/main" id="{4FCE769A-26D8-8F82-4D67-479EE0AEE52E}"/>
              </a:ext>
            </a:extLst>
          </p:cNvPr>
          <p:cNvSpPr txBox="1"/>
          <p:nvPr/>
        </p:nvSpPr>
        <p:spPr>
          <a:xfrm>
            <a:off x="1185671" y="2110482"/>
            <a:ext cx="652854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hlinkClick r:id="rId5"/>
              </a:rPr>
              <a:t>Explore RE in your area</a:t>
            </a:r>
            <a:endParaRPr kumimoji="0" lang="en-GB" sz="4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0" name="Picture 9">
            <a:extLst>
              <a:ext uri="{FF2B5EF4-FFF2-40B4-BE49-F238E27FC236}">
                <a16:creationId xmlns:a16="http://schemas.microsoft.com/office/drawing/2014/main" id="{13BAC0B3-0919-C27D-8AAC-C4B0E45F270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85671" y="3633438"/>
            <a:ext cx="3299746" cy="853514"/>
          </a:xfrm>
          <a:prstGeom prst="rect">
            <a:avLst/>
          </a:prstGeom>
        </p:spPr>
      </p:pic>
      <p:pic>
        <p:nvPicPr>
          <p:cNvPr id="14" name="Picture 13">
            <a:extLst>
              <a:ext uri="{FF2B5EF4-FFF2-40B4-BE49-F238E27FC236}">
                <a16:creationId xmlns:a16="http://schemas.microsoft.com/office/drawing/2014/main" id="{C9C0D3A5-EAA2-6D27-BBC6-CE1DC8D510FA}"/>
              </a:ext>
            </a:extLst>
          </p:cNvPr>
          <p:cNvPicPr>
            <a:picLocks noChangeAspect="1"/>
          </p:cNvPicPr>
          <p:nvPr/>
        </p:nvPicPr>
        <p:blipFill>
          <a:blip r:embed="rId7"/>
          <a:stretch>
            <a:fillRect/>
          </a:stretch>
        </p:blipFill>
        <p:spPr>
          <a:xfrm>
            <a:off x="5544416" y="3429000"/>
            <a:ext cx="2162169" cy="1637372"/>
          </a:xfrm>
          <a:prstGeom prst="rect">
            <a:avLst/>
          </a:prstGeom>
        </p:spPr>
      </p:pic>
      <p:sp>
        <p:nvSpPr>
          <p:cNvPr id="2" name="TextBox 1">
            <a:extLst>
              <a:ext uri="{FF2B5EF4-FFF2-40B4-BE49-F238E27FC236}">
                <a16:creationId xmlns:a16="http://schemas.microsoft.com/office/drawing/2014/main" id="{B03E0111-D62E-A2C3-A238-DFD508BD78AD}"/>
              </a:ext>
            </a:extLst>
          </p:cNvPr>
          <p:cNvSpPr txBox="1"/>
          <p:nvPr/>
        </p:nvSpPr>
        <p:spPr>
          <a:xfrm>
            <a:off x="3097160" y="529943"/>
            <a:ext cx="5584723" cy="646331"/>
          </a:xfrm>
          <a:prstGeom prst="rect">
            <a:avLst/>
          </a:prstGeom>
          <a:noFill/>
        </p:spPr>
        <p:txBody>
          <a:bodyPr wrap="square" rtlCol="0">
            <a:spAutoFit/>
          </a:bodyPr>
          <a:lstStyle/>
          <a:p>
            <a:r>
              <a:rPr lang="en-US" sz="3600" b="1" dirty="0"/>
              <a:t>Making RW easier!</a:t>
            </a:r>
            <a:endParaRPr lang="en-GB" sz="3600" b="1" dirty="0"/>
          </a:p>
        </p:txBody>
      </p:sp>
    </p:spTree>
    <p:extLst>
      <p:ext uri="{BB962C8B-B14F-4D97-AF65-F5344CB8AC3E}">
        <p14:creationId xmlns:p14="http://schemas.microsoft.com/office/powerpoint/2010/main" val="3452941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44990-7459-435B-0282-0BAE7F5C4F90}"/>
              </a:ext>
            </a:extLst>
          </p:cNvPr>
          <p:cNvSpPr>
            <a:spLocks noGrp="1"/>
          </p:cNvSpPr>
          <p:nvPr>
            <p:ph type="title"/>
          </p:nvPr>
        </p:nvSpPr>
        <p:spPr>
          <a:xfrm>
            <a:off x="831574" y="353732"/>
            <a:ext cx="10515600" cy="746499"/>
          </a:xfrm>
        </p:spPr>
        <p:txBody>
          <a:bodyPr/>
          <a:lstStyle/>
          <a:p>
            <a:r>
              <a:rPr lang="en-GB" dirty="0"/>
              <a:t>NATRE membership</a:t>
            </a:r>
          </a:p>
        </p:txBody>
      </p:sp>
      <p:sp>
        <p:nvSpPr>
          <p:cNvPr id="3" name="Content Placeholder 2">
            <a:extLst>
              <a:ext uri="{FF2B5EF4-FFF2-40B4-BE49-F238E27FC236}">
                <a16:creationId xmlns:a16="http://schemas.microsoft.com/office/drawing/2014/main" id="{B9537646-C941-9044-2EC4-6BCB1EF28E0E}"/>
              </a:ext>
            </a:extLst>
          </p:cNvPr>
          <p:cNvSpPr>
            <a:spLocks noGrp="1"/>
          </p:cNvSpPr>
          <p:nvPr>
            <p:ph sz="quarter" idx="11"/>
          </p:nvPr>
        </p:nvSpPr>
        <p:spPr>
          <a:xfrm>
            <a:off x="625455" y="4922209"/>
            <a:ext cx="5145158" cy="743485"/>
          </a:xfrm>
        </p:spPr>
        <p:txBody>
          <a:bodyPr>
            <a:normAutofit/>
          </a:bodyPr>
          <a:lstStyle/>
          <a:p>
            <a:r>
              <a:rPr lang="en-GB" sz="4000" b="1" dirty="0">
                <a:hlinkClick r:id="rId3"/>
              </a:rPr>
              <a:t>www.natre.org.uk</a:t>
            </a:r>
            <a:endParaRPr lang="en-GB" sz="4000" b="1" dirty="0"/>
          </a:p>
          <a:p>
            <a:endParaRPr lang="en-GB" dirty="0"/>
          </a:p>
        </p:txBody>
      </p:sp>
      <p:sp>
        <p:nvSpPr>
          <p:cNvPr id="4" name="Content Placeholder 3">
            <a:extLst>
              <a:ext uri="{FF2B5EF4-FFF2-40B4-BE49-F238E27FC236}">
                <a16:creationId xmlns:a16="http://schemas.microsoft.com/office/drawing/2014/main" id="{19C6FB49-BD8C-FFBB-03B2-F7A717D41DBD}"/>
              </a:ext>
            </a:extLst>
          </p:cNvPr>
          <p:cNvSpPr>
            <a:spLocks noGrp="1"/>
          </p:cNvSpPr>
          <p:nvPr>
            <p:ph sz="quarter" idx="12"/>
          </p:nvPr>
        </p:nvSpPr>
        <p:spPr>
          <a:xfrm>
            <a:off x="6202015" y="452718"/>
            <a:ext cx="5783153" cy="5321358"/>
          </a:xfrm>
        </p:spPr>
        <p:txBody>
          <a:bodyPr>
            <a:normAutofit fontScale="70000" lnSpcReduction="20000"/>
          </a:bodyPr>
          <a:lstStyle/>
          <a:p>
            <a:pPr marL="457200" indent="-457200">
              <a:buFont typeface="Arial" panose="020B0604020202020204" pitchFamily="34" charset="0"/>
              <a:buChar char="•"/>
            </a:pPr>
            <a:r>
              <a:rPr lang="en-GB" dirty="0"/>
              <a:t>Up to date information</a:t>
            </a:r>
          </a:p>
          <a:p>
            <a:pPr marL="457200" indent="-457200">
              <a:buFont typeface="Arial" panose="020B0604020202020204" pitchFamily="34" charset="0"/>
              <a:buChar char="•"/>
            </a:pPr>
            <a:r>
              <a:rPr lang="en-GB" dirty="0"/>
              <a:t>Lobbying for you</a:t>
            </a:r>
          </a:p>
          <a:p>
            <a:pPr marL="457200" indent="-457200">
              <a:buFont typeface="Arial" panose="020B0604020202020204" pitchFamily="34" charset="0"/>
              <a:buChar char="•"/>
            </a:pPr>
            <a:r>
              <a:rPr lang="en-GB" dirty="0"/>
              <a:t>Classroom ready ppts</a:t>
            </a:r>
          </a:p>
          <a:p>
            <a:pPr marL="457200" indent="-457200">
              <a:buFont typeface="Arial" panose="020B0604020202020204" pitchFamily="34" charset="0"/>
              <a:buChar char="•"/>
            </a:pPr>
            <a:r>
              <a:rPr lang="en-GB" dirty="0"/>
              <a:t>Many resources to search</a:t>
            </a:r>
          </a:p>
          <a:p>
            <a:pPr marL="457200" indent="-457200">
              <a:buFont typeface="Arial" panose="020B0604020202020204" pitchFamily="34" charset="0"/>
              <a:buChar char="•"/>
            </a:pPr>
            <a:r>
              <a:rPr lang="en-GB" dirty="0"/>
              <a:t>Termly curriculum books and Termly RE today magazine- up to date with current thinking</a:t>
            </a:r>
          </a:p>
          <a:p>
            <a:pPr marL="457200" indent="-457200">
              <a:buFont typeface="Arial" panose="020B0604020202020204" pitchFamily="34" charset="0"/>
              <a:buChar char="•"/>
            </a:pPr>
            <a:r>
              <a:rPr lang="en-GB" dirty="0"/>
              <a:t>Professional Reflection</a:t>
            </a:r>
          </a:p>
          <a:p>
            <a:pPr marL="457200" indent="-457200">
              <a:buFont typeface="Arial" panose="020B0604020202020204" pitchFamily="34" charset="0"/>
              <a:buChar char="•"/>
            </a:pPr>
            <a:r>
              <a:rPr lang="en-GB" dirty="0"/>
              <a:t>ECT support</a:t>
            </a:r>
          </a:p>
          <a:p>
            <a:pPr marL="457200" indent="-457200">
              <a:buFont typeface="Arial" panose="020B0604020202020204" pitchFamily="34" charset="0"/>
              <a:buChar char="•"/>
            </a:pPr>
            <a:r>
              <a:rPr lang="en-GB" dirty="0"/>
              <a:t>Strictly RE</a:t>
            </a:r>
          </a:p>
          <a:p>
            <a:pPr marL="457200" indent="-457200">
              <a:buFont typeface="Arial" panose="020B0604020202020204" pitchFamily="34" charset="0"/>
              <a:buChar char="•"/>
            </a:pPr>
            <a:r>
              <a:rPr lang="en-GB" dirty="0"/>
              <a:t>Primary Subject leader toolkit</a:t>
            </a:r>
          </a:p>
          <a:p>
            <a:pPr marL="457200" indent="-457200">
              <a:buFont typeface="Arial" panose="020B0604020202020204" pitchFamily="34" charset="0"/>
              <a:buChar char="•"/>
            </a:pPr>
            <a:r>
              <a:rPr lang="en-GB" dirty="0"/>
              <a:t>Money off resources/ training</a:t>
            </a:r>
          </a:p>
          <a:p>
            <a:pPr marL="457200" indent="-457200">
              <a:buFont typeface="Arial" panose="020B0604020202020204" pitchFamily="34" charset="0"/>
              <a:buChar char="•"/>
            </a:pPr>
            <a:r>
              <a:rPr lang="en-GB" dirty="0"/>
              <a:t>New website incoming</a:t>
            </a:r>
          </a:p>
          <a:p>
            <a:pPr marL="457200" indent="-457200">
              <a:buFont typeface="Arial" panose="020B0604020202020204" pitchFamily="34" charset="0"/>
              <a:buChar char="•"/>
            </a:pPr>
            <a:r>
              <a:rPr lang="en-GB" dirty="0"/>
              <a:t>Resources from NATRE executive members</a:t>
            </a:r>
          </a:p>
          <a:p>
            <a:pPr marL="457200" indent="-457200">
              <a:buFont typeface="Arial" panose="020B0604020202020204" pitchFamily="34" charset="0"/>
              <a:buChar char="•"/>
            </a:pPr>
            <a:r>
              <a:rPr lang="en-GB" dirty="0"/>
              <a:t>#REchatUK</a:t>
            </a:r>
          </a:p>
        </p:txBody>
      </p:sp>
      <p:pic>
        <p:nvPicPr>
          <p:cNvPr id="6" name="Picture 5">
            <a:extLst>
              <a:ext uri="{FF2B5EF4-FFF2-40B4-BE49-F238E27FC236}">
                <a16:creationId xmlns:a16="http://schemas.microsoft.com/office/drawing/2014/main" id="{09E392D7-228F-A432-F14C-10D6F9F75B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6458" y="1192306"/>
            <a:ext cx="5783153" cy="3074894"/>
          </a:xfrm>
          <a:prstGeom prst="rect">
            <a:avLst/>
          </a:prstGeom>
        </p:spPr>
      </p:pic>
      <p:pic>
        <p:nvPicPr>
          <p:cNvPr id="7" name="Picture 6">
            <a:extLst>
              <a:ext uri="{FF2B5EF4-FFF2-40B4-BE49-F238E27FC236}">
                <a16:creationId xmlns:a16="http://schemas.microsoft.com/office/drawing/2014/main" id="{56BBBD61-CAB8-A50A-5AF6-7FAD40BE6A4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99375" y="4862017"/>
            <a:ext cx="1358757" cy="1302477"/>
          </a:xfrm>
          <a:prstGeom prst="rect">
            <a:avLst/>
          </a:prstGeom>
        </p:spPr>
      </p:pic>
    </p:spTree>
    <p:extLst>
      <p:ext uri="{BB962C8B-B14F-4D97-AF65-F5344CB8AC3E}">
        <p14:creationId xmlns:p14="http://schemas.microsoft.com/office/powerpoint/2010/main" val="1471117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C67432-8205-E157-A39A-61D3C0A56C84}"/>
              </a:ext>
            </a:extLst>
          </p:cNvPr>
          <p:cNvSpPr txBox="1"/>
          <p:nvPr/>
        </p:nvSpPr>
        <p:spPr>
          <a:xfrm>
            <a:off x="2432567" y="756921"/>
            <a:ext cx="609372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hlinkClick r:id="rId2"/>
              </a:rPr>
              <a:t>NATRE Primary Subject Leader - Leading RE in Primary Schools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12B32696-0A22-CE08-56CF-6FE75E158890}"/>
              </a:ext>
            </a:extLst>
          </p:cNvPr>
          <p:cNvSpPr txBox="1"/>
          <p:nvPr/>
        </p:nvSpPr>
        <p:spPr>
          <a:xfrm>
            <a:off x="3175819" y="249505"/>
            <a:ext cx="6059607" cy="523220"/>
          </a:xfrm>
          <a:prstGeom prst="rect">
            <a:avLst/>
          </a:prstGeom>
          <a:noFill/>
        </p:spPr>
        <p:txBody>
          <a:bodyPr wrap="square" rtlCol="0">
            <a:spAutoFit/>
          </a:bodyPr>
          <a:lstStyle/>
          <a:p>
            <a:r>
              <a:rPr lang="en-US" sz="2800" b="1" dirty="0"/>
              <a:t>Free RE Subject leader Toolkit </a:t>
            </a:r>
            <a:endParaRPr lang="en-GB" sz="2800" b="1" dirty="0"/>
          </a:p>
        </p:txBody>
      </p:sp>
      <p:pic>
        <p:nvPicPr>
          <p:cNvPr id="6" name="Picture 5">
            <a:extLst>
              <a:ext uri="{FF2B5EF4-FFF2-40B4-BE49-F238E27FC236}">
                <a16:creationId xmlns:a16="http://schemas.microsoft.com/office/drawing/2014/main" id="{D6A40250-EDD0-2A0B-92CB-A873A51AC4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26798" y="3747355"/>
            <a:ext cx="9662997" cy="3010161"/>
          </a:xfrm>
          <a:prstGeom prst="rect">
            <a:avLst/>
          </a:prstGeom>
        </p:spPr>
      </p:pic>
      <p:pic>
        <p:nvPicPr>
          <p:cNvPr id="8" name="Picture 7">
            <a:extLst>
              <a:ext uri="{FF2B5EF4-FFF2-40B4-BE49-F238E27FC236}">
                <a16:creationId xmlns:a16="http://schemas.microsoft.com/office/drawing/2014/main" id="{0DD8AA80-41C3-F8CA-5062-8BB812E19C7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2591" y="1428984"/>
            <a:ext cx="3758171" cy="2033014"/>
          </a:xfrm>
          <a:prstGeom prst="rect">
            <a:avLst/>
          </a:prstGeom>
        </p:spPr>
      </p:pic>
      <p:pic>
        <p:nvPicPr>
          <p:cNvPr id="10" name="Picture 9">
            <a:extLst>
              <a:ext uri="{FF2B5EF4-FFF2-40B4-BE49-F238E27FC236}">
                <a16:creationId xmlns:a16="http://schemas.microsoft.com/office/drawing/2014/main" id="{BA670BB8-D5E1-C6E8-2A2A-7EECD9CD092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34305" y="1560358"/>
            <a:ext cx="4246935" cy="2029891"/>
          </a:xfrm>
          <a:prstGeom prst="rect">
            <a:avLst/>
          </a:prstGeom>
        </p:spPr>
      </p:pic>
      <p:pic>
        <p:nvPicPr>
          <p:cNvPr id="12" name="Picture 11">
            <a:extLst>
              <a:ext uri="{FF2B5EF4-FFF2-40B4-BE49-F238E27FC236}">
                <a16:creationId xmlns:a16="http://schemas.microsoft.com/office/drawing/2014/main" id="{9E024F9D-8C33-66A6-2D94-E151D302DBE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72361" y="1622168"/>
            <a:ext cx="3919639" cy="1839830"/>
          </a:xfrm>
          <a:prstGeom prst="rect">
            <a:avLst/>
          </a:prstGeom>
        </p:spPr>
      </p:pic>
    </p:spTree>
    <p:extLst>
      <p:ext uri="{BB962C8B-B14F-4D97-AF65-F5344CB8AC3E}">
        <p14:creationId xmlns:p14="http://schemas.microsoft.com/office/powerpoint/2010/main" val="3743469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0283B-7E15-30E3-2C2B-3E5E4B0EBFF8}"/>
            </a:ext>
          </a:extLst>
        </p:cNvPr>
        <p:cNvGrpSpPr/>
        <p:nvPr/>
      </p:nvGrpSpPr>
      <p:grpSpPr>
        <a:xfrm>
          <a:off x="0" y="0"/>
          <a:ext cx="0" cy="0"/>
          <a:chOff x="0" y="0"/>
          <a:chExt cx="0" cy="0"/>
        </a:xfrm>
      </p:grpSpPr>
      <p:pic>
        <p:nvPicPr>
          <p:cNvPr id="8" name="Picture 7" descr="A white background with blue and green lines&#10;&#10;Description automatically generated">
            <a:extLst>
              <a:ext uri="{FF2B5EF4-FFF2-40B4-BE49-F238E27FC236}">
                <a16:creationId xmlns:a16="http://schemas.microsoft.com/office/drawing/2014/main" id="{2ED11B8E-D74B-5E91-CE22-C8A2F37784D9}"/>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367646" y="-84666"/>
            <a:ext cx="12927291" cy="7271601"/>
          </a:xfrm>
          <a:prstGeom prst="rect">
            <a:avLst/>
          </a:prstGeom>
        </p:spPr>
      </p:pic>
      <p:sp>
        <p:nvSpPr>
          <p:cNvPr id="5" name="Title 1">
            <a:extLst>
              <a:ext uri="{FF2B5EF4-FFF2-40B4-BE49-F238E27FC236}">
                <a16:creationId xmlns:a16="http://schemas.microsoft.com/office/drawing/2014/main" id="{A7472D6F-CB79-52B5-E100-7435B08FD0E5}"/>
              </a:ext>
            </a:extLst>
          </p:cNvPr>
          <p:cNvSpPr txBox="1">
            <a:spLocks/>
          </p:cNvSpPr>
          <p:nvPr/>
        </p:nvSpPr>
        <p:spPr>
          <a:xfrm>
            <a:off x="539277" y="1979646"/>
            <a:ext cx="11113446" cy="12449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a:ln>
                <a:noFill/>
              </a:ln>
              <a:solidFill>
                <a:prstClr val="black"/>
              </a:solidFill>
              <a:effectLst/>
              <a:uLnTx/>
              <a:uFillTx/>
              <a:latin typeface="Aptos Display" panose="02110004020202020204"/>
              <a:ea typeface="+mj-ea"/>
              <a:cs typeface="+mj-cs"/>
            </a:endParaRPr>
          </a:p>
        </p:txBody>
      </p:sp>
      <p:sp>
        <p:nvSpPr>
          <p:cNvPr id="6" name="Subtitle 2">
            <a:extLst>
              <a:ext uri="{FF2B5EF4-FFF2-40B4-BE49-F238E27FC236}">
                <a16:creationId xmlns:a16="http://schemas.microsoft.com/office/drawing/2014/main" id="{05A5667E-92B1-D7C2-0647-762139EC5A17}"/>
              </a:ext>
            </a:extLst>
          </p:cNvPr>
          <p:cNvSpPr txBox="1">
            <a:spLocks/>
          </p:cNvSpPr>
          <p:nvPr/>
        </p:nvSpPr>
        <p:spPr>
          <a:xfrm>
            <a:off x="539277" y="3777484"/>
            <a:ext cx="11113446" cy="1655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31F4424F-795C-1924-3CAC-D0C3C84B0A74}"/>
              </a:ext>
            </a:extLst>
          </p:cNvPr>
          <p:cNvSpPr txBox="1"/>
          <p:nvPr/>
        </p:nvSpPr>
        <p:spPr>
          <a:xfrm>
            <a:off x="828136" y="1403374"/>
            <a:ext cx="9102225" cy="392159"/>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800" b="0" i="0" u="none" strike="noStrike" kern="1200" cap="none" spc="0" normalizeH="0" baseline="0" noProof="0" dirty="0">
                <a:ln>
                  <a:noFill/>
                </a:ln>
                <a:solidFill>
                  <a:srgbClr val="5F497A"/>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FD9A8C6E-4BBD-9715-ED9C-CB138BA535B5}"/>
              </a:ext>
            </a:extLst>
          </p:cNvPr>
          <p:cNvSpPr txBox="1"/>
          <p:nvPr/>
        </p:nvSpPr>
        <p:spPr>
          <a:xfrm>
            <a:off x="2559640" y="1274476"/>
            <a:ext cx="652363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hlinkClick r:id="rId4"/>
              </a:rPr>
              <a:t>Improving quality, building communities | Learn, Teach, Lead RE</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10" name="Table 9">
            <a:extLst>
              <a:ext uri="{FF2B5EF4-FFF2-40B4-BE49-F238E27FC236}">
                <a16:creationId xmlns:a16="http://schemas.microsoft.com/office/drawing/2014/main" id="{01E0433A-2069-E93D-CC6C-AA6DECA950B1}"/>
              </a:ext>
            </a:extLst>
          </p:cNvPr>
          <p:cNvGraphicFramePr>
            <a:graphicFrameLocks noGrp="1"/>
          </p:cNvGraphicFramePr>
          <p:nvPr>
            <p:extLst>
              <p:ext uri="{D42A27DB-BD31-4B8C-83A1-F6EECF244321}">
                <p14:modId xmlns:p14="http://schemas.microsoft.com/office/powerpoint/2010/main" val="942900563"/>
              </p:ext>
            </p:extLst>
          </p:nvPr>
        </p:nvGraphicFramePr>
        <p:xfrm>
          <a:off x="683390" y="2221768"/>
          <a:ext cx="9716203" cy="2906195"/>
        </p:xfrm>
        <a:graphic>
          <a:graphicData uri="http://schemas.openxmlformats.org/drawingml/2006/table">
            <a:tbl>
              <a:tblPr firstRow="1" firstCol="1" bandRow="1"/>
              <a:tblGrid>
                <a:gridCol w="2733286">
                  <a:extLst>
                    <a:ext uri="{9D8B030D-6E8A-4147-A177-3AD203B41FA5}">
                      <a16:colId xmlns:a16="http://schemas.microsoft.com/office/drawing/2014/main" val="1162385245"/>
                    </a:ext>
                  </a:extLst>
                </a:gridCol>
                <a:gridCol w="2190492">
                  <a:extLst>
                    <a:ext uri="{9D8B030D-6E8A-4147-A177-3AD203B41FA5}">
                      <a16:colId xmlns:a16="http://schemas.microsoft.com/office/drawing/2014/main" val="4003476211"/>
                    </a:ext>
                  </a:extLst>
                </a:gridCol>
                <a:gridCol w="4792425">
                  <a:extLst>
                    <a:ext uri="{9D8B030D-6E8A-4147-A177-3AD203B41FA5}">
                      <a16:colId xmlns:a16="http://schemas.microsoft.com/office/drawing/2014/main" val="4279379201"/>
                    </a:ext>
                  </a:extLst>
                </a:gridCol>
              </a:tblGrid>
              <a:tr h="267502">
                <a:tc>
                  <a:txBody>
                    <a:bodyPr/>
                    <a:lstStyle/>
                    <a:p>
                      <a:pPr>
                        <a:lnSpc>
                          <a:spcPct val="115000"/>
                        </a:lnSpc>
                        <a:spcAft>
                          <a:spcPts val="800"/>
                        </a:spcAft>
                      </a:pPr>
                      <a:r>
                        <a:rPr lang="en-GB" sz="1200" kern="100">
                          <a:effectLst/>
                          <a:latin typeface="Aptos" panose="020B0004020202020204" pitchFamily="34" charset="0"/>
                          <a:ea typeface="Aptos" panose="020B0004020202020204" pitchFamily="34" charset="0"/>
                          <a:cs typeface="Times New Roman" panose="02020603050405020304" pitchFamily="18" charset="0"/>
                        </a:rPr>
                        <a:t>North Devon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1200" kern="100">
                          <a:effectLst/>
                          <a:latin typeface="Aptos" panose="020B0004020202020204" pitchFamily="34" charset="0"/>
                          <a:ea typeface="Aptos" panose="020B0004020202020204" pitchFamily="34" charset="0"/>
                          <a:cs typeface="Times New Roman" panose="02020603050405020304" pitchFamily="18" charset="0"/>
                        </a:rPr>
                        <a:t>Debs Spelman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dspelman@ilfracombe-jun.devon.sch.uk</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2328929"/>
                  </a:ext>
                </a:extLst>
              </a:tr>
              <a:tr h="361644">
                <a:tc>
                  <a:txBody>
                    <a:bodyPr/>
                    <a:lstStyle/>
                    <a:p>
                      <a:pPr>
                        <a:lnSpc>
                          <a:spcPct val="115000"/>
                        </a:lnSpc>
                        <a:spcAft>
                          <a:spcPts val="800"/>
                        </a:spcAft>
                      </a:pPr>
                      <a:r>
                        <a:rPr lang="en-GB" sz="1200" kern="100">
                          <a:effectLst/>
                          <a:latin typeface="Aptos" panose="020B0004020202020204" pitchFamily="34" charset="0"/>
                          <a:ea typeface="Aptos" panose="020B0004020202020204" pitchFamily="34" charset="0"/>
                          <a:cs typeface="Times New Roman" panose="02020603050405020304" pitchFamily="18" charset="0"/>
                        </a:rPr>
                        <a:t>Mid Devon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1200" kern="100">
                          <a:effectLst/>
                          <a:latin typeface="Aptos" panose="020B0004020202020204" pitchFamily="34" charset="0"/>
                          <a:ea typeface="Aptos" panose="020B0004020202020204" pitchFamily="34" charset="0"/>
                          <a:cs typeface="Times New Roman" panose="02020603050405020304" pitchFamily="18" charset="0"/>
                        </a:rPr>
                        <a:t>Shana Bartram-Owen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12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rPr>
                        <a:t>rosie.lee@qe.devon.sch.uk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7489683"/>
                  </a:ext>
                </a:extLst>
              </a:tr>
              <a:tr h="267502">
                <a:tc>
                  <a:txBody>
                    <a:bodyPr/>
                    <a:lstStyle/>
                    <a:p>
                      <a:pPr>
                        <a:lnSpc>
                          <a:spcPct val="115000"/>
                        </a:lnSpc>
                        <a:spcAft>
                          <a:spcPts val="800"/>
                        </a:spcAft>
                      </a:pPr>
                      <a:r>
                        <a:rPr lang="en-GB" sz="1200" kern="100">
                          <a:effectLst/>
                          <a:latin typeface="Aptos" panose="020B0004020202020204" pitchFamily="34" charset="0"/>
                          <a:ea typeface="Aptos" panose="020B0004020202020204" pitchFamily="34" charset="0"/>
                          <a:cs typeface="Times New Roman" panose="02020603050405020304" pitchFamily="18" charset="0"/>
                        </a:rPr>
                        <a:t>Exeter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1200" kern="100">
                          <a:effectLst/>
                          <a:latin typeface="Aptos" panose="020B0004020202020204" pitchFamily="34" charset="0"/>
                          <a:ea typeface="Aptos" panose="020B0004020202020204" pitchFamily="34" charset="0"/>
                          <a:cs typeface="Times New Roman" panose="02020603050405020304" pitchFamily="18" charset="0"/>
                        </a:rPr>
                        <a:t>Frankie Rowsell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frankie.rowsell@stcmat.org</a:t>
                      </a:r>
                      <a:r>
                        <a:rPr lang="en-GB" sz="12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2360459"/>
                  </a:ext>
                </a:extLst>
              </a:tr>
              <a:tr h="267502">
                <a:tc>
                  <a:txBody>
                    <a:bodyPr/>
                    <a:lstStyle/>
                    <a:p>
                      <a:pPr>
                        <a:lnSpc>
                          <a:spcPct val="115000"/>
                        </a:lnSpc>
                        <a:spcAft>
                          <a:spcPts val="800"/>
                        </a:spcAft>
                      </a:pPr>
                      <a:r>
                        <a:rPr lang="en-GB" sz="1200" kern="100">
                          <a:effectLst/>
                          <a:latin typeface="Aptos" panose="020B0004020202020204" pitchFamily="34" charset="0"/>
                          <a:ea typeface="Aptos" panose="020B0004020202020204" pitchFamily="34" charset="0"/>
                          <a:cs typeface="Times New Roman" panose="02020603050405020304" pitchFamily="18" charset="0"/>
                        </a:rPr>
                        <a:t>East Devon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1200" kern="100">
                          <a:effectLst/>
                          <a:latin typeface="Aptos" panose="020B0004020202020204" pitchFamily="34" charset="0"/>
                          <a:ea typeface="Aptos" panose="020B0004020202020204" pitchFamily="34" charset="0"/>
                          <a:cs typeface="Times New Roman" panose="02020603050405020304" pitchFamily="18" charset="0"/>
                        </a:rPr>
                        <a:t>Kate Vernon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12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7"/>
                        </a:rPr>
                        <a:t>kvernon@woodbury.devon.sch.uk</a:t>
                      </a:r>
                      <a:r>
                        <a:rPr lang="en-GB" sz="12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0180629"/>
                  </a:ext>
                </a:extLst>
              </a:tr>
              <a:tr h="563278">
                <a:tc>
                  <a:txBody>
                    <a:bodyPr/>
                    <a:lstStyle/>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Torbay/South Devon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1200" kern="100">
                          <a:effectLst/>
                          <a:latin typeface="Aptos" panose="020B0004020202020204" pitchFamily="34" charset="0"/>
                          <a:ea typeface="Aptos" panose="020B0004020202020204" pitchFamily="34" charset="0"/>
                          <a:cs typeface="Times New Roman" panose="02020603050405020304" pitchFamily="18" charset="0"/>
                        </a:rPr>
                        <a:t>Belinda Twiggs</a:t>
                      </a:r>
                    </a:p>
                    <a:p>
                      <a:pPr>
                        <a:lnSpc>
                          <a:spcPct val="115000"/>
                        </a:lnSpc>
                        <a:spcAft>
                          <a:spcPts val="800"/>
                        </a:spcAft>
                      </a:pPr>
                      <a:r>
                        <a:rPr lang="en-GB" sz="1200" kern="100">
                          <a:effectLst/>
                          <a:latin typeface="Aptos" panose="020B0004020202020204" pitchFamily="34" charset="0"/>
                          <a:ea typeface="Aptos" panose="020B0004020202020204" pitchFamily="34" charset="0"/>
                          <a:cs typeface="Times New Roman" panose="02020603050405020304" pitchFamily="18" charset="0"/>
                        </a:rPr>
                        <a:t>Laura Twamley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1200" u="sng" kern="100" dirty="0" err="1">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8"/>
                        </a:rPr>
                        <a:t>belinda.twiggs@stmichaels.education</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12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9"/>
                        </a:rPr>
                        <a:t>ltwamley@kingskerswell.devon.sch.uk</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1285401"/>
                  </a:ext>
                </a:extLst>
              </a:tr>
              <a:tr h="461049">
                <a:tc>
                  <a:txBody>
                    <a:bodyPr/>
                    <a:lstStyle/>
                    <a:p>
                      <a:pPr>
                        <a:lnSpc>
                          <a:spcPct val="115000"/>
                        </a:lnSpc>
                        <a:spcAft>
                          <a:spcPts val="800"/>
                        </a:spcAft>
                      </a:pPr>
                      <a:r>
                        <a:rPr lang="en-GB" sz="1200" kern="100">
                          <a:effectLst/>
                          <a:latin typeface="Aptos" panose="020B0004020202020204" pitchFamily="34" charset="0"/>
                          <a:ea typeface="Aptos" panose="020B0004020202020204" pitchFamily="34" charset="0"/>
                          <a:cs typeface="Times New Roman" panose="02020603050405020304" pitchFamily="18" charset="0"/>
                        </a:rPr>
                        <a:t>Plymouth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Katie Freeman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hlinkClick r:id="rId10"/>
                        </a:rPr>
                        <a:t>kfreeman@bickleighdown.devon.sch.uk</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3010604"/>
                  </a:ext>
                </a:extLst>
              </a:tr>
              <a:tr h="666957">
                <a:tc>
                  <a:txBody>
                    <a:bodyPr/>
                    <a:lstStyle/>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 Cornwall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Nicki Bonell</a:t>
                      </a:r>
                    </a:p>
                    <a:p>
                      <a:pPr>
                        <a:lnSpc>
                          <a:spcPct val="115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Sophie Greenaway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GB" sz="12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11"/>
                        </a:rPr>
                        <a:t>nbonell@st-marys-ce-pz.cornwall.sch.uk</a:t>
                      </a:r>
                      <a:endParaRPr lang="en-GB" sz="12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hlinkClick r:id="rId12"/>
                        </a:rPr>
                        <a:t>Sophie.Greenaway@crowanschool.org</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5743263"/>
                  </a:ext>
                </a:extLst>
              </a:tr>
            </a:tbl>
          </a:graphicData>
        </a:graphic>
      </p:graphicFrame>
      <p:pic>
        <p:nvPicPr>
          <p:cNvPr id="7" name="Picture 6" descr="A circle with text and images&#10;&#10;Description automatically generated with medium confidence">
            <a:extLst>
              <a:ext uri="{FF2B5EF4-FFF2-40B4-BE49-F238E27FC236}">
                <a16:creationId xmlns:a16="http://schemas.microsoft.com/office/drawing/2014/main" id="{2280BE5A-1BD7-8D38-62CD-D6DBEE9A080A}"/>
              </a:ext>
            </a:extLst>
          </p:cNvPr>
          <p:cNvPicPr>
            <a:picLocks noGrp="1" noRot="1" noChangeAspect="1" noMove="1" noResize="1" noEditPoints="1" noAdjustHandles="1" noChangeArrowheads="1" noChangeShapeType="1" noCrop="1"/>
          </p:cNvPicPr>
          <p:nvPr/>
        </p:nvPicPr>
        <p:blipFill>
          <a:blip r:embed="rId13" cstate="email">
            <a:extLst>
              <a:ext uri="{28A0092B-C50C-407E-A947-70E740481C1C}">
                <a14:useLocalDpi xmlns:a14="http://schemas.microsoft.com/office/drawing/2010/main"/>
              </a:ext>
            </a:extLst>
          </a:blip>
          <a:stretch>
            <a:fillRect/>
          </a:stretch>
        </p:blipFill>
        <p:spPr>
          <a:xfrm>
            <a:off x="10008181" y="4300756"/>
            <a:ext cx="2473644" cy="2473644"/>
          </a:xfrm>
          <a:prstGeom prst="rect">
            <a:avLst/>
          </a:prstGeom>
        </p:spPr>
      </p:pic>
      <p:pic>
        <p:nvPicPr>
          <p:cNvPr id="2" name="Picture 1">
            <a:extLst>
              <a:ext uri="{FF2B5EF4-FFF2-40B4-BE49-F238E27FC236}">
                <a16:creationId xmlns:a16="http://schemas.microsoft.com/office/drawing/2014/main" id="{5C6F6DBE-2021-900B-75E1-0CAE0762ACAE}"/>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543706" y="412216"/>
            <a:ext cx="1501586" cy="1884781"/>
          </a:xfrm>
          <a:prstGeom prst="rect">
            <a:avLst/>
          </a:prstGeom>
        </p:spPr>
      </p:pic>
      <p:pic>
        <p:nvPicPr>
          <p:cNvPr id="11" name="Picture 10">
            <a:extLst>
              <a:ext uri="{FF2B5EF4-FFF2-40B4-BE49-F238E27FC236}">
                <a16:creationId xmlns:a16="http://schemas.microsoft.com/office/drawing/2014/main" id="{08701622-6632-657F-A7FD-B8B8661A1494}"/>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539277" y="789967"/>
            <a:ext cx="1886988" cy="1005566"/>
          </a:xfrm>
          <a:prstGeom prst="rect">
            <a:avLst/>
          </a:prstGeom>
        </p:spPr>
      </p:pic>
      <p:sp>
        <p:nvSpPr>
          <p:cNvPr id="12" name="TextBox 11">
            <a:extLst>
              <a:ext uri="{FF2B5EF4-FFF2-40B4-BE49-F238E27FC236}">
                <a16:creationId xmlns:a16="http://schemas.microsoft.com/office/drawing/2014/main" id="{210DC53E-8D92-6406-5892-D43509A9B364}"/>
              </a:ext>
            </a:extLst>
          </p:cNvPr>
          <p:cNvSpPr txBox="1"/>
          <p:nvPr/>
        </p:nvSpPr>
        <p:spPr>
          <a:xfrm>
            <a:off x="3854245" y="462834"/>
            <a:ext cx="4739149" cy="646331"/>
          </a:xfrm>
          <a:prstGeom prst="rect">
            <a:avLst/>
          </a:prstGeom>
          <a:noFill/>
        </p:spPr>
        <p:txBody>
          <a:bodyPr wrap="square" rtlCol="0">
            <a:spAutoFit/>
          </a:bodyPr>
          <a:lstStyle/>
          <a:p>
            <a:r>
              <a:rPr lang="en-US" sz="3600" b="1" dirty="0"/>
              <a:t>Free Termly CPD</a:t>
            </a:r>
            <a:endParaRPr lang="en-GB" sz="3600" b="1" dirty="0"/>
          </a:p>
        </p:txBody>
      </p:sp>
    </p:spTree>
    <p:extLst>
      <p:ext uri="{BB962C8B-B14F-4D97-AF65-F5344CB8AC3E}">
        <p14:creationId xmlns:p14="http://schemas.microsoft.com/office/powerpoint/2010/main" val="893587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B936633-771D-21C1-290C-0849DDB9F439}"/>
              </a:ext>
            </a:extLst>
          </p:cNvPr>
          <p:cNvSpPr txBox="1"/>
          <p:nvPr/>
        </p:nvSpPr>
        <p:spPr>
          <a:xfrm>
            <a:off x="542925" y="1023903"/>
            <a:ext cx="2888897" cy="3970318"/>
          </a:xfrm>
          <a:prstGeom prst="rect">
            <a:avLst/>
          </a:prstGeom>
          <a:noFill/>
        </p:spPr>
        <p:txBody>
          <a:bodyPr wrap="square" rtlCol="0">
            <a:spAutoFit/>
          </a:bodyPr>
          <a:lstStyle/>
          <a:p>
            <a:r>
              <a:rPr lang="en-GB" sz="2400" b="1" i="0" dirty="0">
                <a:solidFill>
                  <a:srgbClr val="4D4D4D"/>
                </a:solidFill>
                <a:effectLst/>
                <a:latin typeface="proxima-nova"/>
              </a:rPr>
              <a:t>Saturday 30</a:t>
            </a:r>
            <a:r>
              <a:rPr lang="en-GB" sz="2400" b="1" i="0" baseline="30000" dirty="0">
                <a:solidFill>
                  <a:srgbClr val="4D4D4D"/>
                </a:solidFill>
                <a:effectLst/>
                <a:latin typeface="proxima-nova"/>
              </a:rPr>
              <a:t>th</a:t>
            </a:r>
            <a:r>
              <a:rPr lang="en-GB" sz="2400" b="1" i="0" dirty="0">
                <a:solidFill>
                  <a:srgbClr val="4D4D4D"/>
                </a:solidFill>
                <a:effectLst/>
                <a:latin typeface="proxima-nova"/>
              </a:rPr>
              <a:t> January 2027</a:t>
            </a:r>
            <a:r>
              <a:rPr lang="en-GB" sz="2400" b="0" i="0" dirty="0">
                <a:solidFill>
                  <a:srgbClr val="4D4D4D"/>
                </a:solidFill>
                <a:effectLst/>
                <a:latin typeface="proxima-nova"/>
              </a:rPr>
              <a:t> </a:t>
            </a:r>
          </a:p>
          <a:p>
            <a:endParaRPr lang="en-GB" sz="2400" dirty="0">
              <a:solidFill>
                <a:srgbClr val="4D4D4D"/>
              </a:solidFill>
              <a:latin typeface="proxima-nova"/>
            </a:endParaRPr>
          </a:p>
          <a:p>
            <a:r>
              <a:rPr lang="en-GB" sz="2000" b="0" i="0" dirty="0">
                <a:solidFill>
                  <a:srgbClr val="4D4D4D"/>
                </a:solidFill>
                <a:effectLst/>
                <a:latin typeface="proxima-nova"/>
              </a:rPr>
              <a:t>Strictly RE is NATRE’s annual conference. It’s a great place for RE professionals to come together to share ideas, gain new knowledge and further boost your confidence when teaching RE</a:t>
            </a:r>
            <a:endParaRPr lang="en-GB" sz="2000" dirty="0">
              <a:solidFill>
                <a:srgbClr val="4D4D4D"/>
              </a:solidFill>
              <a:latin typeface="proxima-nova"/>
            </a:endParaRPr>
          </a:p>
        </p:txBody>
      </p:sp>
      <p:sp>
        <p:nvSpPr>
          <p:cNvPr id="6" name="TextBox 5">
            <a:extLst>
              <a:ext uri="{FF2B5EF4-FFF2-40B4-BE49-F238E27FC236}">
                <a16:creationId xmlns:a16="http://schemas.microsoft.com/office/drawing/2014/main" id="{0BF27341-227F-9C05-8DE4-F03D4DCF2E4F}"/>
              </a:ext>
            </a:extLst>
          </p:cNvPr>
          <p:cNvSpPr txBox="1"/>
          <p:nvPr/>
        </p:nvSpPr>
        <p:spPr>
          <a:xfrm>
            <a:off x="542925" y="5900738"/>
            <a:ext cx="3943350" cy="923330"/>
          </a:xfrm>
          <a:prstGeom prst="rect">
            <a:avLst/>
          </a:prstGeom>
          <a:noFill/>
        </p:spPr>
        <p:txBody>
          <a:bodyPr wrap="square" rtlCol="0">
            <a:spAutoFit/>
          </a:bodyPr>
          <a:lstStyle/>
          <a:p>
            <a:r>
              <a:rPr lang="en-GB" dirty="0">
                <a:hlinkClick r:id="rId2"/>
              </a:rPr>
              <a:t>https://natre.org.uk/events-courses/strictly-re/</a:t>
            </a:r>
            <a:endParaRPr lang="en-GB" dirty="0"/>
          </a:p>
          <a:p>
            <a:endParaRPr lang="en-GB" dirty="0"/>
          </a:p>
        </p:txBody>
      </p:sp>
      <p:sp>
        <p:nvSpPr>
          <p:cNvPr id="7" name="TextBox 6">
            <a:extLst>
              <a:ext uri="{FF2B5EF4-FFF2-40B4-BE49-F238E27FC236}">
                <a16:creationId xmlns:a16="http://schemas.microsoft.com/office/drawing/2014/main" id="{AF4D946A-9E34-F352-7DA2-14661C716DB1}"/>
              </a:ext>
            </a:extLst>
          </p:cNvPr>
          <p:cNvSpPr txBox="1"/>
          <p:nvPr/>
        </p:nvSpPr>
        <p:spPr>
          <a:xfrm>
            <a:off x="1886573" y="190878"/>
            <a:ext cx="7584141" cy="584775"/>
          </a:xfrm>
          <a:prstGeom prst="rect">
            <a:avLst/>
          </a:prstGeom>
          <a:noFill/>
        </p:spPr>
        <p:txBody>
          <a:bodyPr wrap="square" rtlCol="0">
            <a:spAutoFit/>
          </a:bodyPr>
          <a:lstStyle/>
          <a:p>
            <a:pPr algn="ctr"/>
            <a:r>
              <a:rPr lang="en-GB" sz="3200" b="1" dirty="0"/>
              <a:t>Strictly RE Conference 2027</a:t>
            </a:r>
          </a:p>
        </p:txBody>
      </p:sp>
      <p:pic>
        <p:nvPicPr>
          <p:cNvPr id="4" name="Picture 3">
            <a:extLst>
              <a:ext uri="{FF2B5EF4-FFF2-40B4-BE49-F238E27FC236}">
                <a16:creationId xmlns:a16="http://schemas.microsoft.com/office/drawing/2014/main" id="{85853E28-11EF-D60B-CD79-7ADBBF5746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31822" y="1390918"/>
            <a:ext cx="7772400" cy="4753216"/>
          </a:xfrm>
          <a:prstGeom prst="rect">
            <a:avLst/>
          </a:prstGeom>
        </p:spPr>
      </p:pic>
    </p:spTree>
    <p:extLst>
      <p:ext uri="{BB962C8B-B14F-4D97-AF65-F5344CB8AC3E}">
        <p14:creationId xmlns:p14="http://schemas.microsoft.com/office/powerpoint/2010/main" val="2435766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C8168-238B-17ED-F035-8A085EB747A4}"/>
              </a:ext>
            </a:extLst>
          </p:cNvPr>
          <p:cNvSpPr>
            <a:spLocks noGrp="1"/>
          </p:cNvSpPr>
          <p:nvPr>
            <p:ph type="title"/>
          </p:nvPr>
        </p:nvSpPr>
        <p:spPr/>
        <p:txBody>
          <a:bodyPr>
            <a:normAutofit/>
          </a:bodyPr>
          <a:lstStyle/>
          <a:p>
            <a:pPr algn="ctr"/>
            <a:r>
              <a:rPr lang="en-US" sz="3600" b="1" dirty="0"/>
              <a:t>Increasing the Profile</a:t>
            </a:r>
            <a:endParaRPr lang="en-GB" sz="3600" b="1" dirty="0"/>
          </a:p>
        </p:txBody>
      </p:sp>
      <p:pic>
        <p:nvPicPr>
          <p:cNvPr id="19" name="Picture 18">
            <a:extLst>
              <a:ext uri="{FF2B5EF4-FFF2-40B4-BE49-F238E27FC236}">
                <a16:creationId xmlns:a16="http://schemas.microsoft.com/office/drawing/2014/main" id="{99E771DB-E8F6-E3BE-4FFE-A1005BEAC65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1793" y="652793"/>
            <a:ext cx="2449738" cy="997087"/>
          </a:xfrm>
          <a:prstGeom prst="rect">
            <a:avLst/>
          </a:prstGeom>
        </p:spPr>
      </p:pic>
      <p:pic>
        <p:nvPicPr>
          <p:cNvPr id="8" name="Content Placeholder 7">
            <a:extLst>
              <a:ext uri="{FF2B5EF4-FFF2-40B4-BE49-F238E27FC236}">
                <a16:creationId xmlns:a16="http://schemas.microsoft.com/office/drawing/2014/main" id="{4A445B9E-55D4-7B95-D55C-113685C4043F}"/>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7495218" y="2637988"/>
            <a:ext cx="4464989" cy="2558121"/>
          </a:xfrm>
          <a:prstGeom prst="rect">
            <a:avLst/>
          </a:prstGeom>
        </p:spPr>
      </p:pic>
      <p:pic>
        <p:nvPicPr>
          <p:cNvPr id="12" name="Picture 11">
            <a:extLst>
              <a:ext uri="{FF2B5EF4-FFF2-40B4-BE49-F238E27FC236}">
                <a16:creationId xmlns:a16="http://schemas.microsoft.com/office/drawing/2014/main" id="{1F4FC752-3BC1-D6BD-3862-8EA86B0CA96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8318" y="1690687"/>
            <a:ext cx="7066900" cy="4452722"/>
          </a:xfrm>
          <a:prstGeom prst="rect">
            <a:avLst/>
          </a:prstGeom>
        </p:spPr>
      </p:pic>
    </p:spTree>
    <p:extLst>
      <p:ext uri="{BB962C8B-B14F-4D97-AF65-F5344CB8AC3E}">
        <p14:creationId xmlns:p14="http://schemas.microsoft.com/office/powerpoint/2010/main" val="2464270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E9EF726-7705-251C-8742-A4014E468960}"/>
              </a:ext>
            </a:extLst>
          </p:cNvPr>
          <p:cNvSpPr txBox="1"/>
          <p:nvPr/>
        </p:nvSpPr>
        <p:spPr>
          <a:xfrm>
            <a:off x="8180916" y="2176899"/>
            <a:ext cx="3658675" cy="1815882"/>
          </a:xfrm>
          <a:prstGeom prst="rect">
            <a:avLst/>
          </a:prstGeom>
          <a:noFill/>
        </p:spPr>
        <p:txBody>
          <a:bodyPr wrap="square" rtlCol="0">
            <a:spAutoFit/>
          </a:bodyPr>
          <a:lstStyle/>
          <a:p>
            <a:r>
              <a:rPr lang="en-GB" sz="2800" dirty="0"/>
              <a:t>Applications are not yet open. </a:t>
            </a:r>
          </a:p>
          <a:p>
            <a:r>
              <a:rPr lang="en-GB" sz="2800" dirty="0"/>
              <a:t>Closing date is at the end of January 2027</a:t>
            </a:r>
          </a:p>
        </p:txBody>
      </p:sp>
      <p:sp>
        <p:nvSpPr>
          <p:cNvPr id="2" name="TextBox 1">
            <a:extLst>
              <a:ext uri="{FF2B5EF4-FFF2-40B4-BE49-F238E27FC236}">
                <a16:creationId xmlns:a16="http://schemas.microsoft.com/office/drawing/2014/main" id="{B30D5E9F-BCE1-DF2E-11CA-D9155EF5469D}"/>
              </a:ext>
            </a:extLst>
          </p:cNvPr>
          <p:cNvSpPr txBox="1"/>
          <p:nvPr/>
        </p:nvSpPr>
        <p:spPr>
          <a:xfrm>
            <a:off x="1082852" y="5763685"/>
            <a:ext cx="4200525" cy="1200329"/>
          </a:xfrm>
          <a:prstGeom prst="rect">
            <a:avLst/>
          </a:prstGeom>
          <a:noFill/>
        </p:spPr>
        <p:txBody>
          <a:bodyPr wrap="square" rtlCol="0">
            <a:spAutoFit/>
          </a:bodyPr>
          <a:lstStyle/>
          <a:p>
            <a:r>
              <a:rPr lang="en-GB" dirty="0">
                <a:hlinkClick r:id="rId2"/>
              </a:rPr>
              <a:t>https://farmington.ac.uk/farmington-institute-scholarship/</a:t>
            </a:r>
            <a:endParaRPr lang="en-GB" dirty="0"/>
          </a:p>
          <a:p>
            <a:endParaRPr lang="en-GB" dirty="0"/>
          </a:p>
          <a:p>
            <a:endParaRPr lang="en-GB" dirty="0"/>
          </a:p>
        </p:txBody>
      </p:sp>
      <p:pic>
        <p:nvPicPr>
          <p:cNvPr id="4" name="Picture 3" descr="A hand pointing at something&#10;&#10;Description automatically generated">
            <a:extLst>
              <a:ext uri="{FF2B5EF4-FFF2-40B4-BE49-F238E27FC236}">
                <a16:creationId xmlns:a16="http://schemas.microsoft.com/office/drawing/2014/main" id="{BD37D546-E373-D264-773C-07B455851E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8588" y="494150"/>
            <a:ext cx="7543800" cy="5181381"/>
          </a:xfrm>
          <a:prstGeom prst="rect">
            <a:avLst/>
          </a:prstGeom>
        </p:spPr>
      </p:pic>
    </p:spTree>
    <p:extLst>
      <p:ext uri="{BB962C8B-B14F-4D97-AF65-F5344CB8AC3E}">
        <p14:creationId xmlns:p14="http://schemas.microsoft.com/office/powerpoint/2010/main" val="2067700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eadership Scholarship Programme - Culham St Gabriel's">
            <a:extLst>
              <a:ext uri="{FF2B5EF4-FFF2-40B4-BE49-F238E27FC236}">
                <a16:creationId xmlns:a16="http://schemas.microsoft.com/office/drawing/2014/main" id="{43D6C62D-14E7-6B66-050F-46427BAE955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43920" y="0"/>
            <a:ext cx="1826758" cy="9515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9D716C2-95AE-8110-A74A-96B344D204FB}"/>
              </a:ext>
            </a:extLst>
          </p:cNvPr>
          <p:cNvSpPr txBox="1"/>
          <p:nvPr/>
        </p:nvSpPr>
        <p:spPr>
          <a:xfrm>
            <a:off x="376657" y="922126"/>
            <a:ext cx="3271837" cy="5078313"/>
          </a:xfrm>
          <a:prstGeom prst="rect">
            <a:avLst/>
          </a:prstGeom>
          <a:noFill/>
        </p:spPr>
        <p:txBody>
          <a:bodyPr wrap="square" rtlCol="0">
            <a:spAutoFit/>
          </a:bodyPr>
          <a:lstStyle/>
          <a:p>
            <a:pPr algn="l" fontAlgn="base"/>
            <a:endParaRPr lang="en-GB" b="1" i="0" dirty="0">
              <a:solidFill>
                <a:srgbClr val="333333"/>
              </a:solidFill>
              <a:effectLst/>
              <a:latin typeface="azo-sans-web"/>
            </a:endParaRPr>
          </a:p>
          <a:p>
            <a:pPr algn="l" fontAlgn="base"/>
            <a:r>
              <a:rPr lang="en-GB" b="1" i="0" dirty="0">
                <a:solidFill>
                  <a:srgbClr val="333333"/>
                </a:solidFill>
                <a:effectLst/>
                <a:latin typeface="azo-sans-web"/>
              </a:rPr>
              <a:t>Programme Aims</a:t>
            </a:r>
          </a:p>
          <a:p>
            <a:pPr algn="l" fontAlgn="base"/>
            <a:r>
              <a:rPr lang="en-GB" b="0" i="0" dirty="0">
                <a:solidFill>
                  <a:srgbClr val="333333"/>
                </a:solidFill>
                <a:effectLst/>
                <a:latin typeface="azo-sans-web"/>
              </a:rPr>
              <a:t>This programme aims to provide opportunities for emerging Religion and Worldviews leaders to expand and deepen their reflections on educational leadership in the subject, through receiving mentoring, structured challenges, research insights, inspirational networking events, and experience of professional development delivery.</a:t>
            </a:r>
          </a:p>
          <a:p>
            <a:pPr algn="l" fontAlgn="base"/>
            <a:r>
              <a:rPr lang="en-GB" b="1" i="0" dirty="0">
                <a:solidFill>
                  <a:srgbClr val="333333"/>
                </a:solidFill>
                <a:effectLst/>
                <a:latin typeface="azo-sans-web"/>
              </a:rPr>
              <a:t>Programme Outline</a:t>
            </a:r>
          </a:p>
          <a:p>
            <a:pPr algn="l" fontAlgn="base"/>
            <a:r>
              <a:rPr lang="en-GB" b="0" i="0" dirty="0">
                <a:solidFill>
                  <a:srgbClr val="333333"/>
                </a:solidFill>
                <a:effectLst/>
                <a:latin typeface="azo-sans-web"/>
              </a:rPr>
              <a:t>The funded programme aims to develop leaders in the following four areas.</a:t>
            </a:r>
          </a:p>
        </p:txBody>
      </p:sp>
      <p:sp>
        <p:nvSpPr>
          <p:cNvPr id="4" name="TextBox 3">
            <a:extLst>
              <a:ext uri="{FF2B5EF4-FFF2-40B4-BE49-F238E27FC236}">
                <a16:creationId xmlns:a16="http://schemas.microsoft.com/office/drawing/2014/main" id="{8B8B4B7A-EE96-EF9D-C505-212767E831D5}"/>
              </a:ext>
            </a:extLst>
          </p:cNvPr>
          <p:cNvSpPr txBox="1"/>
          <p:nvPr/>
        </p:nvSpPr>
        <p:spPr>
          <a:xfrm>
            <a:off x="4366767" y="6220510"/>
            <a:ext cx="5561351" cy="369332"/>
          </a:xfrm>
          <a:prstGeom prst="rect">
            <a:avLst/>
          </a:prstGeom>
          <a:noFill/>
        </p:spPr>
        <p:txBody>
          <a:bodyPr wrap="square" rtlCol="0">
            <a:spAutoFit/>
          </a:bodyPr>
          <a:lstStyle/>
          <a:p>
            <a:r>
              <a:rPr lang="en-GB" b="1" dirty="0">
                <a:solidFill>
                  <a:srgbClr val="333333"/>
                </a:solidFill>
                <a:latin typeface="azo-sans-web"/>
              </a:rPr>
              <a:t>Applications for the programme 2027-29</a:t>
            </a:r>
            <a:r>
              <a:rPr lang="en-GB" b="1" dirty="0"/>
              <a:t> open Jan 2027</a:t>
            </a:r>
          </a:p>
        </p:txBody>
      </p:sp>
      <p:pic>
        <p:nvPicPr>
          <p:cNvPr id="6" name="Picture 5" descr="A diagram of a development process&#10;&#10;AI-generated content may be incorrect.">
            <a:extLst>
              <a:ext uri="{FF2B5EF4-FFF2-40B4-BE49-F238E27FC236}">
                <a16:creationId xmlns:a16="http://schemas.microsoft.com/office/drawing/2014/main" id="{704C9358-4C9A-2DE5-D5A7-6F6863FAF1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29849" y="951559"/>
            <a:ext cx="8045579" cy="5056094"/>
          </a:xfrm>
          <a:prstGeom prst="rect">
            <a:avLst/>
          </a:prstGeom>
        </p:spPr>
      </p:pic>
      <p:sp>
        <p:nvSpPr>
          <p:cNvPr id="7" name="TextBox 6">
            <a:extLst>
              <a:ext uri="{FF2B5EF4-FFF2-40B4-BE49-F238E27FC236}">
                <a16:creationId xmlns:a16="http://schemas.microsoft.com/office/drawing/2014/main" id="{A37C6D57-0FEF-9249-0600-293AA84A12A5}"/>
              </a:ext>
            </a:extLst>
          </p:cNvPr>
          <p:cNvSpPr txBox="1"/>
          <p:nvPr/>
        </p:nvSpPr>
        <p:spPr>
          <a:xfrm>
            <a:off x="3648494" y="200140"/>
            <a:ext cx="5688106" cy="523220"/>
          </a:xfrm>
          <a:prstGeom prst="rect">
            <a:avLst/>
          </a:prstGeom>
          <a:noFill/>
        </p:spPr>
        <p:txBody>
          <a:bodyPr wrap="square" rtlCol="0">
            <a:spAutoFit/>
          </a:bodyPr>
          <a:lstStyle/>
          <a:p>
            <a:pPr algn="ctr" fontAlgn="base"/>
            <a:r>
              <a:rPr lang="en-GB" sz="2800" b="1" i="0" dirty="0">
                <a:solidFill>
                  <a:srgbClr val="333333"/>
                </a:solidFill>
                <a:effectLst/>
              </a:rPr>
              <a:t>Leadership Scholarship Programme</a:t>
            </a:r>
          </a:p>
        </p:txBody>
      </p:sp>
    </p:spTree>
    <p:extLst>
      <p:ext uri="{BB962C8B-B14F-4D97-AF65-F5344CB8AC3E}">
        <p14:creationId xmlns:p14="http://schemas.microsoft.com/office/powerpoint/2010/main" val="3762137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E97278-10F8-2450-E123-ECEA63306AAB}"/>
              </a:ext>
            </a:extLst>
          </p:cNvPr>
          <p:cNvSpPr txBox="1"/>
          <p:nvPr/>
        </p:nvSpPr>
        <p:spPr>
          <a:xfrm>
            <a:off x="462117" y="255639"/>
            <a:ext cx="2647520" cy="369332"/>
          </a:xfrm>
          <a:prstGeom prst="rect">
            <a:avLst/>
          </a:prstGeom>
          <a:noFill/>
        </p:spPr>
        <p:txBody>
          <a:bodyPr wrap="none" rtlCol="0">
            <a:spAutoFit/>
          </a:bodyPr>
          <a:lstStyle/>
          <a:p>
            <a:r>
              <a:rPr lang="en-US" dirty="0"/>
              <a:t>Leadership across a MAT</a:t>
            </a:r>
            <a:endParaRPr lang="en-GB" dirty="0"/>
          </a:p>
        </p:txBody>
      </p:sp>
      <p:pic>
        <p:nvPicPr>
          <p:cNvPr id="4" name="Picture 3">
            <a:extLst>
              <a:ext uri="{FF2B5EF4-FFF2-40B4-BE49-F238E27FC236}">
                <a16:creationId xmlns:a16="http://schemas.microsoft.com/office/drawing/2014/main" id="{B8A097CF-1BA9-937A-2F42-D1E9014BD3C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2433" y="2203101"/>
            <a:ext cx="3292125" cy="1882303"/>
          </a:xfrm>
          <a:prstGeom prst="rect">
            <a:avLst/>
          </a:prstGeom>
        </p:spPr>
      </p:pic>
      <p:pic>
        <p:nvPicPr>
          <p:cNvPr id="6" name="Picture 5">
            <a:extLst>
              <a:ext uri="{FF2B5EF4-FFF2-40B4-BE49-F238E27FC236}">
                <a16:creationId xmlns:a16="http://schemas.microsoft.com/office/drawing/2014/main" id="{9D3A7513-A0F6-7366-C53D-65F6C79A90E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8231" y="1306646"/>
            <a:ext cx="6340389" cy="4244708"/>
          </a:xfrm>
          <a:prstGeom prst="rect">
            <a:avLst/>
          </a:prstGeom>
        </p:spPr>
      </p:pic>
      <p:sp>
        <p:nvSpPr>
          <p:cNvPr id="7" name="TextBox 6">
            <a:extLst>
              <a:ext uri="{FF2B5EF4-FFF2-40B4-BE49-F238E27FC236}">
                <a16:creationId xmlns:a16="http://schemas.microsoft.com/office/drawing/2014/main" id="{069C3096-8858-FDE8-AD7A-7B7AC52B3A3F}"/>
              </a:ext>
            </a:extLst>
          </p:cNvPr>
          <p:cNvSpPr txBox="1"/>
          <p:nvPr/>
        </p:nvSpPr>
        <p:spPr>
          <a:xfrm flipH="1">
            <a:off x="462117" y="6233029"/>
            <a:ext cx="3517029" cy="369332"/>
          </a:xfrm>
          <a:prstGeom prst="rect">
            <a:avLst/>
          </a:prstGeom>
          <a:noFill/>
        </p:spPr>
        <p:txBody>
          <a:bodyPr wrap="square" rtlCol="0">
            <a:spAutoFit/>
          </a:bodyPr>
          <a:lstStyle/>
          <a:p>
            <a:r>
              <a:rPr lang="en-US" dirty="0"/>
              <a:t>Organised and shared resources</a:t>
            </a:r>
            <a:endParaRPr lang="en-GB" dirty="0"/>
          </a:p>
        </p:txBody>
      </p:sp>
    </p:spTree>
    <p:extLst>
      <p:ext uri="{BB962C8B-B14F-4D97-AF65-F5344CB8AC3E}">
        <p14:creationId xmlns:p14="http://schemas.microsoft.com/office/powerpoint/2010/main" val="2983809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E2AA2E-3998-D1ED-55EC-FCA3E809768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3094" y="0"/>
            <a:ext cx="10349803" cy="6119032"/>
          </a:xfrm>
          <a:prstGeom prst="rect">
            <a:avLst/>
          </a:prstGeom>
        </p:spPr>
      </p:pic>
      <p:sp>
        <p:nvSpPr>
          <p:cNvPr id="5" name="TextBox 4">
            <a:extLst>
              <a:ext uri="{FF2B5EF4-FFF2-40B4-BE49-F238E27FC236}">
                <a16:creationId xmlns:a16="http://schemas.microsoft.com/office/drawing/2014/main" id="{224EE106-A44F-F0A1-B8AB-11848E110456}"/>
              </a:ext>
            </a:extLst>
          </p:cNvPr>
          <p:cNvSpPr txBox="1"/>
          <p:nvPr/>
        </p:nvSpPr>
        <p:spPr>
          <a:xfrm>
            <a:off x="281354" y="6029011"/>
            <a:ext cx="7697685" cy="369332"/>
          </a:xfrm>
          <a:prstGeom prst="rect">
            <a:avLst/>
          </a:prstGeom>
          <a:noFill/>
        </p:spPr>
        <p:txBody>
          <a:bodyPr wrap="none" rtlCol="0">
            <a:spAutoFit/>
          </a:bodyPr>
          <a:lstStyle/>
          <a:p>
            <a:r>
              <a:rPr lang="en-US" dirty="0"/>
              <a:t>Flourishing trails and monitoring RE effectively to share with all stakeholders</a:t>
            </a:r>
            <a:endParaRPr lang="en-GB" dirty="0"/>
          </a:p>
        </p:txBody>
      </p:sp>
    </p:spTree>
    <p:extLst>
      <p:ext uri="{BB962C8B-B14F-4D97-AF65-F5344CB8AC3E}">
        <p14:creationId xmlns:p14="http://schemas.microsoft.com/office/powerpoint/2010/main" val="31371937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AC87F4-195D-5E71-C9F3-5DBB59CEA7C9}"/>
              </a:ext>
            </a:extLst>
          </p:cNvPr>
          <p:cNvPicPr>
            <a:picLocks noChangeAspect="1"/>
          </p:cNvPicPr>
          <p:nvPr/>
        </p:nvPicPr>
        <p:blipFill>
          <a:blip r:embed="rId2"/>
          <a:stretch>
            <a:fillRect/>
          </a:stretch>
        </p:blipFill>
        <p:spPr>
          <a:xfrm>
            <a:off x="187477" y="0"/>
            <a:ext cx="11883999" cy="6641960"/>
          </a:xfrm>
          <a:prstGeom prst="rect">
            <a:avLst/>
          </a:prstGeom>
        </p:spPr>
      </p:pic>
    </p:spTree>
    <p:extLst>
      <p:ext uri="{BB962C8B-B14F-4D97-AF65-F5344CB8AC3E}">
        <p14:creationId xmlns:p14="http://schemas.microsoft.com/office/powerpoint/2010/main" val="14257879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221</TotalTime>
  <Words>634</Words>
  <Application>Microsoft Macintosh PowerPoint</Application>
  <PresentationFormat>Widescreen</PresentationFormat>
  <Paragraphs>107</Paragraphs>
  <Slides>19</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Aptos Display</vt:lpstr>
      <vt:lpstr>Arial</vt:lpstr>
      <vt:lpstr>azo-sans-web</vt:lpstr>
      <vt:lpstr>Calibri</vt:lpstr>
      <vt:lpstr>Google Sans</vt:lpstr>
      <vt:lpstr>proxima-nova</vt:lpstr>
      <vt:lpstr>Office Theme</vt:lpstr>
      <vt:lpstr>Support for new RE Leads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NATRE membership</vt:lpstr>
      <vt:lpstr>PowerPoint Presentation</vt:lpstr>
      <vt:lpstr>PowerPoint Presentation</vt:lpstr>
      <vt:lpstr>PowerPoint Presentation</vt:lpstr>
      <vt:lpstr>Increasing the Profile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Mrs Bonell</dc:creator>
  <cp:lastModifiedBy>Ed Pawson</cp:lastModifiedBy>
  <cp:revision>5</cp:revision>
  <dcterms:created xsi:type="dcterms:W3CDTF">2025-01-27T19:26:16Z</dcterms:created>
  <dcterms:modified xsi:type="dcterms:W3CDTF">2026-10-02T18:24:49Z</dcterms:modified>
</cp:coreProperties>
</file>