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21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011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61520" cy="42545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3333651"/>
            <a:ext cx="12161520" cy="3524349"/>
          </a:xfrm>
          <a:prstGeom prst="rect">
            <a:avLst/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5"/>
          <p:cNvSpPr txBox="1"/>
          <p:nvPr/>
        </p:nvSpPr>
        <p:spPr>
          <a:xfrm>
            <a:off x="658749" y="4216301"/>
            <a:ext cx="10134600" cy="34974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693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Zoroastrianism</a:t>
            </a:r>
            <a:endParaRPr lang="en-US" sz="2693" dirty="0"/>
          </a:p>
        </p:txBody>
      </p:sp>
      <p:sp>
        <p:nvSpPr>
          <p:cNvPr id="10" name="Text 6"/>
          <p:cNvSpPr txBox="1"/>
          <p:nvPr/>
        </p:nvSpPr>
        <p:spPr>
          <a:xfrm>
            <a:off x="658749" y="4616847"/>
            <a:ext cx="1084402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594" i="1" dirty="0">
                <a:solidFill>
                  <a:srgbClr val="F4511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History, Influence, and Legacy</a:t>
            </a:r>
            <a:endParaRPr lang="en-US" sz="2594" dirty="0"/>
          </a:p>
        </p:txBody>
      </p:sp>
      <p:sp>
        <p:nvSpPr>
          <p:cNvPr id="11" name="Text 7"/>
          <p:cNvSpPr txBox="1"/>
          <p:nvPr/>
        </p:nvSpPr>
        <p:spPr>
          <a:xfrm>
            <a:off x="658749" y="5138539"/>
            <a:ext cx="9501188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96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Presented by Shiruy Billimoria, PhD candidate at School of Oriental and African Studies, University of London.</a:t>
            </a:r>
            <a:endParaRPr lang="en-US" sz="1696" dirty="0"/>
          </a:p>
        </p:txBody>
      </p:sp>
      <p:sp>
        <p:nvSpPr>
          <p:cNvPr id="12" name="Text 8"/>
          <p:cNvSpPr txBox="1"/>
          <p:nvPr/>
        </p:nvSpPr>
        <p:spPr>
          <a:xfrm>
            <a:off x="658749" y="5886450"/>
            <a:ext cx="1770685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4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Origins &amp; Beliefs</a:t>
            </a:r>
            <a:endParaRPr lang="en-US" sz="1047" dirty="0"/>
          </a:p>
        </p:txBody>
      </p:sp>
      <p:sp>
        <p:nvSpPr>
          <p:cNvPr id="13" name="Shape 9"/>
          <p:cNvSpPr/>
          <p:nvPr/>
        </p:nvSpPr>
        <p:spPr>
          <a:xfrm>
            <a:off x="2543448" y="5949950"/>
            <a:ext cx="31671" cy="31750"/>
          </a:xfrm>
          <a:prstGeom prst="roundRect">
            <a:avLst>
              <a:gd name="adj" fmla="val 50000"/>
            </a:avLst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0"/>
          <p:cNvSpPr txBox="1"/>
          <p:nvPr/>
        </p:nvSpPr>
        <p:spPr>
          <a:xfrm>
            <a:off x="2689133" y="5886450"/>
            <a:ext cx="1907660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4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Empire &amp; Antiquity</a:t>
            </a:r>
            <a:endParaRPr lang="en-US" sz="1047" dirty="0"/>
          </a:p>
        </p:txBody>
      </p:sp>
      <p:sp>
        <p:nvSpPr>
          <p:cNvPr id="15" name="Shape 11"/>
          <p:cNvSpPr/>
          <p:nvPr/>
        </p:nvSpPr>
        <p:spPr>
          <a:xfrm>
            <a:off x="4710808" y="5949950"/>
            <a:ext cx="31671" cy="31750"/>
          </a:xfrm>
          <a:prstGeom prst="roundRect">
            <a:avLst>
              <a:gd name="adj" fmla="val 50000"/>
            </a:avLst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2"/>
          <p:cNvSpPr txBox="1"/>
          <p:nvPr/>
        </p:nvSpPr>
        <p:spPr>
          <a:xfrm>
            <a:off x="4856492" y="5886450"/>
            <a:ext cx="2152217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4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Abrahamic Influence</a:t>
            </a:r>
            <a:endParaRPr lang="en-US" sz="1047" dirty="0"/>
          </a:p>
        </p:txBody>
      </p:sp>
      <p:sp>
        <p:nvSpPr>
          <p:cNvPr id="17" name="Shape 13"/>
          <p:cNvSpPr/>
          <p:nvPr/>
        </p:nvSpPr>
        <p:spPr>
          <a:xfrm>
            <a:off x="7122724" y="5949950"/>
            <a:ext cx="31671" cy="31750"/>
          </a:xfrm>
          <a:prstGeom prst="roundRect">
            <a:avLst>
              <a:gd name="adj" fmla="val 50000"/>
            </a:avLst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 txBox="1"/>
          <p:nvPr/>
        </p:nvSpPr>
        <p:spPr>
          <a:xfrm>
            <a:off x="7268408" y="5886450"/>
            <a:ext cx="1837985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4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India &amp; the Parsis</a:t>
            </a:r>
            <a:endParaRPr lang="en-US" sz="1047" dirty="0"/>
          </a:p>
        </p:txBody>
      </p:sp>
      <p:sp>
        <p:nvSpPr>
          <p:cNvPr id="19" name="Shape 15"/>
          <p:cNvSpPr/>
          <p:nvPr/>
        </p:nvSpPr>
        <p:spPr>
          <a:xfrm>
            <a:off x="9220408" y="5949950"/>
            <a:ext cx="31671" cy="31750"/>
          </a:xfrm>
          <a:prstGeom prst="roundRect">
            <a:avLst>
              <a:gd name="adj" fmla="val 50000"/>
            </a:avLst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6"/>
          <p:cNvSpPr txBox="1"/>
          <p:nvPr/>
        </p:nvSpPr>
        <p:spPr>
          <a:xfrm>
            <a:off x="9366092" y="5886450"/>
            <a:ext cx="1374901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4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Britain Today</a:t>
            </a:r>
            <a:endParaRPr lang="en-US" sz="1047" dirty="0"/>
          </a:p>
        </p:txBody>
      </p:sp>
      <p:sp>
        <p:nvSpPr>
          <p:cNvPr id="21" name="Text 17"/>
          <p:cNvSpPr txBox="1"/>
          <p:nvPr/>
        </p:nvSpPr>
        <p:spPr>
          <a:xfrm>
            <a:off x="6260491" y="6292850"/>
            <a:ext cx="3469913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Shiruy Billimoria, PhD candidate</a:t>
            </a:r>
            <a:endParaRPr lang="en-US" sz="1097" dirty="0"/>
          </a:p>
        </p:txBody>
      </p:sp>
      <p:sp>
        <p:nvSpPr>
          <p:cNvPr id="22" name="Shape 18"/>
          <p:cNvSpPr/>
          <p:nvPr/>
        </p:nvSpPr>
        <p:spPr>
          <a:xfrm>
            <a:off x="9907759" y="6350000"/>
            <a:ext cx="44339" cy="44450"/>
          </a:xfrm>
          <a:prstGeom prst="roundRect">
            <a:avLst>
              <a:gd name="adj" fmla="val 50000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19"/>
          <p:cNvSpPr txBox="1"/>
          <p:nvPr/>
        </p:nvSpPr>
        <p:spPr>
          <a:xfrm>
            <a:off x="10129454" y="6292850"/>
            <a:ext cx="1373317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SOAS, London</a:t>
            </a:r>
            <a:endParaRPr lang="en-US" sz="109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09422" y="508000"/>
            <a:ext cx="5396675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709422" y="781050"/>
            <a:ext cx="5396675" cy="36621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Core Religious Principles</a:t>
            </a:r>
            <a:endParaRPr lang="en-US" sz="2793" dirty="0"/>
          </a:p>
        </p:txBody>
      </p:sp>
      <p:sp>
        <p:nvSpPr>
          <p:cNvPr id="4" name="Text 2"/>
          <p:cNvSpPr txBox="1"/>
          <p:nvPr/>
        </p:nvSpPr>
        <p:spPr>
          <a:xfrm>
            <a:off x="709422" y="1274266"/>
            <a:ext cx="5396675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One of the oldest monotheistic religions still practised today — belief in One God, Ahura Mazda, “The Wise Lord”.</a:t>
            </a:r>
            <a:endParaRPr lang="en-US" sz="1347" dirty="0"/>
          </a:p>
        </p:txBody>
      </p:sp>
      <p:sp>
        <p:nvSpPr>
          <p:cNvPr id="5" name="Shape 3"/>
          <p:cNvSpPr/>
          <p:nvPr/>
        </p:nvSpPr>
        <p:spPr>
          <a:xfrm>
            <a:off x="709422" y="2733576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09422" y="2835176"/>
            <a:ext cx="539667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Revealed Religion</a:t>
            </a:r>
            <a:endParaRPr lang="en-US" sz="1646" dirty="0"/>
          </a:p>
        </p:txBody>
      </p:sp>
      <p:sp>
        <p:nvSpPr>
          <p:cNvPr id="7" name="Text 5"/>
          <p:cNvSpPr txBox="1"/>
          <p:nvPr/>
        </p:nvSpPr>
        <p:spPr>
          <a:xfrm>
            <a:off x="709422" y="3112195"/>
            <a:ext cx="5396675" cy="5103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Ahura Mazda's revelation is preserved in the Avesta scriptures.</a:t>
            </a:r>
            <a:endParaRPr lang="en-US" sz="1496" dirty="0"/>
          </a:p>
        </p:txBody>
      </p:sp>
      <p:sp>
        <p:nvSpPr>
          <p:cNvPr id="8" name="Shape 6"/>
          <p:cNvSpPr/>
          <p:nvPr/>
        </p:nvSpPr>
        <p:spPr>
          <a:xfrm>
            <a:off x="709422" y="3813076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709422" y="3914676"/>
            <a:ext cx="539667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Zarathushtra, the Prophet</a:t>
            </a:r>
            <a:endParaRPr lang="en-US" sz="1646" dirty="0"/>
          </a:p>
        </p:txBody>
      </p:sp>
      <p:sp>
        <p:nvSpPr>
          <p:cNvPr id="10" name="Text 8"/>
          <p:cNvSpPr txBox="1"/>
          <p:nvPr/>
        </p:nvSpPr>
        <p:spPr>
          <a:xfrm>
            <a:off x="709422" y="4191695"/>
            <a:ext cx="5396675" cy="5103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His hymns, the Gathas, teach good thoughts, words and deeds.</a:t>
            </a:r>
            <a:endParaRPr lang="en-US" sz="1496" dirty="0"/>
          </a:p>
        </p:txBody>
      </p:sp>
      <p:sp>
        <p:nvSpPr>
          <p:cNvPr id="11" name="Text 9"/>
          <p:cNvSpPr txBox="1"/>
          <p:nvPr/>
        </p:nvSpPr>
        <p:spPr>
          <a:xfrm>
            <a:off x="709422" y="5713809"/>
            <a:ext cx="5396675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7" i="1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 traditional depiction of the prophet Zarathushtra</a:t>
            </a:r>
            <a:endParaRPr lang="en-US" sz="1147" dirty="0"/>
          </a:p>
        </p:txBody>
      </p:sp>
      <p:sp>
        <p:nvSpPr>
          <p:cNvPr id="12" name="Shape 10"/>
          <p:cNvSpPr/>
          <p:nvPr/>
        </p:nvSpPr>
        <p:spPr>
          <a:xfrm>
            <a:off x="709422" y="6299200"/>
            <a:ext cx="5396675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709422" y="64262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14" name="Text 12"/>
          <p:cNvSpPr txBox="1"/>
          <p:nvPr/>
        </p:nvSpPr>
        <p:spPr>
          <a:xfrm>
            <a:off x="4900040" y="6426200"/>
            <a:ext cx="120605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SOAS, London</a:t>
            </a:r>
            <a:endParaRPr lang="en-US" sz="998" dirty="0"/>
          </a:p>
        </p:txBody>
      </p:sp>
      <p:sp>
        <p:nvSpPr>
          <p:cNvPr id="15" name="Shape 13"/>
          <p:cNvSpPr/>
          <p:nvPr/>
        </p:nvSpPr>
        <p:spPr>
          <a:xfrm>
            <a:off x="6688836" y="0"/>
            <a:ext cx="5472684" cy="6858000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140" r="-6140"/>
          <a:stretch/>
        </p:blipFill>
        <p:spPr>
          <a:xfrm>
            <a:off x="6688836" y="0"/>
            <a:ext cx="54726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4495546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Reading Age from Language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4495546" cy="4404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Dating Zoroastrianism</a:t>
            </a:r>
            <a:endParaRPr lang="en-US" sz="3392" dirty="0"/>
          </a:p>
        </p:txBody>
      </p:sp>
      <p:sp>
        <p:nvSpPr>
          <p:cNvPr id="4" name="Text 2"/>
          <p:cNvSpPr txBox="1"/>
          <p:nvPr/>
        </p:nvSpPr>
        <p:spPr>
          <a:xfrm>
            <a:off x="8259699" y="639465"/>
            <a:ext cx="3293745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faith's age is read from the language of its scripture.</a:t>
            </a:r>
            <a:endParaRPr lang="en-US" sz="1297" dirty="0"/>
          </a:p>
        </p:txBody>
      </p:sp>
      <p:sp>
        <p:nvSpPr>
          <p:cNvPr id="5" name="Shape 3"/>
          <p:cNvSpPr/>
          <p:nvPr/>
        </p:nvSpPr>
        <p:spPr>
          <a:xfrm>
            <a:off x="608076" y="2249884"/>
            <a:ext cx="2470309" cy="2635250"/>
          </a:xfrm>
          <a:prstGeom prst="roundRect">
            <a:avLst>
              <a:gd name="adj" fmla="val 1962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836105" y="2841724"/>
            <a:ext cx="201425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6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01</a:t>
            </a:r>
            <a:endParaRPr lang="en-US" sz="2693" dirty="0"/>
          </a:p>
        </p:txBody>
      </p:sp>
      <p:sp>
        <p:nvSpPr>
          <p:cNvPr id="7" name="Text 5"/>
          <p:cNvSpPr txBox="1"/>
          <p:nvPr/>
        </p:nvSpPr>
        <p:spPr>
          <a:xfrm>
            <a:off x="836105" y="3298924"/>
            <a:ext cx="2014252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Old Avestan</a:t>
            </a:r>
            <a:endParaRPr lang="en-US" sz="1746" dirty="0"/>
          </a:p>
        </p:txBody>
      </p:sp>
      <p:sp>
        <p:nvSpPr>
          <p:cNvPr id="8" name="Text 6"/>
          <p:cNvSpPr txBox="1"/>
          <p:nvPr/>
        </p:nvSpPr>
        <p:spPr>
          <a:xfrm>
            <a:off x="836105" y="3619599"/>
            <a:ext cx="2014252" cy="6735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Language of the Gathas, the earliest layer of the Avesta</a:t>
            </a:r>
            <a:endParaRPr lang="en-US" sz="1297" dirty="0"/>
          </a:p>
        </p:txBody>
      </p:sp>
      <p:sp>
        <p:nvSpPr>
          <p:cNvPr id="9" name="Text 7"/>
          <p:cNvSpPr txBox="1"/>
          <p:nvPr/>
        </p:nvSpPr>
        <p:spPr>
          <a:xfrm>
            <a:off x="3129058" y="3418284"/>
            <a:ext cx="253365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→</a:t>
            </a:r>
            <a:endParaRPr lang="en-US" sz="1995" dirty="0"/>
          </a:p>
        </p:txBody>
      </p:sp>
      <p:sp>
        <p:nvSpPr>
          <p:cNvPr id="10" name="Shape 8"/>
          <p:cNvSpPr/>
          <p:nvPr/>
        </p:nvSpPr>
        <p:spPr>
          <a:xfrm>
            <a:off x="3433096" y="2249884"/>
            <a:ext cx="2470309" cy="2635250"/>
          </a:xfrm>
          <a:prstGeom prst="roundRect">
            <a:avLst>
              <a:gd name="adj" fmla="val 1962"/>
            </a:avLst>
          </a:prstGeom>
          <a:solidFill>
            <a:srgbClr val="4A1533"/>
          </a:solidFill>
          <a:ln w="12668">
            <a:solidFill>
              <a:srgbClr val="4A15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3661124" y="2841724"/>
            <a:ext cx="201425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693" b="1" dirty="0">
                <a:solidFill>
                  <a:srgbClr val="F4511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02</a:t>
            </a:r>
            <a:endParaRPr lang="en-US" sz="2693" dirty="0"/>
          </a:p>
        </p:txBody>
      </p:sp>
      <p:sp>
        <p:nvSpPr>
          <p:cNvPr id="12" name="Text 10"/>
          <p:cNvSpPr txBox="1"/>
          <p:nvPr/>
        </p:nvSpPr>
        <p:spPr>
          <a:xfrm>
            <a:off x="3661124" y="3298924"/>
            <a:ext cx="2014252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Rig Vedic Sanskrit</a:t>
            </a:r>
            <a:endParaRPr lang="en-US" sz="1746" dirty="0"/>
          </a:p>
        </p:txBody>
      </p:sp>
      <p:sp>
        <p:nvSpPr>
          <p:cNvPr id="13" name="Text 11"/>
          <p:cNvSpPr txBox="1"/>
          <p:nvPr/>
        </p:nvSpPr>
        <p:spPr>
          <a:xfrm>
            <a:off x="3661124" y="3619599"/>
            <a:ext cx="2014252" cy="6735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Language of the Rig Veda, Old Avestan's close sister language</a:t>
            </a:r>
            <a:endParaRPr lang="en-US" sz="1297" dirty="0"/>
          </a:p>
        </p:txBody>
      </p:sp>
      <p:sp>
        <p:nvSpPr>
          <p:cNvPr id="14" name="Text 12"/>
          <p:cNvSpPr txBox="1"/>
          <p:nvPr/>
        </p:nvSpPr>
        <p:spPr>
          <a:xfrm>
            <a:off x="5954078" y="3418284"/>
            <a:ext cx="253365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→</a:t>
            </a:r>
            <a:endParaRPr lang="en-US" sz="1995" dirty="0"/>
          </a:p>
        </p:txBody>
      </p:sp>
      <p:sp>
        <p:nvSpPr>
          <p:cNvPr id="15" name="Shape 13"/>
          <p:cNvSpPr/>
          <p:nvPr/>
        </p:nvSpPr>
        <p:spPr>
          <a:xfrm>
            <a:off x="6258116" y="2249884"/>
            <a:ext cx="2470309" cy="2635250"/>
          </a:xfrm>
          <a:prstGeom prst="roundRect">
            <a:avLst>
              <a:gd name="adj" fmla="val 1962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6486144" y="2841724"/>
            <a:ext cx="201425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6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03</a:t>
            </a:r>
            <a:endParaRPr lang="en-US" sz="2693" dirty="0"/>
          </a:p>
        </p:txBody>
      </p:sp>
      <p:sp>
        <p:nvSpPr>
          <p:cNvPr id="17" name="Text 15"/>
          <p:cNvSpPr txBox="1"/>
          <p:nvPr/>
        </p:nvSpPr>
        <p:spPr>
          <a:xfrm>
            <a:off x="6486144" y="3298924"/>
            <a:ext cx="2014252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Close Similarities</a:t>
            </a:r>
            <a:endParaRPr lang="en-US" sz="1746" dirty="0"/>
          </a:p>
        </p:txBody>
      </p:sp>
      <p:sp>
        <p:nvSpPr>
          <p:cNvPr id="18" name="Text 16"/>
          <p:cNvSpPr txBox="1"/>
          <p:nvPr/>
        </p:nvSpPr>
        <p:spPr>
          <a:xfrm>
            <a:off x="6486144" y="3619599"/>
            <a:ext cx="2014252" cy="6735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Similarities between the two languages are the basis for dating</a:t>
            </a:r>
            <a:endParaRPr lang="en-US" sz="1297" dirty="0"/>
          </a:p>
        </p:txBody>
      </p:sp>
      <p:sp>
        <p:nvSpPr>
          <p:cNvPr id="19" name="Text 17"/>
          <p:cNvSpPr txBox="1"/>
          <p:nvPr/>
        </p:nvSpPr>
        <p:spPr>
          <a:xfrm>
            <a:off x="8779097" y="3418284"/>
            <a:ext cx="253365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→</a:t>
            </a:r>
            <a:endParaRPr lang="en-US" sz="1995" dirty="0"/>
          </a:p>
        </p:txBody>
      </p:sp>
      <p:sp>
        <p:nvSpPr>
          <p:cNvPr id="20" name="Shape 18"/>
          <p:cNvSpPr/>
          <p:nvPr/>
        </p:nvSpPr>
        <p:spPr>
          <a:xfrm>
            <a:off x="9083135" y="2249884"/>
            <a:ext cx="2470309" cy="2635250"/>
          </a:xfrm>
          <a:prstGeom prst="roundRect">
            <a:avLst>
              <a:gd name="adj" fmla="val 1962"/>
            </a:avLst>
          </a:prstGeom>
          <a:solidFill>
            <a:srgbClr val="4A1533"/>
          </a:solidFill>
          <a:ln w="12668">
            <a:solidFill>
              <a:srgbClr val="4A15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9311164" y="2841724"/>
            <a:ext cx="201425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693" b="1" dirty="0">
                <a:solidFill>
                  <a:srgbClr val="F4511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04</a:t>
            </a:r>
            <a:endParaRPr lang="en-US" sz="2693" dirty="0"/>
          </a:p>
        </p:txBody>
      </p:sp>
      <p:sp>
        <p:nvSpPr>
          <p:cNvPr id="22" name="Text 20"/>
          <p:cNvSpPr txBox="1"/>
          <p:nvPr/>
        </p:nvSpPr>
        <p:spPr>
          <a:xfrm>
            <a:off x="9311164" y="3298924"/>
            <a:ext cx="2014252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Bronze Age Origin</a:t>
            </a:r>
            <a:endParaRPr lang="en-US" sz="1746" dirty="0"/>
          </a:p>
        </p:txBody>
      </p:sp>
      <p:sp>
        <p:nvSpPr>
          <p:cNvPr id="23" name="Text 21"/>
          <p:cNvSpPr txBox="1"/>
          <p:nvPr/>
        </p:nvSpPr>
        <p:spPr>
          <a:xfrm>
            <a:off x="9311164" y="3619599"/>
            <a:ext cx="2014252" cy="6735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Established in the second half of the second millennium BCE</a:t>
            </a:r>
            <a:endParaRPr lang="en-US" sz="1297" dirty="0"/>
          </a:p>
        </p:txBody>
      </p:sp>
      <p:sp>
        <p:nvSpPr>
          <p:cNvPr id="24" name="Shape 22"/>
          <p:cNvSpPr/>
          <p:nvPr/>
        </p:nvSpPr>
        <p:spPr>
          <a:xfrm>
            <a:off x="608076" y="6224786"/>
            <a:ext cx="253365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 txBox="1"/>
          <p:nvPr/>
        </p:nvSpPr>
        <p:spPr>
          <a:xfrm>
            <a:off x="975455" y="6154936"/>
            <a:ext cx="6644497" cy="1950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4A15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Gathas' language ties Zoroastrianism to the same Bronze Age world as the Rig Veda.</a:t>
            </a:r>
            <a:endParaRPr lang="en-US" sz="1197" dirty="0"/>
          </a:p>
        </p:txBody>
      </p:sp>
      <p:sp>
        <p:nvSpPr>
          <p:cNvPr id="26" name="Shape 24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 txBox="1"/>
          <p:nvPr/>
        </p:nvSpPr>
        <p:spPr>
          <a:xfrm>
            <a:off x="760095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8" name="Text 26"/>
          <p:cNvSpPr txBox="1"/>
          <p:nvPr/>
        </p:nvSpPr>
        <p:spPr>
          <a:xfrm>
            <a:off x="10195368" y="6515100"/>
            <a:ext cx="120605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SOAS, London</a:t>
            </a:r>
            <a:endParaRPr lang="en-US" sz="9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55424" y="508000"/>
            <a:ext cx="5396675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Iranian Plateau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55424" y="781050"/>
            <a:ext cx="5396675" cy="36621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Geographical Location</a:t>
            </a:r>
            <a:endParaRPr lang="en-US" sz="2793" dirty="0"/>
          </a:p>
        </p:txBody>
      </p:sp>
      <p:sp>
        <p:nvSpPr>
          <p:cNvPr id="4" name="Text 2"/>
          <p:cNvSpPr txBox="1"/>
          <p:nvPr/>
        </p:nvSpPr>
        <p:spPr>
          <a:xfrm>
            <a:off x="6055424" y="1274266"/>
            <a:ext cx="5396675" cy="7096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Founded, according to tradition, in the Iranian Plateau, now spanning Afghanistan, Azerbaijan, Iran, Iraq, Pakistan and Turkmenistan.</a:t>
            </a:r>
            <a:endParaRPr lang="en-US" sz="1347" dirty="0"/>
          </a:p>
        </p:txBody>
      </p:sp>
      <p:sp>
        <p:nvSpPr>
          <p:cNvPr id="5" name="Shape 3"/>
          <p:cNvSpPr/>
          <p:nvPr/>
        </p:nvSpPr>
        <p:spPr>
          <a:xfrm>
            <a:off x="6055424" y="2798167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6055424" y="2899767"/>
            <a:ext cx="5396675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Mountain Frontiers</a:t>
            </a:r>
            <a:endParaRPr lang="en-US" sz="1546" dirty="0"/>
          </a:p>
        </p:txBody>
      </p:sp>
      <p:sp>
        <p:nvSpPr>
          <p:cNvPr id="7" name="Text 5"/>
          <p:cNvSpPr txBox="1"/>
          <p:nvPr/>
        </p:nvSpPr>
        <p:spPr>
          <a:xfrm>
            <a:off x="6055424" y="3163094"/>
            <a:ext cx="5396675" cy="2296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Zagros (west), Kopet Dag (north), Sulaiman Mountains (east)</a:t>
            </a:r>
            <a:endParaRPr lang="en-US" sz="1347" dirty="0"/>
          </a:p>
        </p:txBody>
      </p:sp>
      <p:sp>
        <p:nvSpPr>
          <p:cNvPr id="8" name="Shape 6"/>
          <p:cNvSpPr/>
          <p:nvPr/>
        </p:nvSpPr>
        <p:spPr>
          <a:xfrm>
            <a:off x="6055424" y="3538835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6055424" y="3640435"/>
            <a:ext cx="5396675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Water Frontiers</a:t>
            </a:r>
            <a:endParaRPr lang="en-US" sz="1546" dirty="0"/>
          </a:p>
        </p:txBody>
      </p:sp>
      <p:sp>
        <p:nvSpPr>
          <p:cNvPr id="10" name="Text 8"/>
          <p:cNvSpPr txBox="1"/>
          <p:nvPr/>
        </p:nvSpPr>
        <p:spPr>
          <a:xfrm>
            <a:off x="6055424" y="3903762"/>
            <a:ext cx="5396675" cy="2296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Caspian Sea (north); Persian Gulf, Strait of Hormuz (south)</a:t>
            </a:r>
            <a:endParaRPr lang="en-US" sz="1347" dirty="0"/>
          </a:p>
        </p:txBody>
      </p:sp>
      <p:sp>
        <p:nvSpPr>
          <p:cNvPr id="11" name="Shape 9"/>
          <p:cNvSpPr/>
          <p:nvPr/>
        </p:nvSpPr>
        <p:spPr>
          <a:xfrm>
            <a:off x="6055424" y="4279503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6055424" y="4381103"/>
            <a:ext cx="5396675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Eastern Lowlands</a:t>
            </a:r>
            <a:endParaRPr lang="en-US" sz="1546" dirty="0"/>
          </a:p>
        </p:txBody>
      </p:sp>
      <p:sp>
        <p:nvSpPr>
          <p:cNvPr id="13" name="Text 11"/>
          <p:cNvSpPr txBox="1"/>
          <p:nvPr/>
        </p:nvSpPr>
        <p:spPr>
          <a:xfrm>
            <a:off x="6055424" y="4644430"/>
            <a:ext cx="5396675" cy="2296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Indus River plain bounds the plateau to the east</a:t>
            </a:r>
            <a:endParaRPr lang="en-US" sz="1347" dirty="0"/>
          </a:p>
        </p:txBody>
      </p:sp>
      <p:sp>
        <p:nvSpPr>
          <p:cNvPr id="14" name="Text 12"/>
          <p:cNvSpPr txBox="1"/>
          <p:nvPr/>
        </p:nvSpPr>
        <p:spPr>
          <a:xfrm>
            <a:off x="6055424" y="5713809"/>
            <a:ext cx="5396675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7" i="1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Iranian Plateau, the faith's traditional homeland</a:t>
            </a:r>
            <a:endParaRPr lang="en-US" sz="1147" dirty="0"/>
          </a:p>
        </p:txBody>
      </p:sp>
      <p:sp>
        <p:nvSpPr>
          <p:cNvPr id="15" name="Shape 13"/>
          <p:cNvSpPr/>
          <p:nvPr/>
        </p:nvSpPr>
        <p:spPr>
          <a:xfrm>
            <a:off x="6055424" y="6299200"/>
            <a:ext cx="5396675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6055424" y="64262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17" name="Text 15"/>
          <p:cNvSpPr txBox="1"/>
          <p:nvPr/>
        </p:nvSpPr>
        <p:spPr>
          <a:xfrm>
            <a:off x="10246041" y="6426200"/>
            <a:ext cx="120605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SOAS, London</a:t>
            </a:r>
            <a:endParaRPr lang="en-US" sz="998" dirty="0"/>
          </a:p>
        </p:txBody>
      </p:sp>
      <p:sp>
        <p:nvSpPr>
          <p:cNvPr id="18" name="Shape 16"/>
          <p:cNvSpPr/>
          <p:nvPr/>
        </p:nvSpPr>
        <p:spPr>
          <a:xfrm>
            <a:off x="0" y="0"/>
            <a:ext cx="5472684" cy="6858000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4726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615652"/>
            <a:ext cx="3461302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Faith of Persia's Rulers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850602"/>
            <a:ext cx="3461302" cy="4404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Imperial Religion</a:t>
            </a:r>
            <a:endParaRPr lang="en-US" sz="3392" dirty="0"/>
          </a:p>
        </p:txBody>
      </p:sp>
      <p:sp>
        <p:nvSpPr>
          <p:cNvPr id="4" name="Text 2"/>
          <p:cNvSpPr txBox="1"/>
          <p:nvPr/>
        </p:nvSpPr>
        <p:spPr>
          <a:xfrm>
            <a:off x="8259699" y="406400"/>
            <a:ext cx="3293745" cy="8846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State religion of three empires: Achaemenid (550–330 BCE), Parthian (247 BCE–224 CE), Sasanian (224–651 CE)</a:t>
            </a:r>
            <a:endParaRPr lang="en-US" sz="1297" dirty="0"/>
          </a:p>
        </p:txBody>
      </p:sp>
      <p:sp>
        <p:nvSpPr>
          <p:cNvPr id="5" name="Shape 3"/>
          <p:cNvSpPr/>
          <p:nvPr/>
        </p:nvSpPr>
        <p:spPr>
          <a:xfrm>
            <a:off x="608076" y="1545034"/>
            <a:ext cx="3521774" cy="4007545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76" y="1545034"/>
            <a:ext cx="3521774" cy="400754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08076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608076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Achaemenid Rock Reliefs</a:t>
            </a:r>
            <a:endParaRPr lang="en-US" sz="1397" dirty="0"/>
          </a:p>
        </p:txBody>
      </p:sp>
      <p:sp>
        <p:nvSpPr>
          <p:cNvPr id="9" name="Text 6"/>
          <p:cNvSpPr txBox="1"/>
          <p:nvPr/>
        </p:nvSpPr>
        <p:spPr>
          <a:xfrm>
            <a:off x="608076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empires ruled vast parts of Eurasia, from Turkey to the Indus</a:t>
            </a:r>
            <a:endParaRPr lang="en-US" sz="1197" dirty="0"/>
          </a:p>
        </p:txBody>
      </p:sp>
      <p:sp>
        <p:nvSpPr>
          <p:cNvPr id="10" name="Shape 7"/>
          <p:cNvSpPr/>
          <p:nvPr/>
        </p:nvSpPr>
        <p:spPr>
          <a:xfrm>
            <a:off x="4319873" y="1545034"/>
            <a:ext cx="3521774" cy="4007545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9873" y="1545034"/>
            <a:ext cx="3521774" cy="4007545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319873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 txBox="1"/>
          <p:nvPr/>
        </p:nvSpPr>
        <p:spPr>
          <a:xfrm>
            <a:off x="4319873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Tomb of Cyrus the Great</a:t>
            </a:r>
            <a:endParaRPr lang="en-US" sz="1397" dirty="0"/>
          </a:p>
        </p:txBody>
      </p:sp>
      <p:sp>
        <p:nvSpPr>
          <p:cNvPr id="14" name="Text 10"/>
          <p:cNvSpPr txBox="1"/>
          <p:nvPr/>
        </p:nvSpPr>
        <p:spPr>
          <a:xfrm>
            <a:off x="4319873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At Pasargadae, an enduring monument of Achaemenid rule</a:t>
            </a:r>
            <a:endParaRPr lang="en-US" sz="1197" dirty="0"/>
          </a:p>
        </p:txBody>
      </p:sp>
      <p:sp>
        <p:nvSpPr>
          <p:cNvPr id="15" name="Shape 11"/>
          <p:cNvSpPr/>
          <p:nvPr/>
        </p:nvSpPr>
        <p:spPr>
          <a:xfrm>
            <a:off x="8031671" y="1545034"/>
            <a:ext cx="3521774" cy="4007545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2"/>
          <p:cNvSpPr/>
          <p:nvPr/>
        </p:nvSpPr>
        <p:spPr>
          <a:xfrm>
            <a:off x="8031671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3"/>
          <p:cNvSpPr txBox="1"/>
          <p:nvPr/>
        </p:nvSpPr>
        <p:spPr>
          <a:xfrm>
            <a:off x="8031671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Sasanian Flag</a:t>
            </a:r>
            <a:endParaRPr lang="en-US" sz="1397" dirty="0"/>
          </a:p>
        </p:txBody>
      </p:sp>
      <p:sp>
        <p:nvSpPr>
          <p:cNvPr id="19" name="Text 14"/>
          <p:cNvSpPr txBox="1"/>
          <p:nvPr/>
        </p:nvSpPr>
        <p:spPr>
          <a:xfrm>
            <a:off x="8031671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 permeated these lands, influencing many belief practices</a:t>
            </a:r>
            <a:endParaRPr lang="en-US" sz="1197" dirty="0"/>
          </a:p>
        </p:txBody>
      </p:sp>
      <p:sp>
        <p:nvSpPr>
          <p:cNvPr id="20" name="Shape 15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6"/>
          <p:cNvSpPr txBox="1"/>
          <p:nvPr/>
        </p:nvSpPr>
        <p:spPr>
          <a:xfrm>
            <a:off x="760095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2" name="Text 17"/>
          <p:cNvSpPr txBox="1"/>
          <p:nvPr/>
        </p:nvSpPr>
        <p:spPr>
          <a:xfrm>
            <a:off x="10195368" y="6515100"/>
            <a:ext cx="120605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SOAS, London</a:t>
            </a:r>
            <a:endParaRPr lang="en-US" sz="998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9873F87-794E-F85C-D2BC-25EFE357335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0351" y="1598561"/>
            <a:ext cx="3797639" cy="38651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09422" y="508000"/>
            <a:ext cx="5396675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Through Classical Eyes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709422" y="781050"/>
            <a:ext cx="5396675" cy="36621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Greek and Roman Perception</a:t>
            </a:r>
            <a:endParaRPr lang="en-US" sz="2793" dirty="0"/>
          </a:p>
        </p:txBody>
      </p:sp>
      <p:sp>
        <p:nvSpPr>
          <p:cNvPr id="4" name="Text 2"/>
          <p:cNvSpPr txBox="1"/>
          <p:nvPr/>
        </p:nvSpPr>
        <p:spPr>
          <a:xfrm>
            <a:off x="709422" y="1274266"/>
            <a:ext cx="5396675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Greeks called Zarathushtra 'Zoroaster' and regarded him as a great moral philosopher, lawgiver and astronomer.</a:t>
            </a:r>
            <a:endParaRPr lang="en-US" sz="1347" dirty="0"/>
          </a:p>
        </p:txBody>
      </p:sp>
      <p:sp>
        <p:nvSpPr>
          <p:cNvPr id="5" name="Shape 3"/>
          <p:cNvSpPr/>
          <p:nvPr/>
        </p:nvSpPr>
        <p:spPr>
          <a:xfrm>
            <a:off x="709422" y="2723455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09422" y="2825055"/>
            <a:ext cx="5396675" cy="2331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Magi: Zoroastrian Priests</a:t>
            </a:r>
            <a:endParaRPr lang="en-US" sz="1696" dirty="0"/>
          </a:p>
        </p:txBody>
      </p:sp>
      <p:sp>
        <p:nvSpPr>
          <p:cNvPr id="7" name="Text 5"/>
          <p:cNvSpPr txBox="1"/>
          <p:nvPr/>
        </p:nvSpPr>
        <p:spPr>
          <a:xfrm>
            <a:off x="709422" y="3109020"/>
            <a:ext cx="5396675" cy="5103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Credited with originating the natural sciences and philosophy</a:t>
            </a:r>
            <a:endParaRPr lang="en-US" sz="1496" dirty="0"/>
          </a:p>
        </p:txBody>
      </p:sp>
      <p:sp>
        <p:nvSpPr>
          <p:cNvPr id="8" name="Shape 6"/>
          <p:cNvSpPr/>
          <p:nvPr/>
        </p:nvSpPr>
        <p:spPr>
          <a:xfrm>
            <a:off x="709422" y="3816251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709422" y="3917851"/>
            <a:ext cx="5396675" cy="2331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Pliny the Elder</a:t>
            </a:r>
            <a:endParaRPr lang="en-US" sz="1696" dirty="0"/>
          </a:p>
        </p:txBody>
      </p:sp>
      <p:sp>
        <p:nvSpPr>
          <p:cNvPr id="10" name="Text 8"/>
          <p:cNvSpPr txBox="1"/>
          <p:nvPr/>
        </p:nvSpPr>
        <p:spPr>
          <a:xfrm>
            <a:off x="709422" y="4201815"/>
            <a:ext cx="5396675" cy="5103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Named Zoroaster inventor of Magic, a word derived from 'Magi'</a:t>
            </a:r>
            <a:endParaRPr lang="en-US" sz="1496" dirty="0"/>
          </a:p>
        </p:txBody>
      </p:sp>
      <p:sp>
        <p:nvSpPr>
          <p:cNvPr id="11" name="Text 9"/>
          <p:cNvSpPr txBox="1"/>
          <p:nvPr/>
        </p:nvSpPr>
        <p:spPr>
          <a:xfrm>
            <a:off x="709422" y="5713809"/>
            <a:ext cx="5396675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7" i="1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Zoroaster as depicted in Raphael's The School of Athens</a:t>
            </a:r>
            <a:endParaRPr lang="en-US" sz="1147" dirty="0"/>
          </a:p>
        </p:txBody>
      </p:sp>
      <p:sp>
        <p:nvSpPr>
          <p:cNvPr id="12" name="Shape 10"/>
          <p:cNvSpPr/>
          <p:nvPr/>
        </p:nvSpPr>
        <p:spPr>
          <a:xfrm>
            <a:off x="709422" y="6299200"/>
            <a:ext cx="5396675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709422" y="64262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14" name="Text 12"/>
          <p:cNvSpPr txBox="1"/>
          <p:nvPr/>
        </p:nvSpPr>
        <p:spPr>
          <a:xfrm>
            <a:off x="4951999" y="64262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  <p:sp>
        <p:nvSpPr>
          <p:cNvPr id="15" name="Shape 13"/>
          <p:cNvSpPr/>
          <p:nvPr/>
        </p:nvSpPr>
        <p:spPr>
          <a:xfrm>
            <a:off x="6688836" y="0"/>
            <a:ext cx="5472684" cy="6858000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8836" y="0"/>
            <a:ext cx="54726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1094536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Classical Sources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10945368" cy="4144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Greek Works Describing Zoroastrianism</a:t>
            </a:r>
            <a:endParaRPr lang="en-US" sz="3192" dirty="0"/>
          </a:p>
        </p:txBody>
      </p:sp>
      <p:sp>
        <p:nvSpPr>
          <p:cNvPr id="4" name="Shape 2"/>
          <p:cNvSpPr/>
          <p:nvPr/>
        </p:nvSpPr>
        <p:spPr>
          <a:xfrm>
            <a:off x="608076" y="1284387"/>
            <a:ext cx="3418646" cy="5065613"/>
          </a:xfrm>
          <a:prstGeom prst="roundRect">
            <a:avLst>
              <a:gd name="adj" fmla="val 738"/>
            </a:avLst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76" y="1284387"/>
            <a:ext cx="3418646" cy="506561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191409" y="1284387"/>
            <a:ext cx="3598674" cy="2450207"/>
          </a:xfrm>
          <a:prstGeom prst="roundRect">
            <a:avLst>
              <a:gd name="adj" fmla="val 1445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 txBox="1"/>
          <p:nvPr/>
        </p:nvSpPr>
        <p:spPr>
          <a:xfrm>
            <a:off x="4419438" y="1987550"/>
            <a:ext cx="3142617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4389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5</a:t>
            </a:r>
            <a:endParaRPr lang="en-US" sz="4389" dirty="0"/>
          </a:p>
        </p:txBody>
      </p:sp>
      <p:sp>
        <p:nvSpPr>
          <p:cNvPr id="8" name="Text 5"/>
          <p:cNvSpPr txBox="1"/>
          <p:nvPr/>
        </p:nvSpPr>
        <p:spPr>
          <a:xfrm>
            <a:off x="4419438" y="2635250"/>
            <a:ext cx="3142617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Greco-Roman authors who transmitted the faith</a:t>
            </a:r>
            <a:endParaRPr lang="en-US" sz="1197" dirty="0"/>
          </a:p>
        </p:txBody>
      </p:sp>
      <p:sp>
        <p:nvSpPr>
          <p:cNvPr id="9" name="Shape 6"/>
          <p:cNvSpPr/>
          <p:nvPr/>
        </p:nvSpPr>
        <p:spPr>
          <a:xfrm>
            <a:off x="7954770" y="1284387"/>
            <a:ext cx="3598575" cy="2450207"/>
          </a:xfrm>
          <a:prstGeom prst="roundRect">
            <a:avLst>
              <a:gd name="adj" fmla="val 1445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 txBox="1"/>
          <p:nvPr/>
        </p:nvSpPr>
        <p:spPr>
          <a:xfrm>
            <a:off x="8195467" y="2158603"/>
            <a:ext cx="3117181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Transmitters</a:t>
            </a:r>
            <a:endParaRPr lang="en-US" sz="1496" dirty="0"/>
          </a:p>
        </p:txBody>
      </p:sp>
      <p:sp>
        <p:nvSpPr>
          <p:cNvPr id="11" name="Text 8"/>
          <p:cNvSpPr txBox="1"/>
          <p:nvPr/>
        </p:nvSpPr>
        <p:spPr>
          <a:xfrm>
            <a:off x="8195467" y="2431653"/>
            <a:ext cx="311718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Herodotus, Strabo, Plutarch, Diogenes Laertius, Agathias all wrote on it.</a:t>
            </a:r>
            <a:endParaRPr lang="en-US" sz="1247" dirty="0"/>
          </a:p>
        </p:txBody>
      </p:sp>
      <p:sp>
        <p:nvSpPr>
          <p:cNvPr id="12" name="Shape 9"/>
          <p:cNvSpPr/>
          <p:nvPr/>
        </p:nvSpPr>
        <p:spPr>
          <a:xfrm>
            <a:off x="4191409" y="3899694"/>
            <a:ext cx="3598674" cy="2450306"/>
          </a:xfrm>
          <a:prstGeom prst="roundRect">
            <a:avLst>
              <a:gd name="adj" fmla="val 1445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 txBox="1"/>
          <p:nvPr/>
        </p:nvSpPr>
        <p:spPr>
          <a:xfrm>
            <a:off x="4432106" y="4774009"/>
            <a:ext cx="311728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Philosophical Lens</a:t>
            </a:r>
            <a:endParaRPr lang="en-US" sz="1496" dirty="0"/>
          </a:p>
        </p:txBody>
      </p:sp>
      <p:sp>
        <p:nvSpPr>
          <p:cNvPr id="14" name="Text 11"/>
          <p:cNvSpPr txBox="1"/>
          <p:nvPr/>
        </p:nvSpPr>
        <p:spPr>
          <a:xfrm>
            <a:off x="4432106" y="5047059"/>
            <a:ext cx="311728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2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They read the faith as moral philosophy, ethics and the laws of nature.</a:t>
            </a:r>
            <a:endParaRPr lang="en-US" sz="1247" dirty="0"/>
          </a:p>
        </p:txBody>
      </p:sp>
      <p:sp>
        <p:nvSpPr>
          <p:cNvPr id="15" name="Shape 12"/>
          <p:cNvSpPr/>
          <p:nvPr/>
        </p:nvSpPr>
        <p:spPr>
          <a:xfrm>
            <a:off x="7954770" y="3899694"/>
            <a:ext cx="3598575" cy="2450306"/>
          </a:xfrm>
          <a:prstGeom prst="roundRect">
            <a:avLst>
              <a:gd name="adj" fmla="val 1445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8182799" y="4700091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 txBox="1"/>
          <p:nvPr/>
        </p:nvSpPr>
        <p:spPr>
          <a:xfrm>
            <a:off x="8182799" y="4852491"/>
            <a:ext cx="3142518" cy="6971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Classical writers cast Zoroaster as a sage of ethics and nature, not a religious prophet.</a:t>
            </a:r>
            <a:endParaRPr lang="en-US" sz="1496" dirty="0"/>
          </a:p>
        </p:txBody>
      </p:sp>
      <p:sp>
        <p:nvSpPr>
          <p:cNvPr id="18" name="Shape 15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 txBox="1"/>
          <p:nvPr/>
        </p:nvSpPr>
        <p:spPr>
          <a:xfrm>
            <a:off x="760095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20" name="Text 17"/>
          <p:cNvSpPr txBox="1"/>
          <p:nvPr/>
        </p:nvSpPr>
        <p:spPr>
          <a:xfrm>
            <a:off x="10978226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4086" y="457200"/>
            <a:ext cx="2850356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 Contested Question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7374406" y="457200"/>
            <a:ext cx="410302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Where evidence ends and polemic begins</a:t>
            </a:r>
            <a:endParaRPr lang="en-US" sz="1097" dirty="0"/>
          </a:p>
        </p:txBody>
      </p:sp>
      <p:sp>
        <p:nvSpPr>
          <p:cNvPr id="4" name="Shape 2"/>
          <p:cNvSpPr/>
          <p:nvPr/>
        </p:nvSpPr>
        <p:spPr>
          <a:xfrm>
            <a:off x="684086" y="742950"/>
            <a:ext cx="10793349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84086" y="946150"/>
            <a:ext cx="10793349" cy="4490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Influence of Zoroastrianism on Abrahamic Traditions</a:t>
            </a:r>
            <a:endParaRPr lang="en-US" sz="3392" dirty="0"/>
          </a:p>
        </p:txBody>
      </p:sp>
      <p:sp>
        <p:nvSpPr>
          <p:cNvPr id="6" name="Shape 4"/>
          <p:cNvSpPr/>
          <p:nvPr/>
        </p:nvSpPr>
        <p:spPr>
          <a:xfrm>
            <a:off x="684086" y="1585714"/>
            <a:ext cx="10793349" cy="6350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684086" y="1846064"/>
            <a:ext cx="4101445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4A15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Debate on Zoroastrian influence over other monotheisms began in the early 19th century, when scholars noted shared ideas: a final judgment, bodily resurrection, angels and demons, and a coming saviour.</a:t>
            </a:r>
            <a:endParaRPr lang="en-US" sz="1496" dirty="0"/>
          </a:p>
        </p:txBody>
      </p:sp>
      <p:sp>
        <p:nvSpPr>
          <p:cNvPr id="8" name="Text 6"/>
          <p:cNvSpPr txBox="1"/>
          <p:nvPr/>
        </p:nvSpPr>
        <p:spPr>
          <a:xfrm>
            <a:off x="5317597" y="2772271"/>
            <a:ext cx="6159838" cy="2460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Claims Beyond the Evidence</a:t>
            </a:r>
            <a:endParaRPr lang="en-US" sz="1696" dirty="0"/>
          </a:p>
        </p:txBody>
      </p:sp>
      <p:sp>
        <p:nvSpPr>
          <p:cNvPr id="9" name="Text 7"/>
          <p:cNvSpPr txBox="1"/>
          <p:nvPr/>
        </p:nvSpPr>
        <p:spPr>
          <a:xfrm>
            <a:off x="5317597" y="3081834"/>
            <a:ext cx="6159838" cy="48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Maximalists see heaven, hell and Satan as direct loans from Persian dualism</a:t>
            </a:r>
            <a:endParaRPr lang="en-US" sz="1347" dirty="0"/>
          </a:p>
        </p:txBody>
      </p:sp>
      <p:sp>
        <p:nvSpPr>
          <p:cNvPr id="10" name="Shape 8"/>
          <p:cNvSpPr/>
          <p:nvPr/>
        </p:nvSpPr>
        <p:spPr>
          <a:xfrm>
            <a:off x="5317597" y="4488061"/>
            <a:ext cx="6159838" cy="1024533"/>
          </a:xfrm>
          <a:prstGeom prst="rect">
            <a:avLst/>
          </a:prstGeom>
          <a:noFill/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5317597" y="4608711"/>
            <a:ext cx="6159838" cy="2460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Wholesale Dismissal</a:t>
            </a:r>
            <a:endParaRPr lang="en-US" sz="1696" dirty="0"/>
          </a:p>
        </p:txBody>
      </p:sp>
      <p:sp>
        <p:nvSpPr>
          <p:cNvPr id="12" name="Text 10"/>
          <p:cNvSpPr txBox="1"/>
          <p:nvPr/>
        </p:nvSpPr>
        <p:spPr>
          <a:xfrm>
            <a:off x="5317597" y="4918273"/>
            <a:ext cx="6159838" cy="48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Minimalists trace the same ideas to internal Jewish growth, denying any Persian role</a:t>
            </a:r>
            <a:endParaRPr lang="en-US" sz="1347" dirty="0"/>
          </a:p>
        </p:txBody>
      </p:sp>
      <p:sp>
        <p:nvSpPr>
          <p:cNvPr id="13" name="Shape 11"/>
          <p:cNvSpPr/>
          <p:nvPr/>
        </p:nvSpPr>
        <p:spPr>
          <a:xfrm>
            <a:off x="684086" y="6432550"/>
            <a:ext cx="10793349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684086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15" name="Text 13"/>
          <p:cNvSpPr txBox="1"/>
          <p:nvPr/>
        </p:nvSpPr>
        <p:spPr>
          <a:xfrm>
            <a:off x="10323337" y="65151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1094536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Cyrus Cylinder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54050"/>
            <a:ext cx="10945368" cy="42257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First Interaction: Zoroastrian Persians and the Jews</a:t>
            </a:r>
            <a:endParaRPr lang="en-US" sz="3192" dirty="0"/>
          </a:p>
        </p:txBody>
      </p:sp>
      <p:sp>
        <p:nvSpPr>
          <p:cNvPr id="4" name="Shape 2"/>
          <p:cNvSpPr/>
          <p:nvPr/>
        </p:nvSpPr>
        <p:spPr>
          <a:xfrm>
            <a:off x="608076" y="1305223"/>
            <a:ext cx="10945368" cy="2917924"/>
          </a:xfrm>
          <a:prstGeom prst="roundRect">
            <a:avLst>
              <a:gd name="adj" fmla="val 326"/>
            </a:avLst>
          </a:prstGeom>
          <a:solidFill>
            <a:srgbClr val="FFDDBF"/>
          </a:solidFill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410" y="1311573"/>
            <a:ext cx="10932700" cy="2905224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76" y="4477147"/>
            <a:ext cx="304038" cy="3048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08076" y="4896247"/>
            <a:ext cx="2313539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539 BCE</a:t>
            </a:r>
            <a:endParaRPr lang="en-US" sz="2793" dirty="0"/>
          </a:p>
        </p:txBody>
      </p:sp>
      <p:sp>
        <p:nvSpPr>
          <p:cNvPr id="8" name="Text 4"/>
          <p:cNvSpPr txBox="1"/>
          <p:nvPr/>
        </p:nvSpPr>
        <p:spPr>
          <a:xfrm>
            <a:off x="608076" y="5340747"/>
            <a:ext cx="2313539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First contact: Cyrus the Great conquers Babylon</a:t>
            </a:r>
            <a:endParaRPr lang="en-US" sz="1297" dirty="0"/>
          </a:p>
        </p:txBody>
      </p:sp>
      <p:sp>
        <p:nvSpPr>
          <p:cNvPr id="9" name="Shape 5"/>
          <p:cNvSpPr/>
          <p:nvPr/>
        </p:nvSpPr>
        <p:spPr>
          <a:xfrm>
            <a:off x="3200317" y="4477147"/>
            <a:ext cx="6334" cy="1872853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5352" y="4477147"/>
            <a:ext cx="304038" cy="3048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485352" y="4896247"/>
            <a:ext cx="2313539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Jerusalem</a:t>
            </a:r>
            <a:endParaRPr lang="en-US" sz="2793" dirty="0"/>
          </a:p>
        </p:txBody>
      </p:sp>
      <p:sp>
        <p:nvSpPr>
          <p:cNvPr id="12" name="Text 7"/>
          <p:cNvSpPr txBox="1"/>
          <p:nvPr/>
        </p:nvSpPr>
        <p:spPr>
          <a:xfrm>
            <a:off x="3485352" y="5340747"/>
            <a:ext cx="231353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Jews liberated from Babylonian captivity and allowed to return</a:t>
            </a:r>
            <a:endParaRPr lang="en-US" sz="1297" dirty="0"/>
          </a:p>
        </p:txBody>
      </p:sp>
      <p:sp>
        <p:nvSpPr>
          <p:cNvPr id="13" name="Shape 8"/>
          <p:cNvSpPr/>
          <p:nvPr/>
        </p:nvSpPr>
        <p:spPr>
          <a:xfrm>
            <a:off x="6077593" y="4477147"/>
            <a:ext cx="6334" cy="1872853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2629" y="4477147"/>
            <a:ext cx="304038" cy="3048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362629" y="4896247"/>
            <a:ext cx="2313539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Royal Treasury</a:t>
            </a:r>
            <a:endParaRPr lang="en-US" sz="2793" dirty="0"/>
          </a:p>
        </p:txBody>
      </p:sp>
      <p:sp>
        <p:nvSpPr>
          <p:cNvPr id="16" name="Text 10"/>
          <p:cNvSpPr txBox="1"/>
          <p:nvPr/>
        </p:nvSpPr>
        <p:spPr>
          <a:xfrm>
            <a:off x="6362629" y="5696347"/>
            <a:ext cx="231353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Pays for the Jews to rebuild their temple (Edict of Ecbatana)</a:t>
            </a:r>
            <a:endParaRPr lang="en-US" sz="1297" dirty="0"/>
          </a:p>
        </p:txBody>
      </p:sp>
      <p:sp>
        <p:nvSpPr>
          <p:cNvPr id="17" name="Shape 11"/>
          <p:cNvSpPr/>
          <p:nvPr/>
        </p:nvSpPr>
        <p:spPr>
          <a:xfrm>
            <a:off x="8954869" y="4477147"/>
            <a:ext cx="6334" cy="1872853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9905" y="4477147"/>
            <a:ext cx="304038" cy="30480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9239905" y="4896247"/>
            <a:ext cx="2313539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Positive</a:t>
            </a:r>
            <a:endParaRPr lang="en-US" sz="2793" dirty="0"/>
          </a:p>
        </p:txBody>
      </p:sp>
      <p:sp>
        <p:nvSpPr>
          <p:cNvPr id="20" name="Text 13"/>
          <p:cNvSpPr txBox="1"/>
          <p:nvPr/>
        </p:nvSpPr>
        <p:spPr>
          <a:xfrm>
            <a:off x="9239905" y="5340747"/>
            <a:ext cx="231353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First recorded encounter shapes a noble impression of Persians</a:t>
            </a:r>
            <a:endParaRPr lang="en-US" sz="1297" dirty="0"/>
          </a:p>
        </p:txBody>
      </p:sp>
      <p:sp>
        <p:nvSpPr>
          <p:cNvPr id="21" name="Shape 14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5"/>
          <p:cNvSpPr txBox="1"/>
          <p:nvPr/>
        </p:nvSpPr>
        <p:spPr>
          <a:xfrm>
            <a:off x="760095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23" name="Text 16"/>
          <p:cNvSpPr txBox="1"/>
          <p:nvPr/>
        </p:nvSpPr>
        <p:spPr>
          <a:xfrm>
            <a:off x="10247328" y="65151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7223872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Under Achaemenid Rule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7223872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3491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 Influence on Judaism (Part 1)</a:t>
            </a:r>
            <a:endParaRPr lang="en-US" sz="3491" dirty="0"/>
          </a:p>
        </p:txBody>
      </p:sp>
      <p:sp>
        <p:nvSpPr>
          <p:cNvPr id="4" name="Text 2"/>
          <p:cNvSpPr txBox="1"/>
          <p:nvPr/>
        </p:nvSpPr>
        <p:spPr>
          <a:xfrm>
            <a:off x="8259699" y="1105694"/>
            <a:ext cx="3293745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Political, social and linguistic ties set the stage for ideas to travel</a:t>
            </a:r>
            <a:endParaRPr lang="en-US" sz="1297" dirty="0"/>
          </a:p>
        </p:txBody>
      </p:sp>
      <p:sp>
        <p:nvSpPr>
          <p:cNvPr id="5" name="Shape 3"/>
          <p:cNvSpPr/>
          <p:nvPr/>
        </p:nvSpPr>
        <p:spPr>
          <a:xfrm>
            <a:off x="608076" y="2166739"/>
            <a:ext cx="519398" cy="520700"/>
          </a:xfrm>
          <a:prstGeom prst="roundRect">
            <a:avLst>
              <a:gd name="adj" fmla="val 42939"/>
            </a:avLst>
          </a:prstGeom>
          <a:solidFill>
            <a:srgbClr val="FFDDBF"/>
          </a:solidFill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424" y="2287389"/>
            <a:ext cx="278702" cy="2794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94854" y="2304852"/>
            <a:ext cx="3293745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Vassal Kingdom</a:t>
            </a:r>
            <a:endParaRPr lang="en-US" sz="1746" dirty="0"/>
          </a:p>
        </p:txBody>
      </p:sp>
      <p:sp>
        <p:nvSpPr>
          <p:cNvPr id="8" name="Text 5"/>
          <p:cNvSpPr txBox="1"/>
          <p:nvPr/>
        </p:nvSpPr>
        <p:spPr>
          <a:xfrm>
            <a:off x="5067300" y="2205930"/>
            <a:ext cx="4162708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Kingdom of Israel remained a vassal state under the Achaemenids</a:t>
            </a:r>
            <a:endParaRPr lang="en-US" sz="1297" dirty="0"/>
          </a:p>
        </p:txBody>
      </p:sp>
      <p:sp>
        <p:nvSpPr>
          <p:cNvPr id="9" name="Text 6"/>
          <p:cNvSpPr txBox="1"/>
          <p:nvPr/>
        </p:nvSpPr>
        <p:spPr>
          <a:xfrm>
            <a:off x="9508709" y="2160389"/>
            <a:ext cx="2044735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sz="2594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594" dirty="0"/>
          </a:p>
        </p:txBody>
      </p:sp>
      <p:sp>
        <p:nvSpPr>
          <p:cNvPr id="10" name="Text 7"/>
          <p:cNvSpPr txBox="1"/>
          <p:nvPr/>
        </p:nvSpPr>
        <p:spPr>
          <a:xfrm>
            <a:off x="9508709" y="2541389"/>
            <a:ext cx="204473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98" b="1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Centuries under Persia</a:t>
            </a:r>
            <a:endParaRPr lang="en-US" sz="998" dirty="0"/>
          </a:p>
        </p:txBody>
      </p:sp>
      <p:sp>
        <p:nvSpPr>
          <p:cNvPr id="11" name="Shape 8"/>
          <p:cNvSpPr/>
          <p:nvPr/>
        </p:nvSpPr>
        <p:spPr>
          <a:xfrm>
            <a:off x="608076" y="3255367"/>
            <a:ext cx="519398" cy="520700"/>
          </a:xfrm>
          <a:prstGeom prst="roundRect">
            <a:avLst>
              <a:gd name="adj" fmla="val 42939"/>
            </a:avLst>
          </a:prstGeom>
          <a:solidFill>
            <a:srgbClr val="FFDDBF"/>
          </a:solidFill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424" y="3376017"/>
            <a:ext cx="278702" cy="2794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494854" y="3393480"/>
            <a:ext cx="3293745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Favourable Perception</a:t>
            </a:r>
            <a:endParaRPr lang="en-US" sz="1746" dirty="0"/>
          </a:p>
        </p:txBody>
      </p:sp>
      <p:sp>
        <p:nvSpPr>
          <p:cNvPr id="14" name="Text 10"/>
          <p:cNvSpPr txBox="1"/>
          <p:nvPr/>
        </p:nvSpPr>
        <p:spPr>
          <a:xfrm>
            <a:off x="5067300" y="3294559"/>
            <a:ext cx="5130641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Marked by the absence of anti-Persian literature in Jewish texts</a:t>
            </a:r>
            <a:endParaRPr lang="en-US" sz="1297" dirty="0"/>
          </a:p>
        </p:txBody>
      </p:sp>
      <p:sp>
        <p:nvSpPr>
          <p:cNvPr id="15" name="Shape 11"/>
          <p:cNvSpPr/>
          <p:nvPr/>
        </p:nvSpPr>
        <p:spPr>
          <a:xfrm>
            <a:off x="608076" y="4337745"/>
            <a:ext cx="519398" cy="520700"/>
          </a:xfrm>
          <a:prstGeom prst="roundRect">
            <a:avLst>
              <a:gd name="adj" fmla="val 42939"/>
            </a:avLst>
          </a:prstGeom>
          <a:solidFill>
            <a:srgbClr val="FFDDBF"/>
          </a:solidFill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424" y="4458395"/>
            <a:ext cx="278702" cy="2794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94854" y="4475857"/>
            <a:ext cx="3293745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Aramaic as Lingua Franca</a:t>
            </a:r>
            <a:endParaRPr lang="en-US" sz="1746" dirty="0"/>
          </a:p>
        </p:txBody>
      </p:sp>
      <p:sp>
        <p:nvSpPr>
          <p:cNvPr id="18" name="Text 13"/>
          <p:cNvSpPr txBox="1"/>
          <p:nvPr/>
        </p:nvSpPr>
        <p:spPr>
          <a:xfrm>
            <a:off x="5067300" y="4487466"/>
            <a:ext cx="5130641" cy="22115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 shared language enabled frequent interpersonal contact</a:t>
            </a:r>
            <a:endParaRPr lang="en-US" sz="1297" dirty="0"/>
          </a:p>
        </p:txBody>
      </p:sp>
      <p:sp>
        <p:nvSpPr>
          <p:cNvPr id="19" name="Shape 14"/>
          <p:cNvSpPr/>
          <p:nvPr/>
        </p:nvSpPr>
        <p:spPr>
          <a:xfrm>
            <a:off x="608076" y="5426373"/>
            <a:ext cx="519398" cy="520700"/>
          </a:xfrm>
          <a:prstGeom prst="roundRect">
            <a:avLst>
              <a:gd name="adj" fmla="val 42939"/>
            </a:avLst>
          </a:prstGeom>
          <a:solidFill>
            <a:srgbClr val="FFDDBF"/>
          </a:solidFill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424" y="5547023"/>
            <a:ext cx="278702" cy="2794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94854" y="5564485"/>
            <a:ext cx="3293745" cy="244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4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Influence Becomes Visible</a:t>
            </a:r>
            <a:endParaRPr lang="en-US" sz="1746" dirty="0"/>
          </a:p>
        </p:txBody>
      </p:sp>
      <p:sp>
        <p:nvSpPr>
          <p:cNvPr id="22" name="Text 16"/>
          <p:cNvSpPr txBox="1"/>
          <p:nvPr/>
        </p:nvSpPr>
        <p:spPr>
          <a:xfrm>
            <a:off x="5067300" y="5465564"/>
            <a:ext cx="4383215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First evidence of Zoroastrian influence on Judaism appears</a:t>
            </a:r>
            <a:endParaRPr lang="en-US" sz="1297" dirty="0"/>
          </a:p>
        </p:txBody>
      </p:sp>
      <p:sp>
        <p:nvSpPr>
          <p:cNvPr id="23" name="Text 17"/>
          <p:cNvSpPr txBox="1"/>
          <p:nvPr/>
        </p:nvSpPr>
        <p:spPr>
          <a:xfrm>
            <a:off x="9729216" y="5420023"/>
            <a:ext cx="182422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sz="2594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2nd c. BCE</a:t>
            </a:r>
            <a:endParaRPr lang="en-US" sz="2594" dirty="0"/>
          </a:p>
        </p:txBody>
      </p:sp>
      <p:sp>
        <p:nvSpPr>
          <p:cNvPr id="24" name="Text 18"/>
          <p:cNvSpPr txBox="1"/>
          <p:nvPr/>
        </p:nvSpPr>
        <p:spPr>
          <a:xfrm>
            <a:off x="9729216" y="5801023"/>
            <a:ext cx="1824228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98" b="1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Earliest attestation</a:t>
            </a:r>
            <a:endParaRPr lang="en-US" sz="998" dirty="0"/>
          </a:p>
        </p:txBody>
      </p:sp>
      <p:sp>
        <p:nvSpPr>
          <p:cNvPr id="25" name="Shape 19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0"/>
          <p:cNvSpPr txBox="1"/>
          <p:nvPr/>
        </p:nvSpPr>
        <p:spPr>
          <a:xfrm>
            <a:off x="760095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27" name="Text 21"/>
          <p:cNvSpPr txBox="1"/>
          <p:nvPr/>
        </p:nvSpPr>
        <p:spPr>
          <a:xfrm>
            <a:off x="10247328" y="65151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1094536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Eschatology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10945368" cy="4404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 Influence on Judaism (Part 2)</a:t>
            </a:r>
            <a:endParaRPr lang="en-US" sz="3392" dirty="0"/>
          </a:p>
        </p:txBody>
      </p:sp>
      <p:sp>
        <p:nvSpPr>
          <p:cNvPr id="4" name="Shape 2"/>
          <p:cNvSpPr/>
          <p:nvPr/>
        </p:nvSpPr>
        <p:spPr>
          <a:xfrm>
            <a:off x="608076" y="1361182"/>
            <a:ext cx="5307997" cy="4692154"/>
          </a:xfrm>
          <a:prstGeom prst="roundRect">
            <a:avLst>
              <a:gd name="adj" fmla="val 558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75455" y="1704082"/>
            <a:ext cx="1298496" cy="279400"/>
          </a:xfrm>
          <a:prstGeom prst="roundRect">
            <a:avLst>
              <a:gd name="adj" fmla="val 50000"/>
            </a:avLst>
          </a:prstGeom>
          <a:solidFill>
            <a:srgbClr val="FFE9D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975455" y="1704082"/>
            <a:ext cx="1298496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b="1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Pre-Exile</a:t>
            </a:r>
            <a:endParaRPr lang="en-US" sz="998" dirty="0"/>
          </a:p>
        </p:txBody>
      </p:sp>
      <p:sp>
        <p:nvSpPr>
          <p:cNvPr id="7" name="Text 5"/>
          <p:cNvSpPr txBox="1"/>
          <p:nvPr/>
        </p:nvSpPr>
        <p:spPr>
          <a:xfrm>
            <a:off x="975455" y="2161282"/>
            <a:ext cx="4573238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95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Strictly this-worldly eschatology</a:t>
            </a:r>
            <a:endParaRPr lang="en-US" sz="1895" dirty="0"/>
          </a:p>
        </p:txBody>
      </p:sp>
      <p:sp>
        <p:nvSpPr>
          <p:cNvPr id="8" name="Shape 6"/>
          <p:cNvSpPr/>
          <p:nvPr/>
        </p:nvSpPr>
        <p:spPr>
          <a:xfrm>
            <a:off x="975455" y="3455392"/>
            <a:ext cx="164687" cy="25400"/>
          </a:xfrm>
          <a:prstGeom prst="rect">
            <a:avLst/>
          </a:prstGeom>
          <a:solidFill>
            <a:srgbClr val="7740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1266825" y="3353792"/>
            <a:ext cx="3306413" cy="2590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Lacked judgement, heaven and hell</a:t>
            </a:r>
            <a:endParaRPr lang="en-US" sz="1496" dirty="0"/>
          </a:p>
        </p:txBody>
      </p:sp>
      <p:sp>
        <p:nvSpPr>
          <p:cNvPr id="10" name="Shape 8"/>
          <p:cNvSpPr/>
          <p:nvPr/>
        </p:nvSpPr>
        <p:spPr>
          <a:xfrm>
            <a:off x="975455" y="4719439"/>
            <a:ext cx="164687" cy="25400"/>
          </a:xfrm>
          <a:prstGeom prst="rect">
            <a:avLst/>
          </a:prstGeom>
          <a:solidFill>
            <a:srgbClr val="7740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1266825" y="4617839"/>
            <a:ext cx="3680127" cy="2590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No resurrection and no perfector figure</a:t>
            </a:r>
            <a:endParaRPr lang="en-US" sz="1496" dirty="0"/>
          </a:p>
        </p:txBody>
      </p:sp>
      <p:sp>
        <p:nvSpPr>
          <p:cNvPr id="12" name="Shape 10"/>
          <p:cNvSpPr/>
          <p:nvPr/>
        </p:nvSpPr>
        <p:spPr>
          <a:xfrm>
            <a:off x="6270784" y="1361182"/>
            <a:ext cx="5282660" cy="4692154"/>
          </a:xfrm>
          <a:prstGeom prst="roundRect">
            <a:avLst>
              <a:gd name="adj" fmla="val 561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6625495" y="1691382"/>
            <a:ext cx="1418844" cy="279400"/>
          </a:xfrm>
          <a:prstGeom prst="roundRect">
            <a:avLst>
              <a:gd name="adj" fmla="val 50000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6625495" y="1691382"/>
            <a:ext cx="1418844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b="1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Post-Exile</a:t>
            </a:r>
            <a:endParaRPr lang="en-US" sz="998" dirty="0"/>
          </a:p>
        </p:txBody>
      </p:sp>
      <p:sp>
        <p:nvSpPr>
          <p:cNvPr id="15" name="Text 13"/>
          <p:cNvSpPr txBox="1"/>
          <p:nvPr/>
        </p:nvSpPr>
        <p:spPr>
          <a:xfrm>
            <a:off x="6625495" y="2148582"/>
            <a:ext cx="4573238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95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Transcendent, cosmic, universal</a:t>
            </a:r>
            <a:endParaRPr lang="en-US" sz="1895" dirty="0"/>
          </a:p>
        </p:txBody>
      </p:sp>
      <p:sp>
        <p:nvSpPr>
          <p:cNvPr id="16" name="Shape 14"/>
          <p:cNvSpPr/>
          <p:nvPr/>
        </p:nvSpPr>
        <p:spPr>
          <a:xfrm>
            <a:off x="6625495" y="2938760"/>
            <a:ext cx="164687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6916865" y="2837160"/>
            <a:ext cx="4281869" cy="518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Four shared elements: Evil's defeat, resurrection, judgement, blissful era</a:t>
            </a:r>
            <a:endParaRPr lang="en-US" sz="1496" dirty="0"/>
          </a:p>
        </p:txBody>
      </p:sp>
      <p:sp>
        <p:nvSpPr>
          <p:cNvPr id="18" name="Shape 16"/>
          <p:cNvSpPr/>
          <p:nvPr/>
        </p:nvSpPr>
        <p:spPr>
          <a:xfrm>
            <a:off x="6625495" y="3957935"/>
            <a:ext cx="164687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 txBox="1"/>
          <p:nvPr/>
        </p:nvSpPr>
        <p:spPr>
          <a:xfrm>
            <a:off x="6916865" y="3856335"/>
            <a:ext cx="4281869" cy="518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II Isaiah prophesies Cyrus as Yahweh's “anointed” (māšiaḥ)</a:t>
            </a:r>
            <a:endParaRPr lang="en-US" sz="1496" dirty="0"/>
          </a:p>
        </p:txBody>
      </p:sp>
      <p:sp>
        <p:nvSpPr>
          <p:cNvPr id="20" name="Shape 18"/>
          <p:cNvSpPr/>
          <p:nvPr/>
        </p:nvSpPr>
        <p:spPr>
          <a:xfrm>
            <a:off x="6625495" y="4977011"/>
            <a:ext cx="164687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6916865" y="4875411"/>
            <a:ext cx="4281869" cy="518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Isaiah's vocabulary parallels the Zoroastrian Yasna 44</a:t>
            </a:r>
            <a:endParaRPr lang="en-US" sz="1496" dirty="0"/>
          </a:p>
        </p:txBody>
      </p:sp>
      <p:sp>
        <p:nvSpPr>
          <p:cNvPr id="22" name="Shape 20"/>
          <p:cNvSpPr/>
          <p:nvPr/>
        </p:nvSpPr>
        <p:spPr>
          <a:xfrm>
            <a:off x="5789390" y="3415109"/>
            <a:ext cx="582740" cy="584200"/>
          </a:xfrm>
          <a:prstGeom prst="roundRect">
            <a:avLst>
              <a:gd name="adj" fmla="val 50000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1409" y="3567509"/>
            <a:ext cx="278702" cy="279400"/>
          </a:xfrm>
          <a:prstGeom prst="rect">
            <a:avLst/>
          </a:prstGeom>
        </p:spPr>
      </p:pic>
      <p:sp>
        <p:nvSpPr>
          <p:cNvPr id="24" name="Shape 21"/>
          <p:cNvSpPr/>
          <p:nvPr/>
        </p:nvSpPr>
        <p:spPr>
          <a:xfrm>
            <a:off x="608076" y="6224786"/>
            <a:ext cx="253365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 txBox="1"/>
          <p:nvPr/>
        </p:nvSpPr>
        <p:spPr>
          <a:xfrm>
            <a:off x="975455" y="6154936"/>
            <a:ext cx="5403009" cy="1950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4A15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Eschatology was Zoroastrianism's most significant influence on Judaism</a:t>
            </a:r>
            <a:endParaRPr lang="en-US" sz="1197" dirty="0"/>
          </a:p>
        </p:txBody>
      </p:sp>
      <p:sp>
        <p:nvSpPr>
          <p:cNvPr id="26" name="Shape 23"/>
          <p:cNvSpPr/>
          <p:nvPr/>
        </p:nvSpPr>
        <p:spPr>
          <a:xfrm>
            <a:off x="608076" y="6432550"/>
            <a:ext cx="10945368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4"/>
          <p:cNvSpPr txBox="1"/>
          <p:nvPr/>
        </p:nvSpPr>
        <p:spPr>
          <a:xfrm>
            <a:off x="608076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28" name="Text 25"/>
          <p:cNvSpPr txBox="1"/>
          <p:nvPr/>
        </p:nvSpPr>
        <p:spPr>
          <a:xfrm>
            <a:off x="11130245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1094536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Abrahamic Traditions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10945368" cy="4144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Zoroastrianism and Christianity</a:t>
            </a:r>
            <a:endParaRPr lang="en-US" sz="3192" dirty="0"/>
          </a:p>
        </p:txBody>
      </p:sp>
      <p:sp>
        <p:nvSpPr>
          <p:cNvPr id="4" name="Shape 2"/>
          <p:cNvSpPr/>
          <p:nvPr/>
        </p:nvSpPr>
        <p:spPr>
          <a:xfrm>
            <a:off x="608076" y="1284387"/>
            <a:ext cx="3418646" cy="5065613"/>
          </a:xfrm>
          <a:prstGeom prst="roundRect">
            <a:avLst>
              <a:gd name="adj" fmla="val 738"/>
            </a:avLst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76" y="1284387"/>
            <a:ext cx="3418646" cy="506561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191409" y="1284387"/>
            <a:ext cx="3598674" cy="2450207"/>
          </a:xfrm>
          <a:prstGeom prst="roundRect">
            <a:avLst>
              <a:gd name="adj" fmla="val 1445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 txBox="1"/>
          <p:nvPr/>
        </p:nvSpPr>
        <p:spPr>
          <a:xfrm>
            <a:off x="4419438" y="1987550"/>
            <a:ext cx="3142617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4389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5</a:t>
            </a:r>
            <a:endParaRPr lang="en-US" sz="4389" dirty="0"/>
          </a:p>
        </p:txBody>
      </p:sp>
      <p:sp>
        <p:nvSpPr>
          <p:cNvPr id="8" name="Text 5"/>
          <p:cNvSpPr txBox="1"/>
          <p:nvPr/>
        </p:nvSpPr>
        <p:spPr>
          <a:xfrm>
            <a:off x="4419438" y="2635250"/>
            <a:ext cx="3142617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centuries of contact with Zoroastrianism enriched Judaism</a:t>
            </a:r>
            <a:endParaRPr lang="en-US" sz="1197" dirty="0"/>
          </a:p>
        </p:txBody>
      </p:sp>
      <p:sp>
        <p:nvSpPr>
          <p:cNvPr id="9" name="Shape 6"/>
          <p:cNvSpPr/>
          <p:nvPr/>
        </p:nvSpPr>
        <p:spPr>
          <a:xfrm>
            <a:off x="7954770" y="1284387"/>
            <a:ext cx="3598575" cy="2450207"/>
          </a:xfrm>
          <a:prstGeom prst="roundRect">
            <a:avLst>
              <a:gd name="adj" fmla="val 1445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 txBox="1"/>
          <p:nvPr/>
        </p:nvSpPr>
        <p:spPr>
          <a:xfrm>
            <a:off x="8195467" y="2158603"/>
            <a:ext cx="3117181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Core Christian Principles</a:t>
            </a:r>
            <a:endParaRPr lang="en-US" sz="1496" dirty="0"/>
          </a:p>
        </p:txBody>
      </p:sp>
      <p:sp>
        <p:nvSpPr>
          <p:cNvPr id="11" name="Text 8"/>
          <p:cNvSpPr txBox="1"/>
          <p:nvPr/>
        </p:nvSpPr>
        <p:spPr>
          <a:xfrm>
            <a:off x="8195467" y="2431653"/>
            <a:ext cx="311718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One God, life after death, resurrection, eschatological rewards &amp; punishments</a:t>
            </a:r>
            <a:endParaRPr lang="en-US" sz="1247" dirty="0"/>
          </a:p>
        </p:txBody>
      </p:sp>
      <p:sp>
        <p:nvSpPr>
          <p:cNvPr id="12" name="Shape 9"/>
          <p:cNvSpPr/>
          <p:nvPr/>
        </p:nvSpPr>
        <p:spPr>
          <a:xfrm>
            <a:off x="4191409" y="3899694"/>
            <a:ext cx="3598674" cy="2450306"/>
          </a:xfrm>
          <a:prstGeom prst="roundRect">
            <a:avLst>
              <a:gd name="adj" fmla="val 1445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 txBox="1"/>
          <p:nvPr/>
        </p:nvSpPr>
        <p:spPr>
          <a:xfrm>
            <a:off x="4432106" y="4666853"/>
            <a:ext cx="311728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Wise Men from the East</a:t>
            </a:r>
            <a:endParaRPr lang="en-US" sz="1496" dirty="0"/>
          </a:p>
        </p:txBody>
      </p:sp>
      <p:sp>
        <p:nvSpPr>
          <p:cNvPr id="14" name="Text 11"/>
          <p:cNvSpPr txBox="1"/>
          <p:nvPr/>
        </p:nvSpPr>
        <p:spPr>
          <a:xfrm>
            <a:off x="4432106" y="4939903"/>
            <a:ext cx="311728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Matthew's Magi brought gold, frankincense and myrrh to the baby Jesus</a:t>
            </a:r>
            <a:endParaRPr lang="en-US" sz="1247" dirty="0"/>
          </a:p>
        </p:txBody>
      </p:sp>
      <p:sp>
        <p:nvSpPr>
          <p:cNvPr id="15" name="Shape 12"/>
          <p:cNvSpPr/>
          <p:nvPr/>
        </p:nvSpPr>
        <p:spPr>
          <a:xfrm>
            <a:off x="7954770" y="3899694"/>
            <a:ext cx="3598575" cy="2450306"/>
          </a:xfrm>
          <a:prstGeom prst="roundRect">
            <a:avLst>
              <a:gd name="adj" fmla="val 1445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8182799" y="4700091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 txBox="1"/>
          <p:nvPr/>
        </p:nvSpPr>
        <p:spPr>
          <a:xfrm>
            <a:off x="8182799" y="4852491"/>
            <a:ext cx="3142518" cy="6971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Mary Boyce: Christianity arose from this Zoroastrian-enriched Judaism</a:t>
            </a:r>
            <a:endParaRPr lang="en-US" sz="1496" dirty="0"/>
          </a:p>
        </p:txBody>
      </p:sp>
      <p:sp>
        <p:nvSpPr>
          <p:cNvPr id="18" name="Shape 15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 txBox="1"/>
          <p:nvPr/>
        </p:nvSpPr>
        <p:spPr>
          <a:xfrm>
            <a:off x="760095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20" name="Text 17"/>
          <p:cNvSpPr txBox="1"/>
          <p:nvPr/>
        </p:nvSpPr>
        <p:spPr>
          <a:xfrm>
            <a:off x="10978226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1094536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Abrahamic Traditions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54050"/>
            <a:ext cx="10945368" cy="42257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Zoroastrianism and Islam</a:t>
            </a:r>
            <a:endParaRPr lang="en-US" sz="3192" dirty="0"/>
          </a:p>
        </p:txBody>
      </p:sp>
      <p:sp>
        <p:nvSpPr>
          <p:cNvPr id="4" name="Shape 2"/>
          <p:cNvSpPr/>
          <p:nvPr/>
        </p:nvSpPr>
        <p:spPr>
          <a:xfrm>
            <a:off x="608076" y="1305223"/>
            <a:ext cx="10945368" cy="3273524"/>
          </a:xfrm>
          <a:prstGeom prst="roundRect">
            <a:avLst>
              <a:gd name="adj" fmla="val 291"/>
            </a:avLst>
          </a:prstGeom>
          <a:solidFill>
            <a:srgbClr val="FFDDBF"/>
          </a:solidFill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410" y="1311573"/>
            <a:ext cx="10932700" cy="3260824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76" y="4832747"/>
            <a:ext cx="304038" cy="3048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08076" y="5251847"/>
            <a:ext cx="2313539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651 CE</a:t>
            </a:r>
            <a:endParaRPr lang="en-US" sz="2793" dirty="0"/>
          </a:p>
        </p:txBody>
      </p:sp>
      <p:sp>
        <p:nvSpPr>
          <p:cNvPr id="8" name="Text 4"/>
          <p:cNvSpPr txBox="1"/>
          <p:nvPr/>
        </p:nvSpPr>
        <p:spPr>
          <a:xfrm>
            <a:off x="608076" y="5696347"/>
            <a:ext cx="2313539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Arab defeat of Sasanians ends state-religion status</a:t>
            </a:r>
            <a:endParaRPr lang="en-US" sz="1297" dirty="0"/>
          </a:p>
        </p:txBody>
      </p:sp>
      <p:sp>
        <p:nvSpPr>
          <p:cNvPr id="9" name="Shape 5"/>
          <p:cNvSpPr/>
          <p:nvPr/>
        </p:nvSpPr>
        <p:spPr>
          <a:xfrm>
            <a:off x="3200317" y="4832747"/>
            <a:ext cx="6334" cy="1517253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5352" y="4832747"/>
            <a:ext cx="304038" cy="3048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485352" y="5251847"/>
            <a:ext cx="2313539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Ahl al-kitab</a:t>
            </a:r>
            <a:endParaRPr lang="en-US" sz="2793" dirty="0"/>
          </a:p>
        </p:txBody>
      </p:sp>
      <p:sp>
        <p:nvSpPr>
          <p:cNvPr id="12" name="Text 7"/>
          <p:cNvSpPr txBox="1"/>
          <p:nvPr/>
        </p:nvSpPr>
        <p:spPr>
          <a:xfrm>
            <a:off x="3485352" y="5696347"/>
            <a:ext cx="2313539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Zoroastrians recognised as a 'people of the book'</a:t>
            </a:r>
            <a:endParaRPr lang="en-US" sz="1297" dirty="0"/>
          </a:p>
        </p:txBody>
      </p:sp>
      <p:sp>
        <p:nvSpPr>
          <p:cNvPr id="13" name="Shape 8"/>
          <p:cNvSpPr/>
          <p:nvPr/>
        </p:nvSpPr>
        <p:spPr>
          <a:xfrm>
            <a:off x="6077593" y="4832747"/>
            <a:ext cx="6334" cy="1517253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2629" y="4832747"/>
            <a:ext cx="304038" cy="3048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362629" y="5251847"/>
            <a:ext cx="2313539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Two-way</a:t>
            </a:r>
            <a:endParaRPr lang="en-US" sz="2793" dirty="0"/>
          </a:p>
        </p:txBody>
      </p:sp>
      <p:sp>
        <p:nvSpPr>
          <p:cNvPr id="16" name="Text 10"/>
          <p:cNvSpPr txBox="1"/>
          <p:nvPr/>
        </p:nvSpPr>
        <p:spPr>
          <a:xfrm>
            <a:off x="6362629" y="5696347"/>
            <a:ext cx="2313539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 ideas shaped Islam, and influence flowed back</a:t>
            </a:r>
            <a:endParaRPr lang="en-US" sz="1297" dirty="0"/>
          </a:p>
        </p:txBody>
      </p:sp>
      <p:sp>
        <p:nvSpPr>
          <p:cNvPr id="17" name="Shape 11"/>
          <p:cNvSpPr/>
          <p:nvPr/>
        </p:nvSpPr>
        <p:spPr>
          <a:xfrm>
            <a:off x="8954869" y="4832747"/>
            <a:ext cx="6334" cy="1517253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9905" y="4832747"/>
            <a:ext cx="304038" cy="30480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9239905" y="5251847"/>
            <a:ext cx="2313539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Blurred</a:t>
            </a:r>
            <a:endParaRPr lang="en-US" sz="2793" dirty="0"/>
          </a:p>
        </p:txBody>
      </p:sp>
      <p:sp>
        <p:nvSpPr>
          <p:cNvPr id="20" name="Text 13"/>
          <p:cNvSpPr txBox="1"/>
          <p:nvPr/>
        </p:nvSpPr>
        <p:spPr>
          <a:xfrm>
            <a:off x="9239905" y="5696347"/>
            <a:ext cx="2313539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Direct vs. indirect influence via Judaism and Christianity</a:t>
            </a:r>
            <a:endParaRPr lang="en-US" sz="1297" dirty="0"/>
          </a:p>
        </p:txBody>
      </p:sp>
      <p:sp>
        <p:nvSpPr>
          <p:cNvPr id="21" name="Shape 14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5"/>
          <p:cNvSpPr txBox="1"/>
          <p:nvPr/>
        </p:nvSpPr>
        <p:spPr>
          <a:xfrm>
            <a:off x="760095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23" name="Text 16"/>
          <p:cNvSpPr txBox="1"/>
          <p:nvPr/>
        </p:nvSpPr>
        <p:spPr>
          <a:xfrm>
            <a:off x="10978226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5100257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Shared Roots, New Home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5100257" cy="4533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491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Zoroastrianism and India</a:t>
            </a:r>
            <a:endParaRPr lang="en-US" sz="3491" dirty="0"/>
          </a:p>
        </p:txBody>
      </p:sp>
      <p:sp>
        <p:nvSpPr>
          <p:cNvPr id="4" name="Shape 2"/>
          <p:cNvSpPr/>
          <p:nvPr/>
        </p:nvSpPr>
        <p:spPr>
          <a:xfrm>
            <a:off x="6074426" y="1335980"/>
            <a:ext cx="12668" cy="4679255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08076" y="3669209"/>
            <a:ext cx="10945368" cy="127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608076" y="1335980"/>
            <a:ext cx="5415677" cy="2282428"/>
          </a:xfrm>
          <a:prstGeom prst="roundRect">
            <a:avLst>
              <a:gd name="adj" fmla="val 937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4959620" y="1501080"/>
            <a:ext cx="874109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Linguistic</a:t>
            </a:r>
            <a:endParaRPr lang="en-US" sz="1097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773" y="2062162"/>
            <a:ext cx="291370" cy="2921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54157" y="2091630"/>
            <a:ext cx="1798892" cy="2331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Sister Languages</a:t>
            </a:r>
            <a:endParaRPr lang="en-US" sz="1696" dirty="0"/>
          </a:p>
        </p:txBody>
      </p:sp>
      <p:sp>
        <p:nvSpPr>
          <p:cNvPr id="10" name="Text 7"/>
          <p:cNvSpPr txBox="1"/>
          <p:nvPr/>
        </p:nvSpPr>
        <p:spPr>
          <a:xfrm>
            <a:off x="848773" y="2443163"/>
            <a:ext cx="4934283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Avestan and Vedic Sanskrit are sister languages within the Indo-European family</a:t>
            </a:r>
            <a:endParaRPr lang="en-US" sz="1297" dirty="0"/>
          </a:p>
        </p:txBody>
      </p:sp>
      <p:sp>
        <p:nvSpPr>
          <p:cNvPr id="11" name="Shape 8"/>
          <p:cNvSpPr/>
          <p:nvPr/>
        </p:nvSpPr>
        <p:spPr>
          <a:xfrm>
            <a:off x="6137767" y="1335980"/>
            <a:ext cx="5415677" cy="2282428"/>
          </a:xfrm>
          <a:prstGeom prst="roundRect">
            <a:avLst>
              <a:gd name="adj" fmla="val 937"/>
            </a:avLst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 txBox="1"/>
          <p:nvPr/>
        </p:nvSpPr>
        <p:spPr>
          <a:xfrm>
            <a:off x="9773555" y="1501080"/>
            <a:ext cx="1589865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3rd millennium BCE</a:t>
            </a:r>
            <a:endParaRPr lang="en-US" sz="1097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8464" y="2174379"/>
            <a:ext cx="291370" cy="2921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783848" y="2203847"/>
            <a:ext cx="2166271" cy="2331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Proto-Indo-Iranians</a:t>
            </a:r>
            <a:endParaRPr lang="en-US" sz="1696" dirty="0"/>
          </a:p>
        </p:txBody>
      </p:sp>
      <p:sp>
        <p:nvSpPr>
          <p:cNvPr id="15" name="Text 11"/>
          <p:cNvSpPr txBox="1"/>
          <p:nvPr/>
        </p:nvSpPr>
        <p:spPr>
          <a:xfrm>
            <a:off x="6378464" y="2555379"/>
            <a:ext cx="4934283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Pastoral nomads who split in the third millennium BCE</a:t>
            </a:r>
            <a:endParaRPr lang="en-US" sz="1297" dirty="0"/>
          </a:p>
        </p:txBody>
      </p:sp>
      <p:sp>
        <p:nvSpPr>
          <p:cNvPr id="16" name="Shape 12"/>
          <p:cNvSpPr/>
          <p:nvPr/>
        </p:nvSpPr>
        <p:spPr>
          <a:xfrm>
            <a:off x="608076" y="3732709"/>
            <a:ext cx="5415677" cy="2282527"/>
          </a:xfrm>
          <a:prstGeom prst="roundRect">
            <a:avLst>
              <a:gd name="adj" fmla="val 937"/>
            </a:avLst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3"/>
          <p:cNvSpPr txBox="1"/>
          <p:nvPr/>
        </p:nvSpPr>
        <p:spPr>
          <a:xfrm>
            <a:off x="4668250" y="3897809"/>
            <a:ext cx="1165479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8th–9th c. CE</a:t>
            </a:r>
            <a:endParaRPr lang="en-US" sz="1097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773" y="4458891"/>
            <a:ext cx="291370" cy="2921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254157" y="4488359"/>
            <a:ext cx="1577197" cy="2331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Qissa-e-Sanjan</a:t>
            </a:r>
            <a:endParaRPr lang="en-US" sz="1696" dirty="0"/>
          </a:p>
        </p:txBody>
      </p:sp>
      <p:sp>
        <p:nvSpPr>
          <p:cNvPr id="20" name="Text 15"/>
          <p:cNvSpPr txBox="1"/>
          <p:nvPr/>
        </p:nvSpPr>
        <p:spPr>
          <a:xfrm>
            <a:off x="848773" y="4839891"/>
            <a:ext cx="4934283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most important interaction: the story of Zoroastrian arrival in India</a:t>
            </a:r>
            <a:endParaRPr lang="en-US" sz="1297" dirty="0"/>
          </a:p>
        </p:txBody>
      </p:sp>
      <p:sp>
        <p:nvSpPr>
          <p:cNvPr id="21" name="Shape 16"/>
          <p:cNvSpPr/>
          <p:nvPr/>
        </p:nvSpPr>
        <p:spPr>
          <a:xfrm>
            <a:off x="6137767" y="3732709"/>
            <a:ext cx="5415677" cy="2282527"/>
          </a:xfrm>
          <a:prstGeom prst="roundRect">
            <a:avLst>
              <a:gd name="adj" fmla="val 937"/>
            </a:avLst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7"/>
          <p:cNvSpPr txBox="1"/>
          <p:nvPr/>
        </p:nvSpPr>
        <p:spPr>
          <a:xfrm>
            <a:off x="10058591" y="3897809"/>
            <a:ext cx="130483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Terms of refuge</a:t>
            </a:r>
            <a:endParaRPr lang="en-US" sz="1097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8464" y="4458891"/>
            <a:ext cx="291370" cy="2921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783848" y="4488359"/>
            <a:ext cx="2692003" cy="2331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Five Conditions of Refuge</a:t>
            </a:r>
            <a:endParaRPr lang="en-US" sz="1696" dirty="0"/>
          </a:p>
        </p:txBody>
      </p:sp>
      <p:sp>
        <p:nvSpPr>
          <p:cNvPr id="25" name="Text 19"/>
          <p:cNvSpPr txBox="1"/>
          <p:nvPr/>
        </p:nvSpPr>
        <p:spPr>
          <a:xfrm>
            <a:off x="6378464" y="4839891"/>
            <a:ext cx="4934283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Jadi Rana's terms: adopt Gujarati, women wear saris, no weapons, evening weddings, explain the faith</a:t>
            </a:r>
            <a:endParaRPr lang="en-US" sz="1297" dirty="0"/>
          </a:p>
        </p:txBody>
      </p:sp>
      <p:sp>
        <p:nvSpPr>
          <p:cNvPr id="26" name="Shape 20"/>
          <p:cNvSpPr/>
          <p:nvPr/>
        </p:nvSpPr>
        <p:spPr>
          <a:xfrm>
            <a:off x="608076" y="6186686"/>
            <a:ext cx="253365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1"/>
          <p:cNvSpPr txBox="1"/>
          <p:nvPr/>
        </p:nvSpPr>
        <p:spPr>
          <a:xfrm>
            <a:off x="975455" y="6116836"/>
            <a:ext cx="5079968" cy="1950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4A15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Kinship in language long preceded the refuge that made India home</a:t>
            </a:r>
            <a:endParaRPr lang="en-US" sz="1197" dirty="0"/>
          </a:p>
        </p:txBody>
      </p:sp>
      <p:sp>
        <p:nvSpPr>
          <p:cNvPr id="28" name="Shape 22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3"/>
          <p:cNvSpPr txBox="1"/>
          <p:nvPr/>
        </p:nvSpPr>
        <p:spPr>
          <a:xfrm>
            <a:off x="760095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30" name="Text 24"/>
          <p:cNvSpPr txBox="1"/>
          <p:nvPr/>
        </p:nvSpPr>
        <p:spPr>
          <a:xfrm>
            <a:off x="10978226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1094536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Before the Europeans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54050"/>
            <a:ext cx="10945368" cy="42257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Zoroastrians on the Eve of European Arrival in India</a:t>
            </a:r>
            <a:endParaRPr lang="en-US" sz="3192" dirty="0"/>
          </a:p>
        </p:txBody>
      </p:sp>
      <p:sp>
        <p:nvSpPr>
          <p:cNvPr id="4" name="Shape 2"/>
          <p:cNvSpPr/>
          <p:nvPr/>
        </p:nvSpPr>
        <p:spPr>
          <a:xfrm>
            <a:off x="608076" y="1305223"/>
            <a:ext cx="10945368" cy="3491409"/>
          </a:xfrm>
          <a:prstGeom prst="roundRect">
            <a:avLst>
              <a:gd name="adj" fmla="val 273"/>
            </a:avLst>
          </a:prstGeom>
          <a:solidFill>
            <a:srgbClr val="FFDDBF"/>
          </a:solidFill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410" y="1311573"/>
            <a:ext cx="10932700" cy="3478709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76" y="5050631"/>
            <a:ext cx="304038" cy="3048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08076" y="5469731"/>
            <a:ext cx="3272565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Unharassed</a:t>
            </a:r>
            <a:endParaRPr lang="en-US" sz="2793" dirty="0"/>
          </a:p>
        </p:txBody>
      </p:sp>
      <p:sp>
        <p:nvSpPr>
          <p:cNvPr id="8" name="Text 4"/>
          <p:cNvSpPr txBox="1"/>
          <p:nvPr/>
        </p:nvSpPr>
        <p:spPr>
          <a:xfrm>
            <a:off x="608076" y="5914231"/>
            <a:ext cx="2660333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Settled in India and mostly left undisturbed</a:t>
            </a:r>
            <a:endParaRPr lang="en-US" sz="1297" dirty="0"/>
          </a:p>
        </p:txBody>
      </p:sp>
      <p:sp>
        <p:nvSpPr>
          <p:cNvPr id="9" name="Shape 5"/>
          <p:cNvSpPr/>
          <p:nvPr/>
        </p:nvSpPr>
        <p:spPr>
          <a:xfrm>
            <a:off x="4159343" y="5050631"/>
            <a:ext cx="6334" cy="1299369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4378" y="5050631"/>
            <a:ext cx="304038" cy="3048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444378" y="5469731"/>
            <a:ext cx="3272664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Agriculturalists</a:t>
            </a:r>
            <a:endParaRPr lang="en-US" sz="2793" dirty="0"/>
          </a:p>
        </p:txBody>
      </p:sp>
      <p:sp>
        <p:nvSpPr>
          <p:cNvPr id="12" name="Text 7"/>
          <p:cNvSpPr txBox="1"/>
          <p:nvPr/>
        </p:nvSpPr>
        <p:spPr>
          <a:xfrm>
            <a:off x="4444378" y="5914231"/>
            <a:ext cx="2660333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Or tradesmen: carpenters and weavers</a:t>
            </a:r>
            <a:endParaRPr lang="en-US" sz="1297" dirty="0"/>
          </a:p>
        </p:txBody>
      </p:sp>
      <p:sp>
        <p:nvSpPr>
          <p:cNvPr id="13" name="Shape 8"/>
          <p:cNvSpPr/>
          <p:nvPr/>
        </p:nvSpPr>
        <p:spPr>
          <a:xfrm>
            <a:off x="7995744" y="5050631"/>
            <a:ext cx="6334" cy="1299369"/>
          </a:xfrm>
          <a:prstGeom prst="rect">
            <a:avLst/>
          </a:prstGeom>
          <a:solidFill>
            <a:srgbClr val="F2CFA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0780" y="5050631"/>
            <a:ext cx="304038" cy="3048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280780" y="5469731"/>
            <a:ext cx="3272664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79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Southern Gujarat</a:t>
            </a:r>
            <a:endParaRPr lang="en-US" sz="2793" dirty="0"/>
          </a:p>
        </p:txBody>
      </p:sp>
      <p:sp>
        <p:nvSpPr>
          <p:cNvPr id="16" name="Text 10"/>
          <p:cNvSpPr txBox="1"/>
          <p:nvPr/>
        </p:nvSpPr>
        <p:spPr>
          <a:xfrm>
            <a:off x="8280780" y="5914231"/>
            <a:ext cx="2660333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Self-sufficient, with little influence among ruling elites</a:t>
            </a:r>
            <a:endParaRPr lang="en-US" sz="1297" dirty="0"/>
          </a:p>
        </p:txBody>
      </p:sp>
      <p:sp>
        <p:nvSpPr>
          <p:cNvPr id="17" name="Shape 11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2"/>
          <p:cNvSpPr txBox="1"/>
          <p:nvPr/>
        </p:nvSpPr>
        <p:spPr>
          <a:xfrm>
            <a:off x="760095" y="6515100"/>
            <a:ext cx="14303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</a:t>
            </a:r>
            <a:endParaRPr lang="en-US" sz="998" dirty="0"/>
          </a:p>
        </p:txBody>
      </p:sp>
      <p:sp>
        <p:nvSpPr>
          <p:cNvPr id="19" name="Text 13"/>
          <p:cNvSpPr txBox="1"/>
          <p:nvPr/>
        </p:nvSpPr>
        <p:spPr>
          <a:xfrm>
            <a:off x="10978226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7223872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First to Adapt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7223872" cy="880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 Interaction with Europeans</a:t>
            </a:r>
            <a:endParaRPr lang="en-US" sz="3392" dirty="0"/>
          </a:p>
        </p:txBody>
      </p:sp>
      <p:sp>
        <p:nvSpPr>
          <p:cNvPr id="4" name="Shape 2"/>
          <p:cNvSpPr/>
          <p:nvPr/>
        </p:nvSpPr>
        <p:spPr>
          <a:xfrm>
            <a:off x="608076" y="2422525"/>
            <a:ext cx="3411916" cy="2730500"/>
          </a:xfrm>
          <a:prstGeom prst="roundRect">
            <a:avLst>
              <a:gd name="adj" fmla="val 1368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836105" y="3149203"/>
            <a:ext cx="2955859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4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01</a:t>
            </a:r>
            <a:endParaRPr lang="en-US" sz="2843" dirty="0"/>
          </a:p>
        </p:txBody>
      </p:sp>
      <p:sp>
        <p:nvSpPr>
          <p:cNvPr id="6" name="Text 4"/>
          <p:cNvSpPr txBox="1"/>
          <p:nvPr/>
        </p:nvSpPr>
        <p:spPr>
          <a:xfrm>
            <a:off x="836105" y="3625453"/>
            <a:ext cx="2955859" cy="2583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45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Europeans Arrive</a:t>
            </a:r>
            <a:endParaRPr lang="en-US" sz="1845" dirty="0"/>
          </a:p>
        </p:txBody>
      </p:sp>
      <p:sp>
        <p:nvSpPr>
          <p:cNvPr id="7" name="Text 5"/>
          <p:cNvSpPr txBox="1"/>
          <p:nvPr/>
        </p:nvSpPr>
        <p:spPr>
          <a:xfrm>
            <a:off x="836105" y="3960019"/>
            <a:ext cx="2955859" cy="466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Late 15th century CE; Zoroastrians were among the first to adapt</a:t>
            </a:r>
            <a:endParaRPr lang="en-US" sz="1347" dirty="0"/>
          </a:p>
        </p:txBody>
      </p:sp>
      <p:sp>
        <p:nvSpPr>
          <p:cNvPr id="8" name="Text 6"/>
          <p:cNvSpPr txBox="1"/>
          <p:nvPr/>
        </p:nvSpPr>
        <p:spPr>
          <a:xfrm>
            <a:off x="4070665" y="3638550"/>
            <a:ext cx="253365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→</a:t>
            </a:r>
            <a:endParaRPr lang="en-US" sz="1995" dirty="0"/>
          </a:p>
        </p:txBody>
      </p:sp>
      <p:sp>
        <p:nvSpPr>
          <p:cNvPr id="9" name="Shape 7"/>
          <p:cNvSpPr/>
          <p:nvPr/>
        </p:nvSpPr>
        <p:spPr>
          <a:xfrm>
            <a:off x="4374703" y="2422525"/>
            <a:ext cx="3412015" cy="2730500"/>
          </a:xfrm>
          <a:prstGeom prst="roundRect">
            <a:avLst>
              <a:gd name="adj" fmla="val 1368"/>
            </a:avLst>
          </a:prstGeom>
          <a:solidFill>
            <a:srgbClr val="4A1533"/>
          </a:solidFill>
          <a:ln w="12668">
            <a:solidFill>
              <a:srgbClr val="4A15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4602732" y="3149203"/>
            <a:ext cx="2955958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43" b="1" dirty="0">
                <a:solidFill>
                  <a:srgbClr val="F4511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02</a:t>
            </a:r>
            <a:endParaRPr lang="en-US" sz="2843" dirty="0"/>
          </a:p>
        </p:txBody>
      </p:sp>
      <p:sp>
        <p:nvSpPr>
          <p:cNvPr id="11" name="Text 9"/>
          <p:cNvSpPr txBox="1"/>
          <p:nvPr/>
        </p:nvSpPr>
        <p:spPr>
          <a:xfrm>
            <a:off x="4602732" y="3625453"/>
            <a:ext cx="2955958" cy="2583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45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Open Boundaries</a:t>
            </a:r>
            <a:endParaRPr lang="en-US" sz="1845" dirty="0"/>
          </a:p>
        </p:txBody>
      </p:sp>
      <p:sp>
        <p:nvSpPr>
          <p:cNvPr id="12" name="Text 10"/>
          <p:cNvSpPr txBox="1"/>
          <p:nvPr/>
        </p:nvSpPr>
        <p:spPr>
          <a:xfrm>
            <a:off x="4602732" y="3960019"/>
            <a:ext cx="2955958" cy="466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No strict boundary maintenance customs, so they interacted freely</a:t>
            </a:r>
            <a:endParaRPr lang="en-US" sz="1347" dirty="0"/>
          </a:p>
        </p:txBody>
      </p:sp>
      <p:sp>
        <p:nvSpPr>
          <p:cNvPr id="13" name="Text 11"/>
          <p:cNvSpPr txBox="1"/>
          <p:nvPr/>
        </p:nvSpPr>
        <p:spPr>
          <a:xfrm>
            <a:off x="7837391" y="3638550"/>
            <a:ext cx="253365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→</a:t>
            </a:r>
            <a:endParaRPr lang="en-US" sz="1995" dirty="0"/>
          </a:p>
        </p:txBody>
      </p:sp>
      <p:sp>
        <p:nvSpPr>
          <p:cNvPr id="14" name="Shape 12"/>
          <p:cNvSpPr/>
          <p:nvPr/>
        </p:nvSpPr>
        <p:spPr>
          <a:xfrm>
            <a:off x="8141429" y="2422525"/>
            <a:ext cx="3412015" cy="2730500"/>
          </a:xfrm>
          <a:prstGeom prst="roundRect">
            <a:avLst>
              <a:gd name="adj" fmla="val 1368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8369458" y="3149203"/>
            <a:ext cx="2955958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43" b="1" dirty="0">
                <a:solidFill>
                  <a:srgbClr val="111111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03</a:t>
            </a:r>
            <a:endParaRPr lang="en-US" sz="2843" dirty="0"/>
          </a:p>
        </p:txBody>
      </p:sp>
      <p:sp>
        <p:nvSpPr>
          <p:cNvPr id="16" name="Text 14"/>
          <p:cNvSpPr txBox="1"/>
          <p:nvPr/>
        </p:nvSpPr>
        <p:spPr>
          <a:xfrm>
            <a:off x="8369458" y="3625453"/>
            <a:ext cx="2955958" cy="2583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45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Trusted Middlemen</a:t>
            </a:r>
            <a:endParaRPr lang="en-US" sz="1845" dirty="0"/>
          </a:p>
        </p:txBody>
      </p:sp>
      <p:sp>
        <p:nvSpPr>
          <p:cNvPr id="17" name="Text 15"/>
          <p:cNvSpPr txBox="1"/>
          <p:nvPr/>
        </p:nvSpPr>
        <p:spPr>
          <a:xfrm>
            <a:off x="8369458" y="3960019"/>
            <a:ext cx="2955958" cy="466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Acted as middlemen between European companies and Indians</a:t>
            </a:r>
            <a:endParaRPr lang="en-US" sz="1347" dirty="0"/>
          </a:p>
        </p:txBody>
      </p:sp>
      <p:sp>
        <p:nvSpPr>
          <p:cNvPr id="18" name="Shape 16"/>
          <p:cNvSpPr/>
          <p:nvPr/>
        </p:nvSpPr>
        <p:spPr>
          <a:xfrm>
            <a:off x="608076" y="6224786"/>
            <a:ext cx="253365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 txBox="1"/>
          <p:nvPr/>
        </p:nvSpPr>
        <p:spPr>
          <a:xfrm>
            <a:off x="975455" y="6154936"/>
            <a:ext cx="5814727" cy="1950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4A15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Early openness turned Zoroastrians into the bridge between Europe and India</a:t>
            </a:r>
            <a:endParaRPr lang="en-US" sz="1197" dirty="0"/>
          </a:p>
        </p:txBody>
      </p:sp>
      <p:sp>
        <p:nvSpPr>
          <p:cNvPr id="20" name="Shape 18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760095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2" name="Text 20"/>
          <p:cNvSpPr txBox="1"/>
          <p:nvPr/>
        </p:nvSpPr>
        <p:spPr>
          <a:xfrm>
            <a:off x="10247328" y="65151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1094536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Early 19th Century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10945368" cy="4144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Adopting Western Sensibilities &amp; Education</a:t>
            </a:r>
            <a:endParaRPr lang="en-US" sz="3192" dirty="0"/>
          </a:p>
        </p:txBody>
      </p:sp>
      <p:sp>
        <p:nvSpPr>
          <p:cNvPr id="4" name="Shape 2"/>
          <p:cNvSpPr/>
          <p:nvPr/>
        </p:nvSpPr>
        <p:spPr>
          <a:xfrm>
            <a:off x="608076" y="1284387"/>
            <a:ext cx="3418646" cy="5065613"/>
          </a:xfrm>
          <a:prstGeom prst="roundRect">
            <a:avLst>
              <a:gd name="adj" fmla="val 738"/>
            </a:avLst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4191409" y="1284387"/>
            <a:ext cx="3598674" cy="2450207"/>
          </a:xfrm>
          <a:prstGeom prst="roundRect">
            <a:avLst>
              <a:gd name="adj" fmla="val 1445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 txBox="1"/>
          <p:nvPr/>
        </p:nvSpPr>
        <p:spPr>
          <a:xfrm>
            <a:off x="4419438" y="1987550"/>
            <a:ext cx="3142617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4389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First</a:t>
            </a:r>
            <a:endParaRPr lang="en-US" sz="4389" dirty="0"/>
          </a:p>
        </p:txBody>
      </p:sp>
      <p:sp>
        <p:nvSpPr>
          <p:cNvPr id="8" name="Text 5"/>
          <p:cNvSpPr txBox="1"/>
          <p:nvPr/>
        </p:nvSpPr>
        <p:spPr>
          <a:xfrm>
            <a:off x="4419438" y="2635250"/>
            <a:ext cx="3142617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Community to actively engage with Western education</a:t>
            </a:r>
            <a:endParaRPr lang="en-US" sz="1197" dirty="0"/>
          </a:p>
        </p:txBody>
      </p:sp>
      <p:sp>
        <p:nvSpPr>
          <p:cNvPr id="9" name="Shape 6"/>
          <p:cNvSpPr/>
          <p:nvPr/>
        </p:nvSpPr>
        <p:spPr>
          <a:xfrm>
            <a:off x="7954770" y="1284387"/>
            <a:ext cx="3598575" cy="2450207"/>
          </a:xfrm>
          <a:prstGeom prst="roundRect">
            <a:avLst>
              <a:gd name="adj" fmla="val 1445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 txBox="1"/>
          <p:nvPr/>
        </p:nvSpPr>
        <p:spPr>
          <a:xfrm>
            <a:off x="8195467" y="2158603"/>
            <a:ext cx="3117181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Widespread Literacy</a:t>
            </a:r>
            <a:endParaRPr lang="en-US" sz="1496" dirty="0"/>
          </a:p>
        </p:txBody>
      </p:sp>
      <p:sp>
        <p:nvSpPr>
          <p:cNvPr id="11" name="Text 8"/>
          <p:cNvSpPr txBox="1"/>
          <p:nvPr/>
        </p:nvSpPr>
        <p:spPr>
          <a:xfrm>
            <a:off x="8195467" y="2431653"/>
            <a:ext cx="311718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Highly literate as a community by the end of the 19th century</a:t>
            </a:r>
            <a:endParaRPr lang="en-US" sz="1247" dirty="0"/>
          </a:p>
        </p:txBody>
      </p:sp>
      <p:sp>
        <p:nvSpPr>
          <p:cNvPr id="12" name="Shape 9"/>
          <p:cNvSpPr/>
          <p:nvPr/>
        </p:nvSpPr>
        <p:spPr>
          <a:xfrm>
            <a:off x="4191409" y="3899694"/>
            <a:ext cx="3598674" cy="2450306"/>
          </a:xfrm>
          <a:prstGeom prst="roundRect">
            <a:avLst>
              <a:gd name="adj" fmla="val 1445"/>
            </a:avLst>
          </a:prstGeom>
          <a:solidFill>
            <a:srgbClr val="FFDDBF"/>
          </a:solidFill>
          <a:ln w="12668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 txBox="1"/>
          <p:nvPr/>
        </p:nvSpPr>
        <p:spPr>
          <a:xfrm>
            <a:off x="4432106" y="4774009"/>
            <a:ext cx="311728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Doors Opened</a:t>
            </a:r>
            <a:endParaRPr lang="en-US" sz="1496" dirty="0"/>
          </a:p>
        </p:txBody>
      </p:sp>
      <p:sp>
        <p:nvSpPr>
          <p:cNvPr id="14" name="Text 11"/>
          <p:cNvSpPr txBox="1"/>
          <p:nvPr/>
        </p:nvSpPr>
        <p:spPr>
          <a:xfrm>
            <a:off x="4432106" y="5047059"/>
            <a:ext cx="311728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4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Colonial administration, law, medicine, education, trade and industry</a:t>
            </a:r>
            <a:endParaRPr lang="en-US" sz="1247" dirty="0"/>
          </a:p>
        </p:txBody>
      </p:sp>
      <p:sp>
        <p:nvSpPr>
          <p:cNvPr id="15" name="Shape 12"/>
          <p:cNvSpPr/>
          <p:nvPr/>
        </p:nvSpPr>
        <p:spPr>
          <a:xfrm>
            <a:off x="7954770" y="3899694"/>
            <a:ext cx="3598575" cy="2450306"/>
          </a:xfrm>
          <a:prstGeom prst="roundRect">
            <a:avLst>
              <a:gd name="adj" fmla="val 1445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8182799" y="4700091"/>
            <a:ext cx="291370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 txBox="1"/>
          <p:nvPr/>
        </p:nvSpPr>
        <p:spPr>
          <a:xfrm>
            <a:off x="8182799" y="4852491"/>
            <a:ext cx="3142518" cy="6971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96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Schooling turned early openness into careers across colonial professions</a:t>
            </a:r>
            <a:endParaRPr lang="en-US" sz="1496" dirty="0"/>
          </a:p>
        </p:txBody>
      </p:sp>
      <p:sp>
        <p:nvSpPr>
          <p:cNvPr id="18" name="Shape 15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 txBox="1"/>
          <p:nvPr/>
        </p:nvSpPr>
        <p:spPr>
          <a:xfrm>
            <a:off x="760095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0" name="Text 17"/>
          <p:cNvSpPr txBox="1"/>
          <p:nvPr/>
        </p:nvSpPr>
        <p:spPr>
          <a:xfrm>
            <a:off x="10247328" y="65151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2093F78-2F66-D3ED-A377-240446C4CD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333" y="1349238"/>
            <a:ext cx="3129386" cy="503386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7223872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Parsi Enterprise in India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7223872" cy="880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Zoroastrian Community Becomes Industrious</a:t>
            </a:r>
            <a:endParaRPr lang="en-US" sz="3392" dirty="0"/>
          </a:p>
        </p:txBody>
      </p:sp>
      <p:sp>
        <p:nvSpPr>
          <p:cNvPr id="4" name="Text 2"/>
          <p:cNvSpPr txBox="1"/>
          <p:nvPr/>
        </p:nvSpPr>
        <p:spPr>
          <a:xfrm>
            <a:off x="8259699" y="858738"/>
            <a:ext cx="3293745" cy="6634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From agriculturalists and tradesmen to successful merchants and pioneers of industry</a:t>
            </a:r>
            <a:endParaRPr lang="en-US" sz="1297" dirty="0"/>
          </a:p>
        </p:txBody>
      </p:sp>
      <p:sp>
        <p:nvSpPr>
          <p:cNvPr id="5" name="Shape 3"/>
          <p:cNvSpPr/>
          <p:nvPr/>
        </p:nvSpPr>
        <p:spPr>
          <a:xfrm>
            <a:off x="608076" y="1776214"/>
            <a:ext cx="3521774" cy="3776365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76" y="1776214"/>
            <a:ext cx="3521774" cy="377636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08076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608076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Jamsetji N. Tata</a:t>
            </a:r>
            <a:endParaRPr lang="en-US" sz="1397" dirty="0"/>
          </a:p>
        </p:txBody>
      </p:sp>
      <p:sp>
        <p:nvSpPr>
          <p:cNvPr id="9" name="Text 6"/>
          <p:cNvSpPr txBox="1"/>
          <p:nvPr/>
        </p:nvSpPr>
        <p:spPr>
          <a:xfrm>
            <a:off x="608076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Founded the Tata Group in 1868; seeded Indian steel and hydropower</a:t>
            </a:r>
            <a:endParaRPr lang="en-US" sz="1197" dirty="0"/>
          </a:p>
        </p:txBody>
      </p:sp>
      <p:sp>
        <p:nvSpPr>
          <p:cNvPr id="10" name="Shape 7"/>
          <p:cNvSpPr/>
          <p:nvPr/>
        </p:nvSpPr>
        <p:spPr>
          <a:xfrm>
            <a:off x="4319873" y="1776214"/>
            <a:ext cx="3521774" cy="3776365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8"/>
          <p:cNvSpPr/>
          <p:nvPr/>
        </p:nvSpPr>
        <p:spPr>
          <a:xfrm>
            <a:off x="4319873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 txBox="1"/>
          <p:nvPr/>
        </p:nvSpPr>
        <p:spPr>
          <a:xfrm>
            <a:off x="4319873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Ardeshir Godrej</a:t>
            </a:r>
            <a:endParaRPr lang="en-US" sz="1397" dirty="0"/>
          </a:p>
        </p:txBody>
      </p:sp>
      <p:sp>
        <p:nvSpPr>
          <p:cNvPr id="14" name="Text 10"/>
          <p:cNvSpPr txBox="1"/>
          <p:nvPr/>
        </p:nvSpPr>
        <p:spPr>
          <a:xfrm>
            <a:off x="4319873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Co-founded Godrej &amp; Boyce in 1897, starting with a springless lock</a:t>
            </a:r>
            <a:endParaRPr lang="en-US" sz="1197" dirty="0"/>
          </a:p>
        </p:txBody>
      </p:sp>
      <p:sp>
        <p:nvSpPr>
          <p:cNvPr id="15" name="Shape 11"/>
          <p:cNvSpPr/>
          <p:nvPr/>
        </p:nvSpPr>
        <p:spPr>
          <a:xfrm>
            <a:off x="8031671" y="1776214"/>
            <a:ext cx="3521774" cy="3776365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1671" y="1776214"/>
            <a:ext cx="3521774" cy="3776365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8031671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3"/>
          <p:cNvSpPr txBox="1"/>
          <p:nvPr/>
        </p:nvSpPr>
        <p:spPr>
          <a:xfrm>
            <a:off x="8031671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Wadia Shipbuilders</a:t>
            </a:r>
            <a:endParaRPr lang="en-US" sz="1397" dirty="0"/>
          </a:p>
        </p:txBody>
      </p:sp>
      <p:sp>
        <p:nvSpPr>
          <p:cNvPr id="19" name="Text 14"/>
          <p:cNvSpPr txBox="1"/>
          <p:nvPr/>
        </p:nvSpPr>
        <p:spPr>
          <a:xfrm>
            <a:off x="8031671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Bombay dockyard built ships for the East India Company and Royal Navy</a:t>
            </a:r>
            <a:endParaRPr lang="en-US" sz="1197" dirty="0"/>
          </a:p>
        </p:txBody>
      </p:sp>
      <p:sp>
        <p:nvSpPr>
          <p:cNvPr id="20" name="Shape 15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6"/>
          <p:cNvSpPr txBox="1"/>
          <p:nvPr/>
        </p:nvSpPr>
        <p:spPr>
          <a:xfrm>
            <a:off x="760095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2" name="Text 17"/>
          <p:cNvSpPr txBox="1"/>
          <p:nvPr/>
        </p:nvSpPr>
        <p:spPr>
          <a:xfrm>
            <a:off x="10247328" y="65151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66EA1D4-6884-53B5-9A7C-301B0264E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905000"/>
            <a:ext cx="3048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7223872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19th Century Onward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7223872" cy="880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Pride &amp; Prestige of the Zoroastrian Community</a:t>
            </a:r>
            <a:endParaRPr lang="en-US" sz="3392" dirty="0"/>
          </a:p>
        </p:txBody>
      </p:sp>
      <p:sp>
        <p:nvSpPr>
          <p:cNvPr id="4" name="Text 2"/>
          <p:cNvSpPr txBox="1"/>
          <p:nvPr/>
        </p:nvSpPr>
        <p:spPr>
          <a:xfrm>
            <a:off x="8259699" y="1079897"/>
            <a:ext cx="3293745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 public ideal: enterprise joined to 'good deeds'</a:t>
            </a:r>
            <a:endParaRPr lang="en-US" sz="1297" dirty="0"/>
          </a:p>
        </p:txBody>
      </p:sp>
      <p:sp>
        <p:nvSpPr>
          <p:cNvPr id="5" name="Shape 3"/>
          <p:cNvSpPr/>
          <p:nvPr/>
        </p:nvSpPr>
        <p:spPr>
          <a:xfrm>
            <a:off x="3563341" y="1831975"/>
            <a:ext cx="5034838" cy="965200"/>
          </a:xfrm>
          <a:prstGeom prst="roundRect">
            <a:avLst>
              <a:gd name="adj" fmla="val 1430"/>
            </a:avLst>
          </a:prstGeom>
          <a:solidFill>
            <a:srgbClr val="FCCAB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5057799" y="1960761"/>
            <a:ext cx="2045922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96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Exceptional Prestige</a:t>
            </a:r>
            <a:endParaRPr lang="en-US" sz="1596" dirty="0"/>
          </a:p>
        </p:txBody>
      </p:sp>
      <p:sp>
        <p:nvSpPr>
          <p:cNvPr id="7" name="Text 5"/>
          <p:cNvSpPr txBox="1"/>
          <p:nvPr/>
        </p:nvSpPr>
        <p:spPr>
          <a:xfrm>
            <a:off x="3867379" y="2239070"/>
            <a:ext cx="4426762" cy="4292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Earned in Bombay and beyond, from the 19th century onward</a:t>
            </a:r>
            <a:endParaRPr lang="en-US" sz="1297" dirty="0"/>
          </a:p>
        </p:txBody>
      </p:sp>
      <p:sp>
        <p:nvSpPr>
          <p:cNvPr id="8" name="Shape 6"/>
          <p:cNvSpPr/>
          <p:nvPr/>
        </p:nvSpPr>
        <p:spPr>
          <a:xfrm>
            <a:off x="2578286" y="2873375"/>
            <a:ext cx="7004948" cy="965200"/>
          </a:xfrm>
          <a:prstGeom prst="roundRect">
            <a:avLst>
              <a:gd name="adj" fmla="val 1028"/>
            </a:avLst>
          </a:prstGeom>
          <a:solidFill>
            <a:srgbClr val="F9A68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4937450" y="3109516"/>
            <a:ext cx="2286619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96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Municipal Engagement</a:t>
            </a:r>
            <a:endParaRPr lang="en-US" sz="1596" dirty="0"/>
          </a:p>
        </p:txBody>
      </p:sp>
      <p:sp>
        <p:nvSpPr>
          <p:cNvPr id="10" name="Text 8"/>
          <p:cNvSpPr txBox="1"/>
          <p:nvPr/>
        </p:nvSpPr>
        <p:spPr>
          <a:xfrm>
            <a:off x="3866983" y="3387824"/>
            <a:ext cx="4427553" cy="2146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Civic institutions and municipal life, beside commerce</a:t>
            </a:r>
            <a:endParaRPr lang="en-US" sz="1297" dirty="0"/>
          </a:p>
        </p:txBody>
      </p:sp>
      <p:sp>
        <p:nvSpPr>
          <p:cNvPr id="11" name="Shape 9"/>
          <p:cNvSpPr/>
          <p:nvPr/>
        </p:nvSpPr>
        <p:spPr>
          <a:xfrm>
            <a:off x="1593131" y="3914775"/>
            <a:ext cx="8975158" cy="965200"/>
          </a:xfrm>
          <a:prstGeom prst="roundRect">
            <a:avLst>
              <a:gd name="adj" fmla="val 802"/>
            </a:avLst>
          </a:prstGeom>
          <a:solidFill>
            <a:srgbClr val="F77C5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5412411" y="4150916"/>
            <a:ext cx="1336500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96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Philanthropy</a:t>
            </a:r>
            <a:endParaRPr lang="en-US" sz="1596" dirty="0"/>
          </a:p>
        </p:txBody>
      </p:sp>
      <p:sp>
        <p:nvSpPr>
          <p:cNvPr id="13" name="Text 11"/>
          <p:cNvSpPr txBox="1"/>
          <p:nvPr/>
        </p:nvSpPr>
        <p:spPr>
          <a:xfrm>
            <a:off x="3724367" y="4429224"/>
            <a:ext cx="4712589" cy="2146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Wealth channelled into trusts, hospitals, schools, housing</a:t>
            </a:r>
            <a:endParaRPr lang="en-US" sz="1297" dirty="0"/>
          </a:p>
        </p:txBody>
      </p:sp>
      <p:sp>
        <p:nvSpPr>
          <p:cNvPr id="14" name="Shape 12"/>
          <p:cNvSpPr/>
          <p:nvPr/>
        </p:nvSpPr>
        <p:spPr>
          <a:xfrm>
            <a:off x="608076" y="4956175"/>
            <a:ext cx="10945368" cy="965200"/>
          </a:xfrm>
          <a:prstGeom prst="roundRect">
            <a:avLst>
              <a:gd name="adj" fmla="val 658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5095804" y="5192316"/>
            <a:ext cx="1969913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96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Enterprise &amp; Ethics</a:t>
            </a:r>
            <a:endParaRPr lang="en-US" sz="1596" dirty="0"/>
          </a:p>
        </p:txBody>
      </p:sp>
      <p:sp>
        <p:nvSpPr>
          <p:cNvPr id="16" name="Text 14"/>
          <p:cNvSpPr txBox="1"/>
          <p:nvPr/>
        </p:nvSpPr>
        <p:spPr>
          <a:xfrm>
            <a:off x="3749802" y="5470624"/>
            <a:ext cx="4661916" cy="2146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Industrial success paired with distinctive business ethics</a:t>
            </a:r>
            <a:endParaRPr lang="en-US" sz="1297" dirty="0"/>
          </a:p>
        </p:txBody>
      </p:sp>
      <p:sp>
        <p:nvSpPr>
          <p:cNvPr id="17" name="Shape 15"/>
          <p:cNvSpPr/>
          <p:nvPr/>
        </p:nvSpPr>
        <p:spPr>
          <a:xfrm>
            <a:off x="608076" y="6224786"/>
            <a:ext cx="253365" cy="254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975455" y="6154936"/>
            <a:ext cx="5225653" cy="19506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4A15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Prestige rested on enterprise and giving together, not on wealth alone</a:t>
            </a:r>
            <a:endParaRPr lang="en-US" sz="1197" dirty="0"/>
          </a:p>
        </p:txBody>
      </p:sp>
      <p:sp>
        <p:nvSpPr>
          <p:cNvPr id="19" name="Shape 17"/>
          <p:cNvSpPr/>
          <p:nvPr/>
        </p:nvSpPr>
        <p:spPr>
          <a:xfrm>
            <a:off x="608076" y="6432550"/>
            <a:ext cx="10945368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 txBox="1"/>
          <p:nvPr/>
        </p:nvSpPr>
        <p:spPr>
          <a:xfrm>
            <a:off x="608076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1" name="Text 19"/>
          <p:cNvSpPr txBox="1"/>
          <p:nvPr/>
        </p:nvSpPr>
        <p:spPr>
          <a:xfrm>
            <a:off x="10399347" y="6515100"/>
            <a:ext cx="115409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 London</a:t>
            </a:r>
            <a:endParaRPr lang="en-US" sz="9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A1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438638" y="1973213"/>
            <a:ext cx="7284244" cy="2911574"/>
          </a:xfrm>
          <a:prstGeom prst="roundRect">
            <a:avLst>
              <a:gd name="adj" fmla="val 164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3008709" y="1973213"/>
            <a:ext cx="6144101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3008709" y="2468513"/>
            <a:ext cx="6144101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4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Growing Up in India</a:t>
            </a:r>
            <a:endParaRPr lang="en-US" sz="1047" dirty="0"/>
          </a:p>
        </p:txBody>
      </p:sp>
      <p:sp>
        <p:nvSpPr>
          <p:cNvPr id="6" name="Text 3"/>
          <p:cNvSpPr txBox="1"/>
          <p:nvPr/>
        </p:nvSpPr>
        <p:spPr>
          <a:xfrm>
            <a:off x="3008709" y="2792363"/>
            <a:ext cx="6144101" cy="1259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93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In Bombay, this pride and prestige shaped my identity as a Zoroastrian</a:t>
            </a:r>
            <a:endParaRPr lang="en-US" sz="2893" dirty="0"/>
          </a:p>
        </p:txBody>
      </p:sp>
      <p:sp>
        <p:nvSpPr>
          <p:cNvPr id="7" name="Text 4"/>
          <p:cNvSpPr txBox="1"/>
          <p:nvPr/>
        </p:nvSpPr>
        <p:spPr>
          <a:xfrm>
            <a:off x="3008709" y="4191446"/>
            <a:ext cx="6144101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97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 personal reflection by Shiruy Billimoria, Mumbai, India</a:t>
            </a:r>
            <a:endParaRPr lang="en-US" sz="1397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6861144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Firsts in British Public Life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41350"/>
            <a:ext cx="6861144" cy="4404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92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Zoroastrians' Perception of Britain</a:t>
            </a:r>
            <a:endParaRPr lang="en-US" sz="3392" dirty="0"/>
          </a:p>
        </p:txBody>
      </p:sp>
      <p:sp>
        <p:nvSpPr>
          <p:cNvPr id="4" name="Text 2"/>
          <p:cNvSpPr txBox="1"/>
          <p:nvPr/>
        </p:nvSpPr>
        <p:spPr>
          <a:xfrm>
            <a:off x="8259699" y="639465"/>
            <a:ext cx="3293745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Favourable view of the British, owing to the opportunities their rule brought</a:t>
            </a:r>
            <a:endParaRPr lang="en-US" sz="1297" dirty="0"/>
          </a:p>
        </p:txBody>
      </p:sp>
      <p:sp>
        <p:nvSpPr>
          <p:cNvPr id="5" name="Shape 3"/>
          <p:cNvSpPr/>
          <p:nvPr/>
        </p:nvSpPr>
        <p:spPr>
          <a:xfrm>
            <a:off x="608076" y="1335782"/>
            <a:ext cx="3521774" cy="4216797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4"/>
          <p:cNvSpPr/>
          <p:nvPr/>
        </p:nvSpPr>
        <p:spPr>
          <a:xfrm>
            <a:off x="608076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608076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Sir Jamsetjee Jejeebhoy</a:t>
            </a:r>
            <a:endParaRPr lang="en-US" sz="1397" dirty="0"/>
          </a:p>
        </p:txBody>
      </p:sp>
      <p:sp>
        <p:nvSpPr>
          <p:cNvPr id="9" name="Text 6"/>
          <p:cNvSpPr txBox="1"/>
          <p:nvPr/>
        </p:nvSpPr>
        <p:spPr>
          <a:xfrm>
            <a:off x="608076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First Indian knighted (1842); created first Indian baronet (1857)</a:t>
            </a:r>
            <a:endParaRPr lang="en-US" sz="1197" dirty="0"/>
          </a:p>
        </p:txBody>
      </p:sp>
      <p:sp>
        <p:nvSpPr>
          <p:cNvPr id="10" name="Shape 7"/>
          <p:cNvSpPr/>
          <p:nvPr/>
        </p:nvSpPr>
        <p:spPr>
          <a:xfrm>
            <a:off x="4319873" y="1335782"/>
            <a:ext cx="3521774" cy="4216797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9873" y="1335782"/>
            <a:ext cx="3521774" cy="4216797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319873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 txBox="1"/>
          <p:nvPr/>
        </p:nvSpPr>
        <p:spPr>
          <a:xfrm>
            <a:off x="4319873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Dadabhai Naoroji</a:t>
            </a:r>
            <a:endParaRPr lang="en-US" sz="1397" dirty="0"/>
          </a:p>
        </p:txBody>
      </p:sp>
      <p:sp>
        <p:nvSpPr>
          <p:cNvPr id="14" name="Text 10"/>
          <p:cNvSpPr txBox="1"/>
          <p:nvPr/>
        </p:nvSpPr>
        <p:spPr>
          <a:xfrm>
            <a:off x="4319873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First Indian elected to the British Parliament, in 1892</a:t>
            </a:r>
            <a:endParaRPr lang="en-US" sz="1197" dirty="0"/>
          </a:p>
        </p:txBody>
      </p:sp>
      <p:sp>
        <p:nvSpPr>
          <p:cNvPr id="15" name="Shape 11"/>
          <p:cNvSpPr/>
          <p:nvPr/>
        </p:nvSpPr>
        <p:spPr>
          <a:xfrm>
            <a:off x="8031671" y="1335782"/>
            <a:ext cx="3521774" cy="4216797"/>
          </a:xfrm>
          <a:prstGeom prst="rect">
            <a:avLst/>
          </a:prstGeom>
          <a:solidFill>
            <a:srgbClr val="FFDDB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1671" y="1335782"/>
            <a:ext cx="3521774" cy="4216797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8031671" y="5514479"/>
            <a:ext cx="3521774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3"/>
          <p:cNvSpPr txBox="1"/>
          <p:nvPr/>
        </p:nvSpPr>
        <p:spPr>
          <a:xfrm>
            <a:off x="8031671" y="5692279"/>
            <a:ext cx="35217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Later Parsi MPs</a:t>
            </a:r>
            <a:endParaRPr lang="en-US" sz="1397" dirty="0"/>
          </a:p>
        </p:txBody>
      </p:sp>
      <p:sp>
        <p:nvSpPr>
          <p:cNvPr id="19" name="Text 14"/>
          <p:cNvSpPr txBox="1"/>
          <p:nvPr/>
        </p:nvSpPr>
        <p:spPr>
          <a:xfrm>
            <a:off x="8031671" y="5938639"/>
            <a:ext cx="352177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7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Sir Mancherjee Bhownaggree and Shapurji Saklatvala followed Naoroji</a:t>
            </a:r>
            <a:endParaRPr lang="en-US" sz="1197" dirty="0"/>
          </a:p>
        </p:txBody>
      </p:sp>
      <p:sp>
        <p:nvSpPr>
          <p:cNvPr id="20" name="Shape 15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6"/>
          <p:cNvSpPr txBox="1"/>
          <p:nvPr/>
        </p:nvSpPr>
        <p:spPr>
          <a:xfrm>
            <a:off x="760095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2" name="Text 17"/>
          <p:cNvSpPr txBox="1"/>
          <p:nvPr/>
        </p:nvSpPr>
        <p:spPr>
          <a:xfrm>
            <a:off x="10978226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84D02F-7F47-F894-3E6E-EB80E9FC5F8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860" y="1419808"/>
            <a:ext cx="2817094" cy="40001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406400"/>
            <a:ext cx="9501188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11111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Legacy in the Present</a:t>
            </a:r>
            <a:endParaRPr lang="en-US" sz="1097" dirty="0"/>
          </a:p>
        </p:txBody>
      </p:sp>
      <p:sp>
        <p:nvSpPr>
          <p:cNvPr id="3" name="Text 1"/>
          <p:cNvSpPr txBox="1"/>
          <p:nvPr/>
        </p:nvSpPr>
        <p:spPr>
          <a:xfrm>
            <a:off x="608076" y="654050"/>
            <a:ext cx="9501188" cy="47922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691" b="1" dirty="0">
                <a:solidFill>
                  <a:srgbClr val="4A153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Being a Zoroastrian in Britain Today</a:t>
            </a:r>
            <a:endParaRPr lang="en-US" sz="3691" dirty="0"/>
          </a:p>
        </p:txBody>
      </p:sp>
      <p:sp>
        <p:nvSpPr>
          <p:cNvPr id="4" name="Shape 2"/>
          <p:cNvSpPr/>
          <p:nvPr/>
        </p:nvSpPr>
        <p:spPr>
          <a:xfrm>
            <a:off x="608076" y="1374577"/>
            <a:ext cx="3530186" cy="4975423"/>
          </a:xfrm>
          <a:prstGeom prst="roundRect">
            <a:avLst>
              <a:gd name="adj" fmla="val 860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61441" y="1571427"/>
            <a:ext cx="392716" cy="393700"/>
          </a:xfrm>
          <a:prstGeom prst="roundRect">
            <a:avLst>
              <a:gd name="adj" fmla="val 50000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112" y="1603177"/>
            <a:ext cx="329375" cy="3302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1441" y="2054027"/>
            <a:ext cx="3023456" cy="511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95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Carrying Forward the Legacy</a:t>
            </a:r>
            <a:endParaRPr lang="en-US" sz="1895" dirty="0"/>
          </a:p>
        </p:txBody>
      </p:sp>
      <p:sp>
        <p:nvSpPr>
          <p:cNvPr id="8" name="Shape 5"/>
          <p:cNvSpPr/>
          <p:nvPr/>
        </p:nvSpPr>
        <p:spPr>
          <a:xfrm>
            <a:off x="861441" y="3413919"/>
            <a:ext cx="69675" cy="69850"/>
          </a:xfrm>
          <a:prstGeom prst="roundRect">
            <a:avLst>
              <a:gd name="adj" fmla="val 50000"/>
            </a:avLst>
          </a:prstGeom>
          <a:solidFill>
            <a:srgbClr val="FFE9D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 txBox="1"/>
          <p:nvPr/>
        </p:nvSpPr>
        <p:spPr>
          <a:xfrm>
            <a:off x="1026128" y="3344069"/>
            <a:ext cx="2858769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Enterprise joined to good deeds</a:t>
            </a:r>
            <a:endParaRPr lang="en-US" sz="1397" dirty="0"/>
          </a:p>
        </p:txBody>
      </p:sp>
      <p:sp>
        <p:nvSpPr>
          <p:cNvPr id="10" name="Text 7"/>
          <p:cNvSpPr txBox="1"/>
          <p:nvPr/>
        </p:nvSpPr>
        <p:spPr>
          <a:xfrm>
            <a:off x="1026128" y="3603327"/>
            <a:ext cx="2858769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Wealth channelled into trusts, schools, hospitals</a:t>
            </a:r>
            <a:endParaRPr lang="en-US" sz="1297" dirty="0"/>
          </a:p>
        </p:txBody>
      </p:sp>
      <p:sp>
        <p:nvSpPr>
          <p:cNvPr id="11" name="Shape 8"/>
          <p:cNvSpPr/>
          <p:nvPr/>
        </p:nvSpPr>
        <p:spPr>
          <a:xfrm>
            <a:off x="861441" y="4850209"/>
            <a:ext cx="69675" cy="69850"/>
          </a:xfrm>
          <a:prstGeom prst="roundRect">
            <a:avLst>
              <a:gd name="adj" fmla="val 50000"/>
            </a:avLst>
          </a:prstGeom>
          <a:solidFill>
            <a:srgbClr val="FFE9D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 txBox="1"/>
          <p:nvPr/>
        </p:nvSpPr>
        <p:spPr>
          <a:xfrm>
            <a:off x="1026128" y="4780359"/>
            <a:ext cx="2858769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Distinctive business ethics</a:t>
            </a:r>
            <a:endParaRPr lang="en-US" sz="1397" dirty="0"/>
          </a:p>
        </p:txBody>
      </p:sp>
      <p:sp>
        <p:nvSpPr>
          <p:cNvPr id="13" name="Text 10"/>
          <p:cNvSpPr txBox="1"/>
          <p:nvPr/>
        </p:nvSpPr>
        <p:spPr>
          <a:xfrm>
            <a:off x="1026128" y="5039618"/>
            <a:ext cx="2858769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The ideal behind the community's industrial success</a:t>
            </a:r>
            <a:endParaRPr lang="en-US" sz="1297" dirty="0"/>
          </a:p>
        </p:txBody>
      </p:sp>
      <p:sp>
        <p:nvSpPr>
          <p:cNvPr id="14" name="Shape 11"/>
          <p:cNvSpPr/>
          <p:nvPr/>
        </p:nvSpPr>
        <p:spPr>
          <a:xfrm>
            <a:off x="4315618" y="1374577"/>
            <a:ext cx="3530285" cy="4975423"/>
          </a:xfrm>
          <a:prstGeom prst="roundRect">
            <a:avLst>
              <a:gd name="adj" fmla="val 859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Shape 12"/>
          <p:cNvSpPr/>
          <p:nvPr/>
        </p:nvSpPr>
        <p:spPr>
          <a:xfrm>
            <a:off x="4568983" y="1571427"/>
            <a:ext cx="392716" cy="393700"/>
          </a:xfrm>
          <a:prstGeom prst="roundRect">
            <a:avLst>
              <a:gd name="adj" fmla="val 50000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0653" y="1603177"/>
            <a:ext cx="329375" cy="33020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568983" y="2054027"/>
            <a:ext cx="3023555" cy="511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95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Contributing to Public Life</a:t>
            </a:r>
            <a:endParaRPr lang="en-US" sz="1895" dirty="0"/>
          </a:p>
        </p:txBody>
      </p:sp>
      <p:sp>
        <p:nvSpPr>
          <p:cNvPr id="18" name="Shape 14"/>
          <p:cNvSpPr/>
          <p:nvPr/>
        </p:nvSpPr>
        <p:spPr>
          <a:xfrm>
            <a:off x="4568983" y="3413919"/>
            <a:ext cx="69675" cy="69850"/>
          </a:xfrm>
          <a:prstGeom prst="roundRect">
            <a:avLst>
              <a:gd name="adj" fmla="val 50000"/>
            </a:avLst>
          </a:prstGeom>
          <a:solidFill>
            <a:srgbClr val="1F07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5"/>
          <p:cNvSpPr txBox="1"/>
          <p:nvPr/>
        </p:nvSpPr>
        <p:spPr>
          <a:xfrm>
            <a:off x="4733670" y="3344069"/>
            <a:ext cx="2858868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Heirs to a tradition of firsts</a:t>
            </a:r>
            <a:endParaRPr lang="en-US" sz="1397" dirty="0"/>
          </a:p>
        </p:txBody>
      </p:sp>
      <p:sp>
        <p:nvSpPr>
          <p:cNvPr id="20" name="Text 16"/>
          <p:cNvSpPr txBox="1"/>
          <p:nvPr/>
        </p:nvSpPr>
        <p:spPr>
          <a:xfrm>
            <a:off x="4733670" y="3603327"/>
            <a:ext cx="2858868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Building on Parsi pioneers in British public life</a:t>
            </a:r>
            <a:endParaRPr lang="en-US" sz="1297" dirty="0"/>
          </a:p>
        </p:txBody>
      </p:sp>
      <p:sp>
        <p:nvSpPr>
          <p:cNvPr id="21" name="Shape 17"/>
          <p:cNvSpPr/>
          <p:nvPr/>
        </p:nvSpPr>
        <p:spPr>
          <a:xfrm>
            <a:off x="4568983" y="4850209"/>
            <a:ext cx="69675" cy="69850"/>
          </a:xfrm>
          <a:prstGeom prst="roundRect">
            <a:avLst>
              <a:gd name="adj" fmla="val 50000"/>
            </a:avLst>
          </a:prstGeom>
          <a:solidFill>
            <a:srgbClr val="1F07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8"/>
          <p:cNvSpPr txBox="1"/>
          <p:nvPr/>
        </p:nvSpPr>
        <p:spPr>
          <a:xfrm>
            <a:off x="4733670" y="4780359"/>
            <a:ext cx="2858868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Contributing constructively</a:t>
            </a:r>
            <a:endParaRPr lang="en-US" sz="1397" dirty="0"/>
          </a:p>
        </p:txBody>
      </p:sp>
      <p:sp>
        <p:nvSpPr>
          <p:cNvPr id="23" name="Text 19"/>
          <p:cNvSpPr txBox="1"/>
          <p:nvPr/>
        </p:nvSpPr>
        <p:spPr>
          <a:xfrm>
            <a:off x="4733670" y="5039618"/>
            <a:ext cx="2858868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Continuing to serve British public life today</a:t>
            </a:r>
            <a:endParaRPr lang="en-US" sz="1297" dirty="0"/>
          </a:p>
        </p:txBody>
      </p:sp>
      <p:sp>
        <p:nvSpPr>
          <p:cNvPr id="24" name="Shape 20"/>
          <p:cNvSpPr/>
          <p:nvPr/>
        </p:nvSpPr>
        <p:spPr>
          <a:xfrm>
            <a:off x="8023258" y="1374577"/>
            <a:ext cx="3530186" cy="4975423"/>
          </a:xfrm>
          <a:prstGeom prst="roundRect">
            <a:avLst>
              <a:gd name="adj" fmla="val 860"/>
            </a:avLst>
          </a:prstGeom>
          <a:solidFill>
            <a:srgbClr val="FFB30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Shape 21"/>
          <p:cNvSpPr/>
          <p:nvPr/>
        </p:nvSpPr>
        <p:spPr>
          <a:xfrm>
            <a:off x="8276623" y="1571427"/>
            <a:ext cx="392716" cy="393700"/>
          </a:xfrm>
          <a:prstGeom prst="roundRect">
            <a:avLst>
              <a:gd name="adj" fmla="val 50000"/>
            </a:avLst>
          </a:prstGeom>
          <a:solidFill>
            <a:srgbClr val="4A153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8294" y="1603177"/>
            <a:ext cx="329375" cy="33020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8276623" y="2054027"/>
            <a:ext cx="3023456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95" b="1" dirty="0">
                <a:solidFill>
                  <a:srgbClr val="1F0713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From Bombay to SOAS</a:t>
            </a:r>
            <a:endParaRPr lang="en-US" sz="1895" dirty="0"/>
          </a:p>
        </p:txBody>
      </p:sp>
      <p:sp>
        <p:nvSpPr>
          <p:cNvPr id="28" name="Shape 23"/>
          <p:cNvSpPr/>
          <p:nvPr/>
        </p:nvSpPr>
        <p:spPr>
          <a:xfrm>
            <a:off x="8276623" y="3243461"/>
            <a:ext cx="69675" cy="69850"/>
          </a:xfrm>
          <a:prstGeom prst="roundRect">
            <a:avLst>
              <a:gd name="adj" fmla="val 50000"/>
            </a:avLst>
          </a:prstGeom>
          <a:solidFill>
            <a:srgbClr val="1F07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4"/>
          <p:cNvSpPr txBox="1"/>
          <p:nvPr/>
        </p:nvSpPr>
        <p:spPr>
          <a:xfrm>
            <a:off x="8441310" y="3173611"/>
            <a:ext cx="2858769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Raised in Bombay (Mumbai)</a:t>
            </a:r>
            <a:endParaRPr lang="en-US" sz="1397" dirty="0"/>
          </a:p>
        </p:txBody>
      </p:sp>
      <p:sp>
        <p:nvSpPr>
          <p:cNvPr id="30" name="Text 25"/>
          <p:cNvSpPr txBox="1"/>
          <p:nvPr/>
        </p:nvSpPr>
        <p:spPr>
          <a:xfrm>
            <a:off x="8441310" y="3432870"/>
            <a:ext cx="2858769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Identity shaped by community pride and prestige</a:t>
            </a:r>
            <a:endParaRPr lang="en-US" sz="1297" dirty="0"/>
          </a:p>
        </p:txBody>
      </p:sp>
      <p:sp>
        <p:nvSpPr>
          <p:cNvPr id="31" name="Shape 26"/>
          <p:cNvSpPr/>
          <p:nvPr/>
        </p:nvSpPr>
        <p:spPr>
          <a:xfrm>
            <a:off x="8276623" y="4764980"/>
            <a:ext cx="69675" cy="69850"/>
          </a:xfrm>
          <a:prstGeom prst="roundRect">
            <a:avLst>
              <a:gd name="adj" fmla="val 50000"/>
            </a:avLst>
          </a:prstGeom>
          <a:solidFill>
            <a:srgbClr val="1F07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27"/>
          <p:cNvSpPr txBox="1"/>
          <p:nvPr/>
        </p:nvSpPr>
        <p:spPr>
          <a:xfrm>
            <a:off x="8441310" y="4695130"/>
            <a:ext cx="2858769" cy="2275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97" b="1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PhD candidate at SOAS</a:t>
            </a:r>
            <a:endParaRPr lang="en-US" sz="1397" dirty="0"/>
          </a:p>
        </p:txBody>
      </p:sp>
      <p:sp>
        <p:nvSpPr>
          <p:cNvPr id="33" name="Text 28"/>
          <p:cNvSpPr txBox="1"/>
          <p:nvPr/>
        </p:nvSpPr>
        <p:spPr>
          <a:xfrm>
            <a:off x="8441310" y="4954389"/>
            <a:ext cx="2858769" cy="449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97" dirty="0">
                <a:solidFill>
                  <a:srgbClr val="1F071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Indo-European linguistics, University of London</a:t>
            </a:r>
            <a:endParaRPr lang="en-US" sz="1297" dirty="0"/>
          </a:p>
        </p:txBody>
      </p:sp>
      <p:sp>
        <p:nvSpPr>
          <p:cNvPr id="34" name="Shape 29"/>
          <p:cNvSpPr/>
          <p:nvPr/>
        </p:nvSpPr>
        <p:spPr>
          <a:xfrm>
            <a:off x="608076" y="6432550"/>
            <a:ext cx="10945368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Text 30"/>
          <p:cNvSpPr txBox="1"/>
          <p:nvPr/>
        </p:nvSpPr>
        <p:spPr>
          <a:xfrm>
            <a:off x="608076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77403B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36" name="Text 31"/>
          <p:cNvSpPr txBox="1"/>
          <p:nvPr/>
        </p:nvSpPr>
        <p:spPr>
          <a:xfrm>
            <a:off x="11130245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4A1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346" cy="68580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 txBox="1"/>
          <p:nvPr/>
        </p:nvSpPr>
        <p:spPr>
          <a:xfrm>
            <a:off x="886778" y="482600"/>
            <a:ext cx="2518507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Questions Welcome</a:t>
            </a:r>
            <a:endParaRPr lang="en-US" sz="1097" dirty="0"/>
          </a:p>
        </p:txBody>
      </p:sp>
      <p:sp>
        <p:nvSpPr>
          <p:cNvPr id="4" name="Shape 2"/>
          <p:cNvSpPr/>
          <p:nvPr/>
        </p:nvSpPr>
        <p:spPr>
          <a:xfrm>
            <a:off x="886778" y="755650"/>
            <a:ext cx="760095" cy="1905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886778" y="927100"/>
            <a:ext cx="2441508" cy="5547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4190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Thank You</a:t>
            </a:r>
            <a:endParaRPr lang="en-US" sz="4190" dirty="0"/>
          </a:p>
        </p:txBody>
      </p:sp>
      <p:sp>
        <p:nvSpPr>
          <p:cNvPr id="6" name="Text 4"/>
          <p:cNvSpPr txBox="1"/>
          <p:nvPr/>
        </p:nvSpPr>
        <p:spPr>
          <a:xfrm>
            <a:off x="886778" y="1608832"/>
            <a:ext cx="6511481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97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An ancient faith of the Iranian Plateau, still carried forward in Britain today</a:t>
            </a:r>
            <a:endParaRPr lang="en-US" sz="1397" dirty="0"/>
          </a:p>
        </p:txBody>
      </p:sp>
      <p:sp>
        <p:nvSpPr>
          <p:cNvPr id="7" name="Shape 5"/>
          <p:cNvSpPr/>
          <p:nvPr/>
        </p:nvSpPr>
        <p:spPr>
          <a:xfrm>
            <a:off x="886778" y="2006501"/>
            <a:ext cx="3344418" cy="3905349"/>
          </a:xfrm>
          <a:prstGeom prst="roundRect">
            <a:avLst>
              <a:gd name="adj" fmla="val 711"/>
            </a:avLst>
          </a:prstGeom>
          <a:noFill/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1108472" y="3155454"/>
            <a:ext cx="278702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1108472" y="3257054"/>
            <a:ext cx="2356295" cy="2583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45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Ideas That Travelled</a:t>
            </a:r>
            <a:endParaRPr lang="en-US" sz="1845" dirty="0"/>
          </a:p>
        </p:txBody>
      </p:sp>
      <p:sp>
        <p:nvSpPr>
          <p:cNvPr id="10" name="Text 8"/>
          <p:cNvSpPr txBox="1"/>
          <p:nvPr/>
        </p:nvSpPr>
        <p:spPr>
          <a:xfrm>
            <a:off x="1108472" y="3566220"/>
            <a:ext cx="2901029" cy="11965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46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Through empires, the Magi and the Exile, Zoroastrian ideas of judgement and resurrection shaped Judaism, Christianity and Islam.</a:t>
            </a:r>
            <a:endParaRPr lang="en-US" sz="1446" dirty="0"/>
          </a:p>
        </p:txBody>
      </p:sp>
      <p:sp>
        <p:nvSpPr>
          <p:cNvPr id="11" name="Shape 9"/>
          <p:cNvSpPr/>
          <p:nvPr/>
        </p:nvSpPr>
        <p:spPr>
          <a:xfrm>
            <a:off x="4408551" y="2006501"/>
            <a:ext cx="3344418" cy="3905349"/>
          </a:xfrm>
          <a:prstGeom prst="roundRect">
            <a:avLst>
              <a:gd name="adj" fmla="val 711"/>
            </a:avLst>
          </a:prstGeom>
          <a:noFill/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4630245" y="3026271"/>
            <a:ext cx="278702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4630245" y="3127871"/>
            <a:ext cx="2901029" cy="5167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45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Community That Adapts</a:t>
            </a:r>
            <a:endParaRPr lang="en-US" sz="1845" dirty="0"/>
          </a:p>
        </p:txBody>
      </p:sp>
      <p:sp>
        <p:nvSpPr>
          <p:cNvPr id="14" name="Text 12"/>
          <p:cNvSpPr txBox="1"/>
          <p:nvPr/>
        </p:nvSpPr>
        <p:spPr>
          <a:xfrm>
            <a:off x="4630245" y="3695402"/>
            <a:ext cx="2901029" cy="11965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46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From refuge in Gujarat to colonial Bombay and modern Britain, each new home brought adaptation and fresh contribution.</a:t>
            </a:r>
            <a:endParaRPr lang="en-US" sz="1446" dirty="0"/>
          </a:p>
        </p:txBody>
      </p:sp>
      <p:sp>
        <p:nvSpPr>
          <p:cNvPr id="15" name="Shape 13"/>
          <p:cNvSpPr/>
          <p:nvPr/>
        </p:nvSpPr>
        <p:spPr>
          <a:xfrm>
            <a:off x="7930325" y="2006501"/>
            <a:ext cx="3344418" cy="3905349"/>
          </a:xfrm>
          <a:prstGeom prst="roundRect">
            <a:avLst>
              <a:gd name="adj" fmla="val 711"/>
            </a:avLst>
          </a:prstGeom>
          <a:noFill/>
          <a:ln w="6334">
            <a:solidFill>
              <a:srgbClr val="F2CFA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8152019" y="3145929"/>
            <a:ext cx="278702" cy="38100"/>
          </a:xfrm>
          <a:prstGeom prst="rect">
            <a:avLst/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8152019" y="3247529"/>
            <a:ext cx="2901029" cy="5167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45" b="1" dirty="0">
                <a:solidFill>
                  <a:srgbClr val="FFE9D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Legacy Carried Forward</a:t>
            </a:r>
            <a:endParaRPr lang="en-US" sz="1845" dirty="0"/>
          </a:p>
        </p:txBody>
      </p:sp>
      <p:sp>
        <p:nvSpPr>
          <p:cNvPr id="18" name="Text 16"/>
          <p:cNvSpPr txBox="1"/>
          <p:nvPr/>
        </p:nvSpPr>
        <p:spPr>
          <a:xfrm>
            <a:off x="8152019" y="3815060"/>
            <a:ext cx="2901029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46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Prosperity put to public good remains the inheritance Zoroastrians bring to British life today.</a:t>
            </a:r>
            <a:endParaRPr lang="en-US" sz="1446" dirty="0"/>
          </a:p>
        </p:txBody>
      </p:sp>
      <p:sp>
        <p:nvSpPr>
          <p:cNvPr id="19" name="Text 17"/>
          <p:cNvSpPr txBox="1"/>
          <p:nvPr/>
        </p:nvSpPr>
        <p:spPr>
          <a:xfrm>
            <a:off x="886778" y="6038850"/>
            <a:ext cx="1269695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Shiruy Billimoria</a:t>
            </a:r>
            <a:endParaRPr lang="en-US" sz="1097" dirty="0"/>
          </a:p>
        </p:txBody>
      </p:sp>
      <p:sp>
        <p:nvSpPr>
          <p:cNvPr id="20" name="Shape 18"/>
          <p:cNvSpPr/>
          <p:nvPr/>
        </p:nvSpPr>
        <p:spPr>
          <a:xfrm>
            <a:off x="2321160" y="6099175"/>
            <a:ext cx="38005" cy="38100"/>
          </a:xfrm>
          <a:prstGeom prst="roundRect">
            <a:avLst>
              <a:gd name="adj" fmla="val 50000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2523852" y="6038850"/>
            <a:ext cx="4167656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PhD candidate, School of Oriental and African Studies</a:t>
            </a:r>
            <a:endParaRPr lang="en-US" sz="1097" dirty="0"/>
          </a:p>
        </p:txBody>
      </p:sp>
      <p:sp>
        <p:nvSpPr>
          <p:cNvPr id="22" name="Shape 20"/>
          <p:cNvSpPr/>
          <p:nvPr/>
        </p:nvSpPr>
        <p:spPr>
          <a:xfrm>
            <a:off x="6856195" y="6099175"/>
            <a:ext cx="38005" cy="38100"/>
          </a:xfrm>
          <a:prstGeom prst="roundRect">
            <a:avLst>
              <a:gd name="adj" fmla="val 50000"/>
            </a:avLst>
          </a:prstGeom>
          <a:solidFill>
            <a:srgbClr val="F4511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 txBox="1"/>
          <p:nvPr/>
        </p:nvSpPr>
        <p:spPr>
          <a:xfrm>
            <a:off x="7058887" y="6038850"/>
            <a:ext cx="1586104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97" dirty="0">
                <a:solidFill>
                  <a:srgbClr val="F4511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University of London</a:t>
            </a:r>
            <a:endParaRPr lang="en-US" sz="1097" dirty="0"/>
          </a:p>
        </p:txBody>
      </p:sp>
      <p:sp>
        <p:nvSpPr>
          <p:cNvPr id="24" name="Shape 22"/>
          <p:cNvSpPr/>
          <p:nvPr/>
        </p:nvSpPr>
        <p:spPr>
          <a:xfrm>
            <a:off x="760095" y="6432550"/>
            <a:ext cx="10641330" cy="6350"/>
          </a:xfrm>
          <a:prstGeom prst="rect">
            <a:avLst/>
          </a:prstGeom>
          <a:solidFill>
            <a:srgbClr val="A5766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 txBox="1"/>
          <p:nvPr/>
        </p:nvSpPr>
        <p:spPr>
          <a:xfrm>
            <a:off x="760095" y="6515100"/>
            <a:ext cx="307462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FFE9D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Zoroastrianism: History &amp; Legacy</a:t>
            </a:r>
            <a:endParaRPr lang="en-US" sz="998" dirty="0"/>
          </a:p>
        </p:txBody>
      </p:sp>
      <p:sp>
        <p:nvSpPr>
          <p:cNvPr id="26" name="Text 24"/>
          <p:cNvSpPr txBox="1"/>
          <p:nvPr/>
        </p:nvSpPr>
        <p:spPr>
          <a:xfrm>
            <a:off x="10978226" y="6515100"/>
            <a:ext cx="42319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8" dirty="0">
                <a:solidFill>
                  <a:srgbClr val="A5766C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SOAS</a:t>
            </a:r>
            <a:endParaRPr lang="en-US" sz="9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1668</Words>
  <Application>Microsoft Macintosh PowerPoint</Application>
  <PresentationFormat>Widescreen</PresentationFormat>
  <Paragraphs>310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Fraunces</vt:lpstr>
      <vt:lpstr>Work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Ed Pawson</cp:lastModifiedBy>
  <cp:revision>3</cp:revision>
  <dcterms:created xsi:type="dcterms:W3CDTF">2026-10-01T18:32:08Z</dcterms:created>
  <dcterms:modified xsi:type="dcterms:W3CDTF">2026-10-02T12:46:18Z</dcterms:modified>
</cp:coreProperties>
</file>